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26" r:id="rId3"/>
    <p:sldId id="339" r:id="rId4"/>
    <p:sldId id="355" r:id="rId5"/>
    <p:sldId id="356" r:id="rId6"/>
    <p:sldId id="362" r:id="rId7"/>
    <p:sldId id="363" r:id="rId8"/>
    <p:sldId id="364" r:id="rId9"/>
    <p:sldId id="484" r:id="rId10"/>
    <p:sldId id="487" r:id="rId11"/>
    <p:sldId id="485" r:id="rId12"/>
    <p:sldId id="486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5"/>
    <p:restoredTop sz="84504"/>
  </p:normalViewPr>
  <p:slideViewPr>
    <p:cSldViewPr>
      <p:cViewPr varScale="1">
        <p:scale>
          <a:sx n="128" d="100"/>
          <a:sy n="128" d="100"/>
        </p:scale>
        <p:origin x="168" y="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lang="en-US" b="1" dirty="0"/>
              <a:t>Negation</a:t>
            </a:r>
            <a:r>
              <a:rPr lang="en-US" b="1" baseline="0" dirty="0"/>
              <a:t> of . (Negation of any single character) -- is not a valid ask.  [^.] is NOT interpreted as negation of any single character, rather it is interpreted as negation of the character . literally.  </a:t>
            </a:r>
          </a:p>
          <a:p>
            <a:pPr eaLnBrk="1" hangingPunct="1"/>
            <a:endParaRPr lang="en-US" b="1" baseline="0" dirty="0"/>
          </a:p>
          <a:p>
            <a:pPr eaLnBrk="1" hangingPunct="1"/>
            <a:r>
              <a:rPr lang="en-US" b="1" baseline="0" dirty="0"/>
              <a:t>/^apple/g  will only match “apple” at the start of the string even though global modifier is present.  Even if “apple” is present at the start of a new line in the string, only the instance at the very start start of the string will match. </a:t>
            </a:r>
          </a:p>
          <a:p>
            <a:pPr eaLnBrk="1" hangingPunct="1"/>
            <a:r>
              <a:rPr lang="en-US" b="1" baseline="0" dirty="0"/>
              <a:t>Input: “apple is yummy\</a:t>
            </a:r>
            <a:r>
              <a:rPr lang="en-US" b="1" baseline="0" dirty="0" err="1"/>
              <a:t>napple</a:t>
            </a:r>
            <a:r>
              <a:rPr lang="en-US" b="1" baseline="0" dirty="0"/>
              <a:t> is healthy\n”  Only the first apple in the string will match. </a:t>
            </a:r>
          </a:p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37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indent="-114300"/>
            <a:r>
              <a:rPr lang="en-US" sz="1200" dirty="0">
                <a:solidFill>
                  <a:schemeClr val="tx1"/>
                </a:solidFill>
                <a:latin typeface="+mn-lt"/>
                <a:cs typeface="Calibri"/>
              </a:rPr>
              <a:t>/(^|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[^a-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zA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-Z])[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tT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]he([^a-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zA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-Z]|$)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Calibri"/>
              </a:rPr>
              <a:t>/g</a:t>
            </a:r>
          </a:p>
          <a:p>
            <a:pPr indent="-114300"/>
            <a:endParaRPr lang="en-US" dirty="0"/>
          </a:p>
          <a:p>
            <a:pPr eaLnBrk="1" hangingPunct="1"/>
            <a:r>
              <a:rPr lang="en-US" dirty="0"/>
              <a:t>Non-capturing Group: ()</a:t>
            </a:r>
          </a:p>
          <a:p>
            <a:pPr eaLnBrk="1" hangingPunct="1"/>
            <a:r>
              <a:rPr lang="en-US" dirty="0"/>
              <a:t>Disjunction operator: |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\b: Zero length match. Regex engine doesn’t “consume” that is advance any character on \b match.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1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8/30/22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8/30/22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8/30/22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regular-expressions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7231379" cy="492443"/>
          </a:xfrm>
        </p:spPr>
        <p:txBody>
          <a:bodyPr/>
          <a:lstStyle/>
          <a:p>
            <a:r>
              <a:rPr lang="en-US" dirty="0"/>
              <a:t>Capture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4629"/>
            <a:ext cx="8431530" cy="276998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Task: Enclose all numeric strings with &lt;&gt;</a:t>
            </a:r>
          </a:p>
          <a:p>
            <a:endParaRPr lang="en-US" sz="2000" dirty="0"/>
          </a:p>
          <a:p>
            <a:r>
              <a:rPr lang="en-US" sz="2000" dirty="0"/>
              <a:t>Input: This is a number 13 and 567 example. </a:t>
            </a:r>
          </a:p>
          <a:p>
            <a:endParaRPr lang="en-US" sz="2000" dirty="0"/>
          </a:p>
          <a:p>
            <a:r>
              <a:rPr lang="en-US" sz="2000" dirty="0"/>
              <a:t>Desired Output: This is a number &lt;13&gt; and &lt;567&gt; example. </a:t>
            </a:r>
          </a:p>
          <a:p>
            <a:endParaRPr lang="en-US" sz="2000" dirty="0"/>
          </a:p>
          <a:p>
            <a:r>
              <a:rPr lang="en-US" sz="2000" dirty="0"/>
              <a:t>RE: s/([0-9]+)/&lt;\1&gt;/g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0C83B-CB90-1B4A-9CCD-9CE6EF9573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18D9-D704-2041-91D6-3A62304EE8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Substitution, Capture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4629"/>
            <a:ext cx="8431530" cy="3385542"/>
          </a:xfrm>
        </p:spPr>
        <p:txBody>
          <a:bodyPr/>
          <a:lstStyle/>
          <a:p>
            <a:r>
              <a:rPr lang="en-US" sz="2000" dirty="0"/>
              <a:t>Task: In a pair of numeric strings, enclose first with &lt;&gt; and second with ##</a:t>
            </a:r>
          </a:p>
          <a:p>
            <a:endParaRPr lang="en-US" sz="2000" dirty="0"/>
          </a:p>
          <a:p>
            <a:r>
              <a:rPr lang="en-US" sz="2000" dirty="0"/>
              <a:t>RE: s/([0-9]+)\s+([0-9]+)/&lt;\1&gt; #\2#/g</a:t>
            </a:r>
          </a:p>
          <a:p>
            <a:endParaRPr lang="en-US" sz="2000" dirty="0"/>
          </a:p>
          <a:p>
            <a:r>
              <a:rPr lang="en-US" sz="2000" dirty="0"/>
              <a:t>Input: This is a number 13 45 and 34.</a:t>
            </a:r>
          </a:p>
          <a:p>
            <a:r>
              <a:rPr lang="en-US" sz="2000" dirty="0"/>
              <a:t>Output: This is a number &lt;13&gt; #45# and 34.</a:t>
            </a:r>
          </a:p>
          <a:p>
            <a:endParaRPr lang="en-US" sz="2000" dirty="0"/>
          </a:p>
          <a:p>
            <a:r>
              <a:rPr lang="en-US" sz="2000" dirty="0"/>
              <a:t>Task: Replace </a:t>
            </a:r>
            <a:r>
              <a:rPr lang="en-US" sz="2000" dirty="0" err="1"/>
              <a:t>Colour</a:t>
            </a:r>
            <a:r>
              <a:rPr lang="en-US" sz="2000" dirty="0"/>
              <a:t> with Color and </a:t>
            </a:r>
            <a:r>
              <a:rPr lang="en-US" sz="2000" dirty="0" err="1"/>
              <a:t>colour</a:t>
            </a:r>
            <a:r>
              <a:rPr lang="en-US" sz="2000" dirty="0"/>
              <a:t> with color</a:t>
            </a:r>
          </a:p>
          <a:p>
            <a:endParaRPr lang="en-US" sz="2000" dirty="0"/>
          </a:p>
          <a:p>
            <a:r>
              <a:rPr lang="en-US" sz="2000" dirty="0"/>
              <a:t>RE: s/([Cc])</a:t>
            </a:r>
            <a:r>
              <a:rPr lang="en-US" sz="2000" dirty="0" err="1"/>
              <a:t>olour</a:t>
            </a:r>
            <a:r>
              <a:rPr lang="en-US" sz="2000" dirty="0"/>
              <a:t>/\1olor/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86B51-B9D0-CE4D-9ABD-829C24A52D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8BA64-6B8E-0B45-A8C2-C71B0F98F0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 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356234" y="1200150"/>
            <a:ext cx="8431530" cy="3231654"/>
          </a:xfrm>
        </p:spPr>
        <p:txBody>
          <a:bodyPr/>
          <a:lstStyle/>
          <a:p>
            <a:r>
              <a:rPr lang="en-US" sz="2000" dirty="0"/>
              <a:t>Regular expressions play a surprisingly large role</a:t>
            </a:r>
          </a:p>
          <a:p>
            <a:pPr lvl="1"/>
            <a:r>
              <a:rPr lang="en-US" sz="1400" dirty="0"/>
              <a:t>Sophisticated sequences of regular expressions are often the first model for any text processing system</a:t>
            </a:r>
          </a:p>
          <a:p>
            <a:pPr lvl="1"/>
            <a:endParaRPr lang="en-US" sz="1400" dirty="0"/>
          </a:p>
          <a:p>
            <a:r>
              <a:rPr lang="en-US" sz="2000" dirty="0"/>
              <a:t>For many hard tasks, we use machine learning classifiers</a:t>
            </a:r>
          </a:p>
          <a:p>
            <a:pPr lvl="1"/>
            <a:r>
              <a:rPr lang="en-US" sz="1400" dirty="0"/>
              <a:t>But regular expressions are used as features in the classifiers</a:t>
            </a:r>
          </a:p>
          <a:p>
            <a:pPr lvl="1"/>
            <a:r>
              <a:rPr lang="en-US" sz="1400" dirty="0"/>
              <a:t>Can be very useful in capturing generalizations</a:t>
            </a:r>
          </a:p>
          <a:p>
            <a:pPr lvl="1"/>
            <a:endParaRPr lang="en-US" sz="1400" dirty="0"/>
          </a:p>
          <a:p>
            <a:r>
              <a:rPr lang="en-US" sz="2000" dirty="0"/>
              <a:t>Online RE tester: </a:t>
            </a:r>
            <a:r>
              <a:rPr lang="en-US" sz="2000" dirty="0">
                <a:hlinkClick r:id="rId2"/>
              </a:rPr>
              <a:t>https://regex101.com</a:t>
            </a:r>
            <a:r>
              <a:rPr lang="en-US" sz="2000" dirty="0"/>
              <a:t> (Have fun!)</a:t>
            </a:r>
          </a:p>
          <a:p>
            <a:endParaRPr lang="en-US" sz="2000" dirty="0"/>
          </a:p>
          <a:p>
            <a:r>
              <a:rPr lang="en-US" sz="2000" dirty="0"/>
              <a:t>RE Chapter of a Python course: </a:t>
            </a:r>
            <a:r>
              <a:rPr lang="en-US" sz="2000" dirty="0">
                <a:hlinkClick r:id="rId3"/>
              </a:rPr>
              <a:t>https://developers.google.com/edu/python/regular-expressions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93C178-3FAB-DE42-BD8A-1AB8F861001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9146B-6A71-994F-AF1B-7B64A7A1C0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1969-D461-2453-B3B9-B5864C5C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8" y="294826"/>
            <a:ext cx="6449317" cy="492443"/>
          </a:xfrm>
        </p:spPr>
        <p:txBody>
          <a:bodyPr/>
          <a:lstStyle/>
          <a:p>
            <a:r>
              <a:rPr lang="en-US" dirty="0"/>
              <a:t>Reminders to self &amp; students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F5B3-96BA-7BB7-D51F-4A5BC683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323987"/>
          </a:xfrm>
        </p:spPr>
        <p:txBody>
          <a:bodyPr/>
          <a:lstStyle/>
          <a:p>
            <a:r>
              <a:rPr lang="en-US" sz="1800" dirty="0"/>
              <a:t>Permit codes should have started working yesterday. </a:t>
            </a:r>
          </a:p>
          <a:p>
            <a:endParaRPr lang="en-US" sz="1800" dirty="0"/>
          </a:p>
          <a:p>
            <a:r>
              <a:rPr lang="en-US" sz="1800" dirty="0"/>
              <a:t>Graduate students: Review of Update #1 for Term project</a:t>
            </a:r>
          </a:p>
          <a:p>
            <a:endParaRPr lang="en-US" sz="1800" dirty="0"/>
          </a:p>
          <a:p>
            <a:r>
              <a:rPr lang="en-US" sz="1800" dirty="0"/>
              <a:t>Discord channel is posted to </a:t>
            </a:r>
            <a:r>
              <a:rPr lang="en-US" sz="1800" dirty="0" err="1"/>
              <a:t>ilearn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Paired discussion of Summary #1.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Take turns discussing and explaining your 6 items from the weekly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 a good listener.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Make sure to submit the form at the end of discussion.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Attendance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A95C5-DD4A-9230-560B-75CEF3E572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7F930-EA99-C655-22F7-E84EAB1A59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Basics of Text Processing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41632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u="sng" dirty="0"/>
              <a:t>Regular Expressions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Text Normalization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Tokens and Lemmas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Sentence Segmentation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Edit Distance</a:t>
            </a:r>
          </a:p>
          <a:p>
            <a:pPr marL="914400" lvl="1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FD175-454A-5145-8405-530CEB537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9F33-6E03-A44C-AC64-7C38BF9F4B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30887"/>
          </a:xfrm>
        </p:spPr>
        <p:txBody>
          <a:bodyPr/>
          <a:lstStyle/>
          <a:p>
            <a:pPr eaLnBrk="1" hangingPunct="1"/>
            <a:r>
              <a:rPr lang="en-US" sz="2800" dirty="0"/>
              <a:t>Regular Expressions: Anchors  </a:t>
            </a:r>
            <a:r>
              <a:rPr lang="en-US" sz="2800" dirty="0">
                <a:solidFill>
                  <a:srgbClr val="FF0000"/>
                </a:solidFill>
              </a:rPr>
              <a:t>^   $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899" y="742950"/>
          <a:ext cx="8458200" cy="394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 of</a:t>
                      </a:r>
                    </a:p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 of </a:t>
                      </a:r>
                    </a:p>
                    <a:p>
                      <a:r>
                        <a:rPr lang="en-US" dirty="0"/>
                        <a:t>Does not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/^[A-Z]/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</a:t>
                      </a:r>
                      <a:r>
                        <a:rPr lang="en-US" u="none" dirty="0"/>
                        <a:t>alo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pAlo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/^[^A-</a:t>
                      </a:r>
                      <a:r>
                        <a:rPr lang="en-US" sz="1800" dirty="0" err="1"/>
                        <a:t>Za</a:t>
                      </a:r>
                      <a:r>
                        <a:rPr lang="en-US" sz="1800" dirty="0"/>
                        <a:t>-z]/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baseline="0" dirty="0"/>
                        <a:t>“</a:t>
                      </a:r>
                      <a:r>
                        <a:rPr lang="en-US" u="none" baseline="0" dirty="0"/>
                        <a:t>Hello”</a:t>
                      </a:r>
                      <a:endParaRPr lang="en-US" u="none" baseline="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/>
                        <a:t>Hello</a:t>
                      </a:r>
                      <a:endParaRPr lang="en-US" u="none" baseline="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/^[^A-</a:t>
                      </a:r>
                      <a:r>
                        <a:rPr lang="en-US" sz="1800" dirty="0" err="1"/>
                        <a:t>Za</a:t>
                      </a:r>
                      <a:r>
                        <a:rPr lang="en-US" sz="1800" dirty="0"/>
                        <a:t>-z]\^/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baseline="0" dirty="0"/>
                        <a:t>9^</a:t>
                      </a:r>
                      <a:r>
                        <a:rPr lang="en-US" u="none" baseline="0" dirty="0"/>
                        <a:t>y</a:t>
                      </a:r>
                      <a:endParaRPr lang="en-US" u="none" baseline="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/>
                        <a:t>H^ 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/>
                        <a:t>9#</a:t>
                      </a:r>
                      <a:endParaRPr lang="en-US" u="none" baseline="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/^[^A-</a:t>
                      </a:r>
                      <a:r>
                        <a:rPr lang="en-US" sz="1800" dirty="0" err="1"/>
                        <a:t>Za</a:t>
                      </a:r>
                      <a:r>
                        <a:rPr lang="en-US" sz="1800" dirty="0"/>
                        <a:t>-z][A-</a:t>
                      </a:r>
                      <a:r>
                        <a:rPr lang="en-US" sz="1800" dirty="0" err="1"/>
                        <a:t>Za</a:t>
                      </a:r>
                      <a:r>
                        <a:rPr lang="en-US" sz="1800" dirty="0"/>
                        <a:t>-z]+\^[A-</a:t>
                      </a:r>
                      <a:r>
                        <a:rPr lang="en-US" sz="1800" dirty="0" err="1"/>
                        <a:t>Za</a:t>
                      </a:r>
                      <a:r>
                        <a:rPr lang="en-US" sz="1800" dirty="0"/>
                        <a:t>-z]+[^A-</a:t>
                      </a:r>
                      <a:r>
                        <a:rPr lang="en-US" sz="1800" dirty="0" err="1"/>
                        <a:t>Za</a:t>
                      </a:r>
                      <a:r>
                        <a:rPr lang="en-US" sz="1800" dirty="0"/>
                        <a:t>-z]/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/>
                        <a:t>“</a:t>
                      </a:r>
                      <a:r>
                        <a:rPr lang="en-US" u="none" baseline="0" dirty="0" err="1"/>
                        <a:t>Hello^Kitty</a:t>
                      </a:r>
                      <a:r>
                        <a:rPr lang="en-US" u="none" baseline="0" dirty="0"/>
                        <a:t>” OR ‘</a:t>
                      </a:r>
                      <a:r>
                        <a:rPr lang="en-US" u="none" baseline="0" dirty="0" err="1"/>
                        <a:t>x^y</a:t>
                      </a:r>
                      <a:r>
                        <a:rPr lang="en-US" u="none" baseline="0" dirty="0"/>
                        <a:t>’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/>
                        <a:t>“</a:t>
                      </a:r>
                      <a:r>
                        <a:rPr lang="en-US" u="none" baseline="0" dirty="0" err="1"/>
                        <a:t>x^y</a:t>
                      </a:r>
                      <a:r>
                        <a:rPr lang="en-US" u="none" baseline="0" dirty="0"/>
                        <a:t>” OR 9x^y3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/>
                        <a:t>“Hello Kitty”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 err="1"/>
                        <a:t>x^y</a:t>
                      </a:r>
                      <a:endParaRPr lang="en-US" u="none" baseline="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‘2^3’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Wingdings" charset="2"/>
                        </a:rPr>
                        <a:t>/\.$/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The end</a:t>
                      </a:r>
                      <a:r>
                        <a:rPr lang="en-US" u="sng" dirty="0"/>
                        <a:t>.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End?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End. Start!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charset="2"/>
                        </a:rPr>
                        <a:t>/\?$/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The end</a:t>
                      </a:r>
                      <a:r>
                        <a:rPr lang="en-US" u="sng" dirty="0"/>
                        <a:t>?</a:t>
                      </a:r>
                      <a:r>
                        <a:rPr lang="en-US" u="none" baseline="0" dirty="0"/>
                        <a:t> 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The end</a:t>
                      </a:r>
                      <a:r>
                        <a:rPr lang="en-US" u="sng" dirty="0"/>
                        <a:t>!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943534-B9BB-8242-AA6C-7D7621B24B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4ECAC-746C-C945-9554-7D3B41AE7E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FE28-C620-6649-9DC0-7B655425F4B0}"/>
              </a:ext>
            </a:extLst>
          </p:cNvPr>
          <p:cNvSpPr/>
          <p:nvPr/>
        </p:nvSpPr>
        <p:spPr>
          <a:xfrm>
            <a:off x="228600" y="1352550"/>
            <a:ext cx="868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ADFA0-A16D-9B41-A6AF-830911EEE604}"/>
              </a:ext>
            </a:extLst>
          </p:cNvPr>
          <p:cNvSpPr/>
          <p:nvPr/>
        </p:nvSpPr>
        <p:spPr>
          <a:xfrm>
            <a:off x="228600" y="1733550"/>
            <a:ext cx="868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A4DB0-7F96-9742-8625-11F3EA736E43}"/>
              </a:ext>
            </a:extLst>
          </p:cNvPr>
          <p:cNvSpPr/>
          <p:nvPr/>
        </p:nvSpPr>
        <p:spPr>
          <a:xfrm>
            <a:off x="114299" y="2114550"/>
            <a:ext cx="8686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D522A-BB33-AA49-AF76-8006BC4A7B1B}"/>
              </a:ext>
            </a:extLst>
          </p:cNvPr>
          <p:cNvSpPr/>
          <p:nvPr/>
        </p:nvSpPr>
        <p:spPr>
          <a:xfrm>
            <a:off x="332483" y="2800350"/>
            <a:ext cx="8686800" cy="86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95836-D22D-6241-A361-8509ED93ED22}"/>
              </a:ext>
            </a:extLst>
          </p:cNvPr>
          <p:cNvSpPr/>
          <p:nvPr/>
        </p:nvSpPr>
        <p:spPr>
          <a:xfrm>
            <a:off x="332483" y="3675012"/>
            <a:ext cx="8686800" cy="649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D19D2-9BAE-3940-B2DD-94346F788C0A}"/>
              </a:ext>
            </a:extLst>
          </p:cNvPr>
          <p:cNvSpPr/>
          <p:nvPr/>
        </p:nvSpPr>
        <p:spPr>
          <a:xfrm>
            <a:off x="114299" y="4324349"/>
            <a:ext cx="868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2786463"/>
            <a:ext cx="7010400" cy="2303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61950"/>
            <a:ext cx="7581901" cy="22995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B9068-64ED-9E47-A76C-5DCD6801EA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31EA-E262-6140-BF3A-AD9CC928AB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694075"/>
            <a:ext cx="8431530" cy="3477875"/>
          </a:xfrm>
        </p:spPr>
        <p:txBody>
          <a:bodyPr/>
          <a:lstStyle/>
          <a:p>
            <a:pPr eaLnBrk="1" hangingPunct="1"/>
            <a:r>
              <a:rPr lang="en-US" dirty="0"/>
              <a:t>Find all instances of the word “the” in a text.</a:t>
            </a: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/the/g</a:t>
            </a:r>
          </a:p>
          <a:p>
            <a:pPr marL="342900" lvl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Misses capitalized examples</a:t>
            </a:r>
          </a:p>
          <a:p>
            <a:pPr marL="342900" lvl="1"/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/[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tT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]he/g</a:t>
            </a:r>
          </a:p>
          <a:p>
            <a:pPr marL="342900" lvl="1"/>
            <a:r>
              <a:rPr lang="en-US" dirty="0">
                <a:latin typeface="Calibri"/>
                <a:cs typeface="Calibri"/>
              </a:rPr>
              <a:t>     Incorrectly returns </a:t>
            </a:r>
            <a:r>
              <a:rPr lang="en-US" b="1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b="1" dirty="0">
                <a:latin typeface="Courier"/>
                <a:cs typeface="Courier"/>
              </a:rPr>
              <a:t>theology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/>
            <a:endParaRPr lang="en-US" b="1" dirty="0">
              <a:latin typeface="Courier"/>
              <a:cs typeface="Courier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/[^a-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zA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-Z][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tT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]he[^a-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zA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-Z]/g</a:t>
            </a:r>
          </a:p>
          <a:p>
            <a:pPr marL="342900" lvl="1"/>
            <a:r>
              <a:rPr lang="en-US" dirty="0">
                <a:latin typeface="Calibri"/>
                <a:cs typeface="Calibri"/>
              </a:rPr>
              <a:t>     Incorrectly returns </a:t>
            </a:r>
            <a:r>
              <a:rPr lang="en-US" b="1" dirty="0">
                <a:latin typeface="Calibri"/>
                <a:cs typeface="Calibri"/>
              </a:rPr>
              <a:t>9the5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b="1" dirty="0">
                <a:latin typeface="Calibri"/>
                <a:cs typeface="Calibri"/>
              </a:rPr>
              <a:t>#the.</a:t>
            </a:r>
            <a:r>
              <a:rPr lang="en-US" dirty="0">
                <a:latin typeface="Calibri"/>
                <a:cs typeface="Calibri"/>
              </a:rPr>
              <a:t>    </a:t>
            </a:r>
          </a:p>
          <a:p>
            <a:pPr marL="342900" lvl="1"/>
            <a:r>
              <a:rPr lang="en-US" dirty="0">
                <a:latin typeface="Calibri"/>
                <a:cs typeface="Calibri"/>
              </a:rPr>
              <a:t>     Also, does not match the/The when that is at the start of the line or at the end.</a:t>
            </a:r>
          </a:p>
          <a:p>
            <a:pPr marL="342900" lvl="1"/>
            <a:endParaRPr lang="en-US" dirty="0">
              <a:latin typeface="Calibri"/>
              <a:cs typeface="Calibri"/>
            </a:endParaRPr>
          </a:p>
          <a:p>
            <a:pPr indent="-114300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/\b[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]he\b/g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248150"/>
            <a:ext cx="8178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\b: Word boundary operator. “Matches” ^\w or \W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Any character other than letters, numbers, and underscore is considered as word boundary.</a:t>
            </a:r>
          </a:p>
          <a:p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Finer point: \b is a zero-length match operator.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8A8B8-DEBD-BA43-9AEA-E2CBEBD2508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9D40D-B834-D841-A847-D3828EC074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5B5C-DA1A-4143-A8BE-F86B9B00BD6C}"/>
              </a:ext>
            </a:extLst>
          </p:cNvPr>
          <p:cNvSpPr txBox="1"/>
          <p:nvPr/>
        </p:nvSpPr>
        <p:spPr>
          <a:xfrm>
            <a:off x="5181600" y="3749469"/>
            <a:ext cx="32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The</a:t>
            </a:r>
            <a:r>
              <a:rPr lang="en-US" dirty="0"/>
              <a:t> other common word is ‘</a:t>
            </a:r>
            <a:r>
              <a:rPr lang="en-US" u="sng" dirty="0"/>
              <a:t>the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377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52550"/>
            <a:ext cx="8382000" cy="2585323"/>
          </a:xfrm>
        </p:spPr>
        <p:txBody>
          <a:bodyPr/>
          <a:lstStyle/>
          <a:p>
            <a:pPr eaLnBrk="1" hangingPunct="1"/>
            <a:r>
              <a:rPr lang="en-US" sz="2400" dirty="0"/>
              <a:t>The process we just went through was based on </a:t>
            </a:r>
            <a:r>
              <a:rPr lang="en-US" sz="2400" dirty="0">
                <a:solidFill>
                  <a:srgbClr val="A50021"/>
                </a:solidFill>
              </a:rPr>
              <a:t>fixing two kinds of errors</a:t>
            </a:r>
          </a:p>
          <a:p>
            <a:pPr marL="800100" lvl="1" indent="-342900" eaLnBrk="1" hangingPunct="1">
              <a:buFont typeface="Arial" charset="0"/>
              <a:buChar char="•"/>
            </a:pPr>
            <a:endParaRPr lang="en-US" sz="2000" dirty="0"/>
          </a:p>
          <a:p>
            <a:pPr marL="800100" lvl="1" indent="-342900" eaLnBrk="1" hangingPunct="1">
              <a:buFont typeface="Arial" charset="0"/>
              <a:buChar char="•"/>
            </a:pPr>
            <a:r>
              <a:rPr lang="en-US" sz="2000" dirty="0"/>
              <a:t>Matching strings that we should not have matched (</a:t>
            </a:r>
            <a:r>
              <a:rPr lang="en-US" sz="2000" dirty="0">
                <a:solidFill>
                  <a:srgbClr val="A50021"/>
                </a:solidFill>
              </a:rPr>
              <a:t>the</a:t>
            </a:r>
            <a:r>
              <a:rPr lang="en-US" sz="2000" dirty="0"/>
              <a:t>re, </a:t>
            </a:r>
            <a:r>
              <a:rPr lang="en-US" sz="2000" dirty="0">
                <a:solidFill>
                  <a:srgbClr val="A50021"/>
                </a:solidFill>
              </a:rPr>
              <a:t>the</a:t>
            </a:r>
            <a:r>
              <a:rPr lang="en-US" sz="2000" dirty="0"/>
              <a:t>n, o</a:t>
            </a:r>
            <a:r>
              <a:rPr lang="en-US" sz="2000" dirty="0">
                <a:solidFill>
                  <a:srgbClr val="A50021"/>
                </a:solidFill>
              </a:rPr>
              <a:t>the</a:t>
            </a:r>
            <a:r>
              <a:rPr lang="en-US" sz="2000" dirty="0"/>
              <a:t>r)</a:t>
            </a:r>
          </a:p>
          <a:p>
            <a:pPr lvl="2" eaLnBrk="1" hangingPunct="1"/>
            <a:r>
              <a:rPr lang="en-US" sz="2000" dirty="0">
                <a:solidFill>
                  <a:srgbClr val="A50021"/>
                </a:solidFill>
              </a:rPr>
              <a:t>False positives (Type I)</a:t>
            </a:r>
          </a:p>
          <a:p>
            <a:pPr lvl="2" eaLnBrk="1" hangingPunct="1"/>
            <a:endParaRPr lang="en-US" sz="2000" dirty="0">
              <a:solidFill>
                <a:srgbClr val="A50021"/>
              </a:solidFill>
            </a:endParaRPr>
          </a:p>
          <a:p>
            <a:pPr marL="800100" lvl="1" indent="-342900" eaLnBrk="1" hangingPunct="1">
              <a:buFont typeface="Arial" charset="0"/>
              <a:buChar char="•"/>
            </a:pPr>
            <a:r>
              <a:rPr lang="en-US" sz="2000" dirty="0"/>
              <a:t>Not matching things that we should have matched (The)</a:t>
            </a:r>
          </a:p>
          <a:p>
            <a:pPr lvl="2" eaLnBrk="1" hangingPunct="1"/>
            <a:r>
              <a:rPr lang="en-US" sz="2000" dirty="0">
                <a:solidFill>
                  <a:srgbClr val="A50021"/>
                </a:solidFill>
              </a:rPr>
              <a:t>False negatives (Type II)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49D39-D2A0-1747-9D46-93C610BDB5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0F144-4A7F-C94A-85BC-E446016C1D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1364424"/>
            <a:ext cx="8431530" cy="2708434"/>
          </a:xfrm>
        </p:spPr>
        <p:txBody>
          <a:bodyPr/>
          <a:lstStyle/>
          <a:p>
            <a:r>
              <a:rPr lang="en-US" sz="2400" dirty="0"/>
              <a:t>In NLP we are always dealing with these kinds of errors.</a:t>
            </a:r>
          </a:p>
          <a:p>
            <a:endParaRPr lang="en-US" sz="2400" dirty="0"/>
          </a:p>
          <a:p>
            <a:r>
              <a:rPr lang="en-US" sz="2400" dirty="0"/>
              <a:t>Reducing the error rate for an application often involves two antagonistic efforts: </a:t>
            </a:r>
          </a:p>
          <a:p>
            <a:pPr lvl="1"/>
            <a:endParaRPr lang="en-US" sz="2000" dirty="0">
              <a:solidFill>
                <a:srgbClr val="008000"/>
              </a:solidFill>
            </a:endParaRPr>
          </a:p>
          <a:p>
            <a:pPr lvl="1"/>
            <a:r>
              <a:rPr lang="en-US" sz="2000" dirty="0">
                <a:solidFill>
                  <a:srgbClr val="008000"/>
                </a:solidFill>
              </a:rPr>
              <a:t>Increasing accuracy or precision </a:t>
            </a:r>
            <a:r>
              <a:rPr lang="en-US" sz="2000" dirty="0"/>
              <a:t>(minimizing false positives)</a:t>
            </a:r>
          </a:p>
          <a:p>
            <a:pPr lvl="1"/>
            <a:endParaRPr lang="en-US" sz="2000" dirty="0">
              <a:solidFill>
                <a:srgbClr val="008000"/>
              </a:solidFill>
            </a:endParaRPr>
          </a:p>
          <a:p>
            <a:pPr lvl="1"/>
            <a:r>
              <a:rPr lang="en-US" sz="2000" dirty="0">
                <a:solidFill>
                  <a:srgbClr val="008000"/>
                </a:solidFill>
              </a:rPr>
              <a:t>Increasing coverage or recall </a:t>
            </a:r>
            <a:r>
              <a:rPr lang="en-US" sz="2000" dirty="0"/>
              <a:t>(minimizing false negatives).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5A5C53-20BE-064A-8C1A-ECB2507954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EA4E8-DC06-E549-9FD5-E1083A98EC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65" y="133350"/>
            <a:ext cx="7231379" cy="492443"/>
          </a:xfrm>
        </p:spPr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23950"/>
            <a:ext cx="8431530" cy="1538883"/>
          </a:xfrm>
        </p:spPr>
        <p:txBody>
          <a:bodyPr/>
          <a:lstStyle/>
          <a:p>
            <a:r>
              <a:rPr lang="en-US" sz="2000" dirty="0"/>
              <a:t>s/</a:t>
            </a:r>
            <a:r>
              <a:rPr lang="en-US" sz="2000" dirty="0" err="1"/>
              <a:t>colour</a:t>
            </a:r>
            <a:r>
              <a:rPr lang="en-US" sz="2000" dirty="0"/>
              <a:t>/color/</a:t>
            </a:r>
          </a:p>
          <a:p>
            <a:r>
              <a:rPr lang="en-US" sz="2000" dirty="0"/>
              <a:t>s/\</a:t>
            </a:r>
            <a:r>
              <a:rPr lang="en-US" sz="2000" dirty="0" err="1"/>
              <a:t>bfirst</a:t>
            </a:r>
            <a:r>
              <a:rPr lang="en-US" sz="2000" dirty="0"/>
              <a:t>\b/1st/</a:t>
            </a:r>
          </a:p>
          <a:p>
            <a:r>
              <a:rPr lang="en-US" sz="2000" dirty="0"/>
              <a:t>s/ green / blue /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0C83B-CB90-1B4A-9CCD-9CE6EF9573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18D9-D704-2041-91D6-3A62304EE8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</TotalTime>
  <Words>896</Words>
  <Application>Microsoft Macintosh PowerPoint</Application>
  <PresentationFormat>On-screen Show (16:9)</PresentationFormat>
  <Paragraphs>164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</vt:lpstr>
      <vt:lpstr>Wingdings</vt:lpstr>
      <vt:lpstr>Office Theme</vt:lpstr>
      <vt:lpstr>PowerPoint Presentation</vt:lpstr>
      <vt:lpstr>Reminders to self &amp; students</vt:lpstr>
      <vt:lpstr>Basics of Text Processing </vt:lpstr>
      <vt:lpstr>Regular Expressions: Anchors  ^   $</vt:lpstr>
      <vt:lpstr>PowerPoint Presentation</vt:lpstr>
      <vt:lpstr>Example</vt:lpstr>
      <vt:lpstr>Errors</vt:lpstr>
      <vt:lpstr>Errors cont.</vt:lpstr>
      <vt:lpstr>Substitution</vt:lpstr>
      <vt:lpstr>Capture Groups</vt:lpstr>
      <vt:lpstr>Substitution, Capture Groups</vt:lpstr>
      <vt:lpstr>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208</cp:revision>
  <cp:lastPrinted>2020-08-27T01:58:20Z</cp:lastPrinted>
  <dcterms:created xsi:type="dcterms:W3CDTF">2019-08-21T17:42:26Z</dcterms:created>
  <dcterms:modified xsi:type="dcterms:W3CDTF">2022-08-30T23:29:54Z</dcterms:modified>
</cp:coreProperties>
</file>