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98" r:id="rId2"/>
    <p:sldId id="499" r:id="rId3"/>
    <p:sldId id="339" r:id="rId4"/>
    <p:sldId id="486" r:id="rId5"/>
    <p:sldId id="502" r:id="rId6"/>
    <p:sldId id="482" r:id="rId7"/>
    <p:sldId id="368" r:id="rId8"/>
    <p:sldId id="370" r:id="rId9"/>
    <p:sldId id="371" r:id="rId10"/>
    <p:sldId id="379" r:id="rId11"/>
    <p:sldId id="380" r:id="rId12"/>
    <p:sldId id="381" r:id="rId13"/>
    <p:sldId id="382" r:id="rId14"/>
    <p:sldId id="383" r:id="rId15"/>
    <p:sldId id="481" r:id="rId16"/>
    <p:sldId id="385" r:id="rId17"/>
    <p:sldId id="503" r:id="rId18"/>
    <p:sldId id="504" r:id="rId19"/>
    <p:sldId id="388" r:id="rId20"/>
    <p:sldId id="389" r:id="rId21"/>
    <p:sldId id="390" r:id="rId22"/>
    <p:sldId id="391" r:id="rId23"/>
    <p:sldId id="387" r:id="rId24"/>
    <p:sldId id="386" r:id="rId25"/>
    <p:sldId id="505" r:id="rId26"/>
    <p:sldId id="484" r:id="rId27"/>
    <p:sldId id="506" r:id="rId28"/>
    <p:sldId id="488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88567"/>
  </p:normalViewPr>
  <p:slideViewPr>
    <p:cSldViewPr>
      <p:cViewPr varScale="1">
        <p:scale>
          <a:sx n="82" d="100"/>
          <a:sy n="82" d="100"/>
        </p:scale>
        <p:origin x="176" y="1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0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Apostrophe s: Possessive noun</a:t>
            </a:r>
          </a:p>
          <a:p>
            <a:r>
              <a:rPr lang="en-US" dirty="0"/>
              <a:t>Contraction: it is =&gt; it’s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English lemmatization and Stemming is equivalent because English is not heavily inflected language. These can be highly inflected (such as Latin, Greek, Biblical Hebrew, and Sanskrit),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20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walk, walking,</a:t>
            </a:r>
            <a:r>
              <a:rPr lang="en-US" baseline="0" dirty="0"/>
              <a:t> walked (suffixes indicate the tense of the word)</a:t>
            </a:r>
          </a:p>
          <a:p>
            <a:r>
              <a:rPr lang="en-US" baseline="0" dirty="0"/>
              <a:t>eat, eating, ate, 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1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accurate than lemmatization but more efficient.  (The ever present tradeoff  between effectiveness and efficiency!)</a:t>
            </a:r>
          </a:p>
          <a:p>
            <a:r>
              <a:rPr lang="en-US" dirty="0"/>
              <a:t>Stemmer cannot do (</a:t>
            </a:r>
            <a:r>
              <a:rPr lang="en-US" dirty="0" err="1"/>
              <a:t>lemmatizer</a:t>
            </a:r>
            <a:r>
              <a:rPr lang="en-US" dirty="0"/>
              <a:t> would / should): </a:t>
            </a:r>
          </a:p>
          <a:p>
            <a:r>
              <a:rPr lang="en-US" dirty="0"/>
              <a:t>ate =&gt; eat</a:t>
            </a:r>
          </a:p>
          <a:p>
            <a:r>
              <a:rPr lang="en-US" dirty="0"/>
              <a:t>am, are, is =&gt; be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of Regex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upper case in mid-sentence?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5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Classes of words: nouns, verbs, adjectives, adverbs, pronouns, determiners, prepositions, conjunctions, Interjections.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Tokenizer for transcribed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Tokenizer for editorial quality written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Tokenizer for social media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4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switching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Syllable: Smallest unit of pronunciation. So, related to utterance, sound (presence of vowels)</a:t>
            </a:r>
          </a:p>
          <a:p>
            <a:r>
              <a:rPr lang="en-US" dirty="0"/>
              <a:t>Morpheme: Smallest unit of word morphology. So, related to the </a:t>
            </a:r>
            <a:r>
              <a:rPr lang="en-US" dirty="0" err="1"/>
              <a:t>scription</a:t>
            </a:r>
            <a:r>
              <a:rPr lang="en-US" dirty="0"/>
              <a:t>, spelling.  Example: visit vs visited past tense: ‘</a:t>
            </a:r>
            <a:r>
              <a:rPr lang="en-US" dirty="0" err="1"/>
              <a:t>ed</a:t>
            </a:r>
            <a:r>
              <a:rPr lang="en-US" dirty="0"/>
              <a:t>’ is the morpheme here.  </a:t>
            </a:r>
          </a:p>
        </p:txBody>
      </p:sp>
    </p:spTree>
    <p:extLst>
      <p:ext uri="{BB962C8B-B14F-4D97-AF65-F5344CB8AC3E}">
        <p14:creationId xmlns:p14="http://schemas.microsoft.com/office/powerpoint/2010/main" val="124101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 probability of occurrence is associated with each word, and the segmentation algorithm doesn’t just look for the longest match but also most probable word.  </a:t>
            </a:r>
          </a:p>
          <a:p>
            <a:r>
              <a:rPr lang="en-US" dirty="0"/>
              <a:t>Context is considered</a:t>
            </a:r>
          </a:p>
          <a:p>
            <a:r>
              <a:rPr lang="en-US" dirty="0"/>
              <a:t>Global view of the sentence is taken not just local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22130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Morphology is the study of the internal structure of words and forms a core part of linguistic.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linguistic morphology, inflection (or inflexion) is a process of word formation in which a word is modified to express different grammatical categories such as tense, case, voice, aspect, person, number, gender, mood, animacy, and definiteness.</a:t>
            </a:r>
          </a:p>
        </p:txBody>
      </p:sp>
    </p:spTree>
    <p:extLst>
      <p:ext uri="{BB962C8B-B14F-4D97-AF65-F5344CB8AC3E}">
        <p14:creationId xmlns:p14="http://schemas.microsoft.com/office/powerpoint/2010/main" val="221321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9/1/22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9/1/22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9/1/22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regular-expressions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52425"/>
            <a:ext cx="7231379" cy="492443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2369880"/>
          </a:xfrm>
        </p:spPr>
        <p:txBody>
          <a:bodyPr/>
          <a:lstStyle/>
          <a:p>
            <a:pPr eaLnBrk="1" hangingPunct="1"/>
            <a:r>
              <a:rPr lang="en-US" sz="1400" dirty="0"/>
              <a:t>French</a:t>
            </a:r>
          </a:p>
          <a:p>
            <a:pPr lvl="1" eaLnBrk="1" hangingPunct="1"/>
            <a:r>
              <a:rPr lang="en-US" sz="1400" b="1" i="1" dirty="0" err="1"/>
              <a:t>L'ensemble</a:t>
            </a:r>
            <a:r>
              <a:rPr lang="en-US" sz="1400" dirty="0"/>
              <a:t> </a:t>
            </a:r>
            <a:r>
              <a:rPr lang="en-US" sz="1400" dirty="0">
                <a:sym typeface="Symbol" charset="2"/>
              </a:rPr>
              <a:t> one token or two?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sz="1400" b="1" i="1" dirty="0">
                <a:sym typeface="Symbol" charset="2"/>
              </a:rPr>
              <a:t>L </a:t>
            </a:r>
            <a:r>
              <a:rPr lang="en-US" sz="1400" dirty="0">
                <a:sym typeface="Symbol" charset="2"/>
              </a:rPr>
              <a:t>/ </a:t>
            </a:r>
            <a:r>
              <a:rPr lang="en-US" sz="1400" b="1" i="1" dirty="0">
                <a:sym typeface="Symbol" charset="2"/>
              </a:rPr>
              <a:t>L’ </a:t>
            </a:r>
            <a:r>
              <a:rPr lang="en-US" sz="1400" dirty="0">
                <a:sym typeface="Symbol" charset="2"/>
              </a:rPr>
              <a:t>/ </a:t>
            </a:r>
            <a:r>
              <a:rPr lang="en-US" sz="1400" b="1" i="1" dirty="0">
                <a:sym typeface="Symbol" charset="2"/>
              </a:rPr>
              <a:t>Le </a:t>
            </a:r>
            <a:r>
              <a:rPr lang="en-US" sz="1400" dirty="0">
                <a:sym typeface="Symbol" charset="2"/>
              </a:rPr>
              <a:t>??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ym typeface="Symbol" charset="2"/>
              </a:rPr>
              <a:t>Want </a:t>
            </a:r>
            <a:r>
              <a:rPr lang="en-US" sz="1400" b="1" i="1" dirty="0" err="1">
                <a:sym typeface="Symbol" charset="2"/>
              </a:rPr>
              <a:t>l’ensemble</a:t>
            </a:r>
            <a:r>
              <a:rPr lang="en-US" sz="1400" dirty="0">
                <a:sym typeface="Symbol" charset="2"/>
              </a:rPr>
              <a:t> (translates to: ‘All’) to match with </a:t>
            </a:r>
            <a:r>
              <a:rPr lang="en-US" sz="1400" b="1" i="1" dirty="0">
                <a:sym typeface="Symbol" charset="2"/>
              </a:rPr>
              <a:t>un ensemble</a:t>
            </a:r>
            <a:r>
              <a:rPr lang="en-US" sz="1400" dirty="0">
                <a:sym typeface="Symbol" charset="2"/>
              </a:rPr>
              <a:t> (translates to: ‘A set’)</a:t>
            </a:r>
          </a:p>
          <a:p>
            <a:pPr lvl="1" eaLnBrk="1" hangingPunct="1"/>
            <a:endParaRPr lang="en-US" sz="1400" b="1" i="1" dirty="0">
              <a:sym typeface="Symbol" charset="2"/>
            </a:endParaRPr>
          </a:p>
          <a:p>
            <a:pPr lvl="1" eaLnBrk="1" hangingPunct="1"/>
            <a:endParaRPr lang="en-US" sz="1400" b="1" i="1" dirty="0">
              <a:sym typeface="Symbol" charset="2"/>
            </a:endParaRPr>
          </a:p>
          <a:p>
            <a:pPr eaLnBrk="1" hangingPunct="1"/>
            <a:r>
              <a:rPr lang="en-US" sz="1400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1400" b="1" i="1" dirty="0" err="1">
                <a:sym typeface="Symbol" charset="2"/>
              </a:rPr>
              <a:t>Lebensversicherungsgesellschaftsangestellter</a:t>
            </a:r>
            <a:endParaRPr lang="en-US" sz="1400" b="1" i="1" dirty="0">
              <a:sym typeface="Symbol" charset="2"/>
            </a:endParaRPr>
          </a:p>
          <a:p>
            <a:pPr lvl="1" eaLnBrk="1" hangingPunct="1"/>
            <a:r>
              <a:rPr lang="en-US" sz="14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1400" dirty="0">
                <a:sym typeface="Symbol" charset="2"/>
              </a:rPr>
              <a:t>German search engines (information retrieval systems) need </a:t>
            </a:r>
            <a:r>
              <a:rPr lang="en-US" sz="1400" b="1" dirty="0">
                <a:sym typeface="Symbol" charset="2"/>
              </a:rPr>
              <a:t>compound splitter. </a:t>
            </a:r>
          </a:p>
          <a:p>
            <a:pPr lvl="1" eaLnBrk="1" hangingPunct="1"/>
            <a:r>
              <a:rPr lang="en-US" sz="1400" b="1" dirty="0">
                <a:sym typeface="Symbol" charset="2"/>
              </a:rPr>
              <a:t>	</a:t>
            </a:r>
            <a:r>
              <a:rPr lang="en-US" sz="1400" dirty="0">
                <a:sym typeface="Symbol" charset="2"/>
              </a:rPr>
              <a:t>E.g. Search query ‘</a:t>
            </a:r>
            <a:r>
              <a:rPr lang="en-US" sz="1400" dirty="0" err="1">
                <a:sym typeface="Symbol" charset="2"/>
              </a:rPr>
              <a:t>Lebensversicherung</a:t>
            </a:r>
            <a:r>
              <a:rPr lang="en-US" sz="1400" dirty="0">
                <a:sym typeface="Symbol" charset="2"/>
              </a:rPr>
              <a:t>’ (‘life insurance’)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BA51EA-3505-DB4F-827E-2069EBAF46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10049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2089" y="133035"/>
            <a:ext cx="7772400" cy="492443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2400657"/>
          </a:xfrm>
        </p:spPr>
        <p:txBody>
          <a:bodyPr/>
          <a:lstStyle/>
          <a:p>
            <a:pPr eaLnBrk="1" hangingPunct="1"/>
            <a:r>
              <a:rPr lang="en-US" sz="2000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sz="1400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sz="1400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sz="1400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endParaRPr lang="en-US" sz="2000" dirty="0">
              <a:sym typeface="Symbol" charset="2"/>
            </a:endParaRPr>
          </a:p>
          <a:p>
            <a:pPr eaLnBrk="1" hangingPunct="1"/>
            <a:endParaRPr lang="en-US" sz="2000" dirty="0">
              <a:sym typeface="Symbol" charset="2"/>
            </a:endParaRPr>
          </a:p>
          <a:p>
            <a:pPr eaLnBrk="1" hangingPunct="1"/>
            <a:r>
              <a:rPr lang="en-US" sz="2000" dirty="0">
                <a:sym typeface="Symbol" charset="2"/>
              </a:rPr>
              <a:t>Further complicated in Japanese, with multiple alphabet systems intermingled</a:t>
            </a:r>
          </a:p>
          <a:p>
            <a:pPr lvl="1" eaLnBrk="1" hangingPunct="1"/>
            <a:r>
              <a:rPr lang="en-US" sz="1400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436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438" y="3792"/>
              <a:ext cx="699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cs typeface="Calibri"/>
                </a:rPr>
                <a:t>Hiragana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732214" y="4061670"/>
            <a:ext cx="1258886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31633" y="4061670"/>
            <a:ext cx="92867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512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Search user could express query entirely in hiragana!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4D679-D44C-B245-8FF3-D34224BC6B28}"/>
              </a:ext>
            </a:extLst>
          </p:cNvPr>
          <p:cNvSpPr txBox="1"/>
          <p:nvPr/>
        </p:nvSpPr>
        <p:spPr>
          <a:xfrm>
            <a:off x="7302228" y="4031308"/>
            <a:ext cx="158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writing systems!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54962-2BCC-6F44-AEBB-3CF472194E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2A1F7-7A46-1145-84D6-B7927475AB1F}"/>
              </a:ext>
            </a:extLst>
          </p:cNvPr>
          <p:cNvSpPr/>
          <p:nvPr/>
        </p:nvSpPr>
        <p:spPr>
          <a:xfrm>
            <a:off x="533400" y="3333750"/>
            <a:ext cx="8154875" cy="1583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769989"/>
          </a:xfrm>
        </p:spPr>
        <p:txBody>
          <a:bodyPr/>
          <a:lstStyle/>
          <a:p>
            <a:endParaRPr lang="en-US" sz="2000" b="1" dirty="0"/>
          </a:p>
          <a:p>
            <a:r>
              <a:rPr lang="en-US" sz="2000" dirty="0"/>
              <a:t>Chinese words are not separated by spaces or any other delimiter.</a:t>
            </a:r>
          </a:p>
          <a:p>
            <a:endParaRPr lang="en-US" sz="2000" dirty="0"/>
          </a:p>
          <a:p>
            <a:r>
              <a:rPr lang="en-US" sz="2000" dirty="0"/>
              <a:t>Chinese words are composed of characters</a:t>
            </a:r>
          </a:p>
          <a:p>
            <a:pPr lvl="1"/>
            <a:r>
              <a:rPr lang="en-US" sz="2000" dirty="0"/>
              <a:t>Characters are generally 1 syllable and 1 morpheme.</a:t>
            </a:r>
          </a:p>
          <a:p>
            <a:pPr lvl="1"/>
            <a:r>
              <a:rPr lang="en-US" sz="2000" dirty="0"/>
              <a:t>Average word is 2.4 characters long.</a:t>
            </a:r>
          </a:p>
          <a:p>
            <a:pPr lvl="1"/>
            <a:endParaRPr lang="en-US" sz="2000" dirty="0"/>
          </a:p>
          <a:p>
            <a:r>
              <a:rPr lang="en-US" sz="2000" dirty="0"/>
              <a:t>Standard baseline word segmentation algorithm: </a:t>
            </a:r>
          </a:p>
          <a:p>
            <a:pPr lvl="1"/>
            <a:r>
              <a:rPr lang="en-US" sz="2000" dirty="0"/>
              <a:t>Maximum Matching  (also called Greedy)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3ADE08-5F0C-8145-A1BC-2306B7D7B9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364767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1938992"/>
          </a:xfrm>
        </p:spPr>
        <p:txBody>
          <a:bodyPr/>
          <a:lstStyle/>
          <a:p>
            <a:pPr marL="533400" indent="-533400"/>
            <a:r>
              <a:rPr lang="en-US" sz="1400" dirty="0"/>
              <a:t>Given a Chinese dictionary, and a string to be tokenized/segmented: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endParaRPr lang="en-US" sz="1400" dirty="0"/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sz="1400" dirty="0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endParaRPr lang="en-US" sz="1400" dirty="0"/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sz="1400" dirty="0"/>
              <a:t>Find the longest word in dictionary that matches the string starting at current pointer location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endParaRPr lang="en-US" sz="1400" dirty="0"/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sz="1400" dirty="0"/>
              <a:t>Move the pointer over the matched part of the string. Output the matched word. 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endParaRPr lang="en-US" sz="1400" dirty="0"/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sz="1400" dirty="0"/>
              <a:t>Go to 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E2B81B-6B38-DB40-81C0-7C48A5A0B5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33264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1295"/>
            <a:ext cx="7772400" cy="430887"/>
          </a:xfrm>
        </p:spPr>
        <p:txBody>
          <a:bodyPr/>
          <a:lstStyle/>
          <a:p>
            <a:r>
              <a:rPr lang="en-US" sz="2800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3077766"/>
          </a:xfrm>
        </p:spPr>
        <p:txBody>
          <a:bodyPr/>
          <a:lstStyle/>
          <a:p>
            <a:r>
              <a:rPr lang="en-US" sz="2000" dirty="0" err="1"/>
              <a:t>Thecatinthehat</a:t>
            </a:r>
            <a:endParaRPr lang="en-US" sz="2000" dirty="0"/>
          </a:p>
          <a:p>
            <a:r>
              <a:rPr lang="en-US" sz="2000" dirty="0" err="1"/>
              <a:t>Thetabledownthere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Doesn’t generally work in English!</a:t>
            </a:r>
          </a:p>
          <a:p>
            <a:endParaRPr lang="en-US" sz="2000" dirty="0"/>
          </a:p>
          <a:p>
            <a:r>
              <a:rPr lang="en-US" sz="2000" dirty="0"/>
              <a:t>But works astonishingly well in Chinese</a:t>
            </a:r>
          </a:p>
          <a:p>
            <a:pPr lvl="1" eaLnBrk="1" hangingPunct="1"/>
            <a:r>
              <a:rPr lang="ja-JP" altLang="en-US" sz="2000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sz="2000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sz="2000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000" dirty="0"/>
          </a:p>
          <a:p>
            <a:endParaRPr lang="en-US" sz="2000" dirty="0"/>
          </a:p>
          <a:p>
            <a:r>
              <a:rPr lang="en-US" sz="2000" dirty="0"/>
              <a:t>Modern probabilistic segmentation algorithms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200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7429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6573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FE24F-CA6C-EA43-B626-FB11A4A674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28630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988" y="438150"/>
            <a:ext cx="7231379" cy="492443"/>
          </a:xfrm>
        </p:spPr>
        <p:txBody>
          <a:bodyPr/>
          <a:lstStyle/>
          <a:p>
            <a:r>
              <a:rPr lang="en-US" dirty="0"/>
              <a:t>Types and Tokens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016210"/>
          </a:xfrm>
        </p:spPr>
        <p:txBody>
          <a:bodyPr/>
          <a:lstStyle/>
          <a:p>
            <a:r>
              <a:rPr lang="en-US" sz="2400" dirty="0"/>
              <a:t>“I wonder why. I wonder why. I wonder why I wonder.”</a:t>
            </a:r>
          </a:p>
          <a:p>
            <a:r>
              <a:rPr lang="en-US" sz="2400" dirty="0"/>
              <a:t>						-- Richard Feynman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Type</a:t>
            </a:r>
            <a:r>
              <a:rPr lang="en-US" sz="2000" dirty="0">
                <a:solidFill>
                  <a:srgbClr val="000000"/>
                </a:solidFill>
              </a:rPr>
              <a:t>: an element of the vocabulary. (Unique words.)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Token</a:t>
            </a:r>
            <a:r>
              <a:rPr lang="en-US" sz="2000" dirty="0">
                <a:solidFill>
                  <a:srgbClr val="000000"/>
                </a:solidFill>
              </a:rPr>
              <a:t>: an instance of a type in running text. (Every word.)</a:t>
            </a:r>
          </a:p>
          <a:p>
            <a:endParaRPr lang="en-US" sz="2000" dirty="0"/>
          </a:p>
          <a:p>
            <a:r>
              <a:rPr lang="en-US" sz="2000" dirty="0"/>
              <a:t>How many types, and how many tokens?</a:t>
            </a:r>
          </a:p>
          <a:p>
            <a:pPr lvl="1"/>
            <a:r>
              <a:rPr lang="en-US" sz="2000" dirty="0"/>
              <a:t>3 types</a:t>
            </a:r>
          </a:p>
          <a:p>
            <a:pPr lvl="1"/>
            <a:r>
              <a:rPr lang="en-US" sz="2000" dirty="0"/>
              <a:t>11 tokens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859FBD-26CA-3F43-9237-2049D113A3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21067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343400" y="2286000"/>
            <a:ext cx="4267200" cy="1431161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1CD7-D936-204D-B554-213ED03B4E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AF5CE-C4AE-1645-8D76-5A58F415C8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5B72-0EC9-2C41-897F-0FC085EF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5750"/>
            <a:ext cx="7231379" cy="492443"/>
          </a:xfrm>
        </p:spPr>
        <p:txBody>
          <a:bodyPr/>
          <a:lstStyle/>
          <a:p>
            <a:r>
              <a:rPr lang="en-US" dirty="0"/>
              <a:t>Why Normalization?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CC6D-C348-E546-BF87-96BDFA08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047750"/>
            <a:ext cx="8431530" cy="2369880"/>
          </a:xfrm>
        </p:spPr>
        <p:txBody>
          <a:bodyPr/>
          <a:lstStyle/>
          <a:p>
            <a:r>
              <a:rPr lang="en-US" sz="1800" dirty="0"/>
              <a:t>Example: QA System</a:t>
            </a:r>
          </a:p>
          <a:p>
            <a:r>
              <a:rPr lang="en-US" sz="1800" dirty="0"/>
              <a:t>Question: Who sang the national anthem at the super bowl 2020?</a:t>
            </a:r>
          </a:p>
          <a:p>
            <a:r>
              <a:rPr lang="en-US" sz="1800" dirty="0"/>
              <a:t>Candidate Answer: Demi Lovato </a:t>
            </a:r>
            <a:r>
              <a:rPr lang="en-US" sz="1800" dirty="0">
                <a:solidFill>
                  <a:schemeClr val="accent4"/>
                </a:solidFill>
              </a:rPr>
              <a:t>sings</a:t>
            </a:r>
            <a:r>
              <a:rPr lang="en-US" sz="1800" dirty="0"/>
              <a:t> the </a:t>
            </a:r>
            <a:r>
              <a:rPr lang="en-US" sz="1800" dirty="0">
                <a:solidFill>
                  <a:schemeClr val="accent1"/>
                </a:solidFill>
              </a:rPr>
              <a:t>National Anthem</a:t>
            </a:r>
            <a:r>
              <a:rPr lang="en-US" sz="1800" dirty="0"/>
              <a:t> at </a:t>
            </a:r>
            <a:r>
              <a:rPr lang="en-US" sz="1800" dirty="0">
                <a:solidFill>
                  <a:schemeClr val="accent1"/>
                </a:solidFill>
              </a:rPr>
              <a:t>Super Bowl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LIV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sing, sang, sung, singing</a:t>
            </a:r>
          </a:p>
          <a:p>
            <a:pPr lvl="1"/>
            <a:r>
              <a:rPr lang="en-US" sz="2000" dirty="0"/>
              <a:t>visit, visiting, visited, visitation</a:t>
            </a:r>
          </a:p>
          <a:p>
            <a:pPr lvl="1"/>
            <a:r>
              <a:rPr lang="en-US" sz="2000" dirty="0"/>
              <a:t>go, going, gone, went</a:t>
            </a:r>
          </a:p>
          <a:p>
            <a:pPr lvl="1"/>
            <a:r>
              <a:rPr lang="en-US" sz="2000" dirty="0"/>
              <a:t>am, are, was, were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4E906-58EE-5141-8CDA-57790989E636}"/>
              </a:ext>
            </a:extLst>
          </p:cNvPr>
          <p:cNvSpPr txBox="1"/>
          <p:nvPr/>
        </p:nvSpPr>
        <p:spPr>
          <a:xfrm>
            <a:off x="3200400" y="3333750"/>
            <a:ext cx="42659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Different types of word normalizations: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Morphological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Case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Numeral systems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06593-C560-1142-9714-189D05134B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9B6F-A350-5E4A-8BF6-FBED4973F2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516" y="590550"/>
            <a:ext cx="7231379" cy="492443"/>
          </a:xfrm>
        </p:spPr>
        <p:txBody>
          <a:bodyPr/>
          <a:lstStyle/>
          <a:p>
            <a:r>
              <a:rPr lang="en-US" dirty="0"/>
              <a:t>Language Morphology: Inflection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462213"/>
          </a:xfrm>
        </p:spPr>
        <p:txBody>
          <a:bodyPr/>
          <a:lstStyle/>
          <a:p>
            <a:r>
              <a:rPr lang="en-US" sz="2000" dirty="0"/>
              <a:t>Seuss’s </a:t>
            </a:r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in the hat is different from other</a:t>
            </a:r>
            <a:r>
              <a:rPr lang="en-US" sz="2000" dirty="0">
                <a:solidFill>
                  <a:srgbClr val="FF0000"/>
                </a:solidFill>
              </a:rPr>
              <a:t> cats! 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Lemma</a:t>
            </a:r>
            <a:r>
              <a:rPr lang="en-US" sz="2000" dirty="0"/>
              <a:t>: the headword or canonical form or dictionary form or citation form for a set of words that have the 1) same part of speech, and 2) same word sense</a:t>
            </a:r>
          </a:p>
          <a:p>
            <a:pPr lvl="2"/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lemma: cat for {</a:t>
            </a:r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</a:t>
            </a:r>
            <a:r>
              <a:rPr lang="en-US" sz="2000" dirty="0"/>
              <a:t>}</a:t>
            </a:r>
          </a:p>
          <a:p>
            <a:pPr lvl="2"/>
            <a:r>
              <a:rPr lang="en-US" sz="2000" dirty="0"/>
              <a:t>lemma: sing for {sing, sang, sung, sings}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6E8CF7-5BF4-044E-A111-E39335D4E4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C91FF-347C-FB48-AF62-E3E3D3A11E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14350"/>
            <a:ext cx="7231379" cy="492443"/>
          </a:xfrm>
        </p:spPr>
        <p:txBody>
          <a:bodyPr/>
          <a:lstStyle/>
          <a:p>
            <a:pPr eaLnBrk="1" hangingPunct="1"/>
            <a:r>
              <a:rPr lang="en-US" dirty="0"/>
              <a:t>Word Normalization: 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599" y="1068257"/>
            <a:ext cx="8686800" cy="3885679"/>
          </a:xfrm>
        </p:spPr>
        <p:txBody>
          <a:bodyPr/>
          <a:lstStyle/>
          <a:p>
            <a:pPr eaLnBrk="1" hangingPunct="1"/>
            <a:r>
              <a:rPr lang="en-US" sz="2000" dirty="0"/>
              <a:t>Reduce inflections or variant forms to the lemma (base form)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am, are,</a:t>
            </a:r>
            <a:r>
              <a:rPr lang="en-US" dirty="0"/>
              <a:t> </a:t>
            </a:r>
            <a:r>
              <a:rPr lang="en-US" i="1" dirty="0"/>
              <a:t>is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be</a:t>
            </a:r>
            <a:endParaRPr lang="en-US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car, cars, car's</a:t>
            </a:r>
            <a:r>
              <a:rPr lang="en-US" dirty="0"/>
              <a:t>, </a:t>
            </a:r>
            <a:r>
              <a:rPr lang="en-US" i="1" dirty="0"/>
              <a:t>cars'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car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US" sz="2000" i="1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000" i="1" dirty="0"/>
              <a:t>the </a:t>
            </a:r>
            <a:r>
              <a:rPr lang="en-US" sz="2000" i="1" dirty="0">
                <a:solidFill>
                  <a:schemeClr val="accent2"/>
                </a:solidFill>
              </a:rPr>
              <a:t>boy's</a:t>
            </a:r>
            <a:r>
              <a:rPr lang="en-US" sz="2000" i="1" dirty="0"/>
              <a:t> cars are different colors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the </a:t>
            </a:r>
            <a:r>
              <a:rPr lang="en-US" sz="2000" i="1" dirty="0">
                <a:solidFill>
                  <a:schemeClr val="accent2"/>
                </a:solidFill>
              </a:rPr>
              <a:t>boy</a:t>
            </a:r>
            <a:r>
              <a:rPr lang="en-US" sz="2000" i="1" dirty="0"/>
              <a:t>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it’s</a:t>
            </a:r>
            <a:r>
              <a:rPr lang="en-US" sz="2000" i="1" dirty="0"/>
              <a:t> in the evening </a:t>
            </a:r>
            <a:r>
              <a:rPr lang="en-US" sz="2000" i="1" dirty="0">
                <a:sym typeface="Symbol" charset="2"/>
              </a:rPr>
              <a:t> </a:t>
            </a:r>
            <a:r>
              <a:rPr lang="en-US" sz="2000" i="1" dirty="0">
                <a:solidFill>
                  <a:schemeClr val="accent2"/>
                </a:solidFill>
                <a:sym typeface="Symbol" charset="2"/>
              </a:rPr>
              <a:t>it is</a:t>
            </a:r>
            <a:r>
              <a:rPr lang="en-US" sz="2000" i="1" dirty="0">
                <a:sym typeface="Symbol" charset="2"/>
              </a:rPr>
              <a:t> in the evening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Lemmatization: the process of finding the correct headword/lemma for the given word.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94B099-7FC9-9F4A-B41E-12BD75E825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44684-7A52-C34C-894C-6832002034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1969-D461-2453-B3B9-B5864C5C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8" y="294826"/>
            <a:ext cx="6449317" cy="492443"/>
          </a:xfrm>
        </p:spPr>
        <p:txBody>
          <a:bodyPr/>
          <a:lstStyle/>
          <a:p>
            <a:r>
              <a:rPr lang="en-US" dirty="0"/>
              <a:t>Reminders to self &amp; students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CF5B3-96BA-7BB7-D51F-4A5BC683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830997"/>
          </a:xfrm>
        </p:spPr>
        <p:txBody>
          <a:bodyPr/>
          <a:lstStyle/>
          <a:p>
            <a:r>
              <a:rPr lang="en-US" sz="1800" dirty="0"/>
              <a:t>Attendance</a:t>
            </a:r>
          </a:p>
          <a:p>
            <a:endParaRPr lang="en-US" sz="1800" dirty="0"/>
          </a:p>
          <a:p>
            <a:r>
              <a:rPr lang="en-US" sz="1800" dirty="0"/>
              <a:t>HA #2 is posted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A95C5-DD4A-9230-560B-75CEF3E572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7F930-EA99-C655-22F7-E84EAB1A59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3350"/>
            <a:ext cx="6449317" cy="492826"/>
          </a:xfrm>
        </p:spPr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711566" cy="2893100"/>
          </a:xfrm>
        </p:spPr>
        <p:txBody>
          <a:bodyPr/>
          <a:lstStyle/>
          <a:p>
            <a:r>
              <a:rPr lang="en-US" sz="2400" dirty="0"/>
              <a:t>Morphemes:</a:t>
            </a:r>
          </a:p>
          <a:p>
            <a:endParaRPr lang="en-US" sz="2400" dirty="0"/>
          </a:p>
          <a:p>
            <a:pPr lvl="1"/>
            <a:r>
              <a:rPr lang="en-US" sz="2000" dirty="0"/>
              <a:t>The small meaningful units that make up words.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Stems</a:t>
            </a:r>
            <a:r>
              <a:rPr lang="en-US" sz="2000" dirty="0"/>
              <a:t>: The core meaning-bearing units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Affixes</a:t>
            </a:r>
            <a:r>
              <a:rPr lang="en-US" sz="2000" dirty="0"/>
              <a:t>: Bits and pieces that adhere to stems (either after or before the stem)</a:t>
            </a:r>
          </a:p>
          <a:p>
            <a:pPr lvl="2"/>
            <a:r>
              <a:rPr lang="en-US" sz="2000" dirty="0"/>
              <a:t>Often with grammatical and semantical functions</a:t>
            </a:r>
          </a:p>
          <a:p>
            <a:pPr lvl="2"/>
            <a:r>
              <a:rPr lang="en-US" sz="2000" dirty="0"/>
              <a:t>E.g.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unattended</a:t>
            </a:r>
          </a:p>
          <a:p>
            <a:pPr lvl="2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un - attend -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2000" dirty="0"/>
              <a:t>Negation	 Tense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2357B-9E9C-3B49-873E-1D32B1BB84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55D6A-E5A1-1541-8026-E16309D1A0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34" y="130903"/>
            <a:ext cx="6449317" cy="1000125"/>
          </a:xfrm>
        </p:spPr>
        <p:txBody>
          <a:bodyPr/>
          <a:lstStyle/>
          <a:p>
            <a:pPr eaLnBrk="1" hangingPunct="1"/>
            <a:r>
              <a:rPr lang="en-US" dirty="0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1538883"/>
          </a:xfrm>
        </p:spPr>
        <p:txBody>
          <a:bodyPr/>
          <a:lstStyle/>
          <a:p>
            <a:pPr eaLnBrk="1" hangingPunct="1"/>
            <a:r>
              <a:rPr lang="en-US" sz="2000" dirty="0"/>
              <a:t>Process of reducing words to their stems. </a:t>
            </a:r>
          </a:p>
          <a:p>
            <a:pPr eaLnBrk="1" hangingPunct="1"/>
            <a:r>
              <a:rPr lang="en-US" sz="2000" dirty="0"/>
              <a:t>Most Stemmers do crude chopping of affixes.  </a:t>
            </a:r>
          </a:p>
          <a:p>
            <a:pPr eaLnBrk="1" hangingPunct="1"/>
            <a:r>
              <a:rPr lang="en-US" sz="2000" dirty="0"/>
              <a:t>Thus, the resulting stem is often not a meaningful word anymore. 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e.g., </a:t>
            </a:r>
            <a:r>
              <a:rPr lang="en-US" sz="2000" b="1" i="1" dirty="0"/>
              <a:t>automate(s), automatic, automation</a:t>
            </a:r>
            <a:r>
              <a:rPr lang="en-US" sz="2000" dirty="0"/>
              <a:t> all reduced to </a:t>
            </a:r>
            <a:r>
              <a:rPr lang="en-US" sz="2000" b="1" i="1" dirty="0"/>
              <a:t>automat</a:t>
            </a:r>
            <a:r>
              <a:rPr lang="en-US" sz="2000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AFDBE-840C-9B4D-8EC0-5AD6509810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3F5A1-5B5D-9541-9ED7-A4FF7BA20D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861774"/>
          </a:xfrm>
        </p:spPr>
        <p:txBody>
          <a:bodyPr/>
          <a:lstStyle/>
          <a:p>
            <a:pPr eaLnBrk="1" hangingPunct="1"/>
            <a:r>
              <a:rPr lang="en-US" sz="2800" dirty="0"/>
              <a:t>Porter’s algorithm</a:t>
            </a:r>
            <a:br>
              <a:rPr lang="en-US" sz="2800" dirty="0"/>
            </a:br>
            <a:r>
              <a:rPr lang="en-US" sz="2800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29546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FA25D-BB29-C346-BD4C-09ECC941E765}"/>
              </a:ext>
            </a:extLst>
          </p:cNvPr>
          <p:cNvSpPr txBox="1"/>
          <p:nvPr/>
        </p:nvSpPr>
        <p:spPr>
          <a:xfrm>
            <a:off x="80387" y="4667991"/>
            <a:ext cx="695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Krovetz</a:t>
            </a:r>
            <a:r>
              <a:rPr lang="en-US" dirty="0"/>
              <a:t> is another popular English stemmer.  Less aggressive than Porter.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5FAEF-C090-184F-A8E8-1B6F3DA5C8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38E7-35E8-BB47-91C4-FBFE1B7595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>
          <a:xfrm>
            <a:off x="356234" y="285750"/>
            <a:ext cx="7231379" cy="984885"/>
          </a:xfrm>
        </p:spPr>
        <p:txBody>
          <a:bodyPr/>
          <a:lstStyle/>
          <a:p>
            <a:pPr eaLnBrk="1" hangingPunct="1"/>
            <a:r>
              <a:rPr lang="en-US" dirty="0"/>
              <a:t>Another type of normalization: </a:t>
            </a:r>
            <a:br>
              <a:rPr lang="en-US" dirty="0"/>
            </a:br>
            <a:r>
              <a:rPr lang="en-US" dirty="0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708434"/>
          </a:xfrm>
        </p:spPr>
        <p:txBody>
          <a:bodyPr/>
          <a:lstStyle/>
          <a:p>
            <a:pPr eaLnBrk="1" hangingPunct="1"/>
            <a:r>
              <a:rPr lang="en-US" sz="1600" dirty="0"/>
              <a:t>Applications like IR (Search Engines) </a:t>
            </a:r>
          </a:p>
          <a:p>
            <a:pPr eaLnBrk="1" hangingPunct="1"/>
            <a:r>
              <a:rPr lang="en-US" sz="1600" dirty="0"/>
              <a:t> Transform all webpages to lower case</a:t>
            </a:r>
          </a:p>
          <a:p>
            <a:pPr eaLnBrk="1" hangingPunct="1"/>
            <a:r>
              <a:rPr lang="en-US" sz="1600" dirty="0"/>
              <a:t>  Why? </a:t>
            </a:r>
          </a:p>
          <a:p>
            <a:pPr lvl="1" eaLnBrk="1" hangingPunct="1"/>
            <a:r>
              <a:rPr lang="en-US" sz="1600" dirty="0"/>
              <a:t>Since user queries tend to be in lower case</a:t>
            </a:r>
          </a:p>
          <a:p>
            <a:pPr lvl="1" eaLnBrk="1" hangingPunct="1"/>
            <a:r>
              <a:rPr lang="en-US" sz="1600" dirty="0"/>
              <a:t>Possible exception:</a:t>
            </a:r>
          </a:p>
          <a:p>
            <a:pPr lvl="2" eaLnBrk="1" hangingPunct="1"/>
            <a:r>
              <a:rPr lang="en-US" sz="1600" dirty="0"/>
              <a:t>e.g., </a:t>
            </a:r>
            <a:r>
              <a:rPr lang="en-US" sz="1600" b="1" i="1" dirty="0"/>
              <a:t>General Motors</a:t>
            </a:r>
          </a:p>
          <a:p>
            <a:pPr lvl="2" eaLnBrk="1" hangingPunct="1"/>
            <a:r>
              <a:rPr lang="en-US" sz="1600" b="1" i="1" dirty="0"/>
              <a:t>Fed</a:t>
            </a:r>
            <a:r>
              <a:rPr lang="en-US" sz="1600" dirty="0"/>
              <a:t> vs. </a:t>
            </a:r>
            <a:r>
              <a:rPr lang="en-US" sz="1600" b="1" i="1" dirty="0"/>
              <a:t>fed</a:t>
            </a:r>
          </a:p>
          <a:p>
            <a:pPr lvl="2" eaLnBrk="1" hangingPunct="1"/>
            <a:r>
              <a:rPr lang="en-US" sz="1600" b="1" i="1" dirty="0"/>
              <a:t>SAIL</a:t>
            </a:r>
            <a:r>
              <a:rPr lang="en-US" sz="1600" dirty="0"/>
              <a:t> vs. </a:t>
            </a:r>
            <a:r>
              <a:rPr lang="en-US" sz="1600" b="1" i="1" dirty="0"/>
              <a:t>sail</a:t>
            </a:r>
          </a:p>
          <a:p>
            <a:pPr lvl="2" eaLnBrk="1" hangingPunct="1"/>
            <a:endParaRPr lang="en-US" sz="1600" b="1" i="1" dirty="0"/>
          </a:p>
          <a:p>
            <a:r>
              <a:rPr lang="en-US" sz="1600" dirty="0"/>
              <a:t>For Named Entity Recognition (NER), Sentiment analysis, MT, Information extraction</a:t>
            </a:r>
          </a:p>
          <a:p>
            <a:pPr lvl="1"/>
            <a:r>
              <a:rPr lang="en-US" sz="1600" dirty="0"/>
              <a:t>Case is helpful / essential (</a:t>
            </a:r>
            <a:r>
              <a:rPr lang="en-US" sz="1600" b="1" i="1" dirty="0"/>
              <a:t>US</a:t>
            </a:r>
            <a:r>
              <a:rPr lang="en-US" sz="1600" dirty="0"/>
              <a:t> versus </a:t>
            </a:r>
            <a:r>
              <a:rPr lang="en-US" sz="1600" b="1" i="1" dirty="0"/>
              <a:t>us </a:t>
            </a:r>
            <a:r>
              <a:rPr lang="en-US" sz="1600" dirty="0"/>
              <a:t>is important)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ADE468-9FE2-8147-90D2-BE5A851B93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A3E84-6E91-AC47-AFCB-B115C8D6BC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555307"/>
            <a:ext cx="7467600" cy="492443"/>
          </a:xfrm>
        </p:spPr>
        <p:txBody>
          <a:bodyPr/>
          <a:lstStyle/>
          <a:p>
            <a:pPr eaLnBrk="1" hangingPunct="1"/>
            <a:r>
              <a:rPr lang="en-US" dirty="0"/>
              <a:t>Other types of word 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939266"/>
          </a:xfrm>
        </p:spPr>
        <p:txBody>
          <a:bodyPr/>
          <a:lstStyle/>
          <a:p>
            <a:pPr lvl="1" eaLnBrk="1" hangingPunct="1"/>
            <a:r>
              <a:rPr lang="en-US" sz="2000" dirty="0">
                <a:sym typeface="Symbol" charset="2"/>
              </a:rPr>
              <a:t>Punctuation normalization: </a:t>
            </a:r>
          </a:p>
          <a:p>
            <a:pPr lvl="2" eaLnBrk="1" hangingPunct="1"/>
            <a:r>
              <a:rPr lang="en-US" sz="2000" dirty="0">
                <a:sym typeface="Symbol" charset="2"/>
              </a:rPr>
              <a:t>We want to match </a:t>
            </a:r>
            <a:r>
              <a:rPr lang="en-US" sz="2000" b="1" i="1" dirty="0">
                <a:sym typeface="Symbol" charset="2"/>
              </a:rPr>
              <a:t>U.S.A.</a:t>
            </a:r>
            <a:r>
              <a:rPr lang="en-US" sz="2000" dirty="0">
                <a:sym typeface="Symbol" charset="2"/>
              </a:rPr>
              <a:t> and </a:t>
            </a:r>
            <a:r>
              <a:rPr lang="en-US" sz="2000" b="1" i="1" dirty="0">
                <a:sym typeface="Symbol" charset="2"/>
              </a:rPr>
              <a:t>USA</a:t>
            </a:r>
          </a:p>
          <a:p>
            <a:pPr lvl="2" eaLnBrk="1" hangingPunct="1"/>
            <a:r>
              <a:rPr lang="en-US" sz="1100" dirty="0">
                <a:sym typeface="Symbol" charset="2"/>
              </a:rPr>
              <a:t>Information Retrieval / Search Engines: Indexed text &amp; query terms must have same form.</a:t>
            </a:r>
          </a:p>
          <a:p>
            <a:pPr lvl="2" eaLnBrk="1" hangingPunct="1"/>
            <a:endParaRPr lang="en-US" sz="2000" b="1" i="1" dirty="0">
              <a:sym typeface="Symbol" charset="2"/>
            </a:endParaRPr>
          </a:p>
          <a:p>
            <a:pPr lvl="1"/>
            <a:r>
              <a:rPr lang="en-US" sz="2000" dirty="0">
                <a:sym typeface="Symbol" charset="2"/>
              </a:rPr>
              <a:t>Normalizing for Numeral systems: </a:t>
            </a:r>
          </a:p>
          <a:p>
            <a:pPr lvl="1"/>
            <a:r>
              <a:rPr lang="en-US" sz="2000" dirty="0">
                <a:sym typeface="Symbol" charset="2"/>
              </a:rPr>
              <a:t>	George the IV </a:t>
            </a:r>
            <a:r>
              <a:rPr lang="en-US" sz="2000" dirty="0">
                <a:sym typeface="Wingdings" pitchFamily="2" charset="2"/>
              </a:rPr>
              <a:t> George the 4</a:t>
            </a:r>
            <a:r>
              <a:rPr lang="en-US" sz="2000" baseline="30000" dirty="0">
                <a:sym typeface="Wingdings" pitchFamily="2" charset="2"/>
              </a:rPr>
              <a:t>th</a:t>
            </a:r>
            <a:r>
              <a:rPr lang="en-US" sz="2000" dirty="0">
                <a:sym typeface="Wingdings" pitchFamily="2" charset="2"/>
              </a:rPr>
              <a:t>  George the 4</a:t>
            </a:r>
            <a:endParaRPr lang="en-US" sz="2000" dirty="0">
              <a:sym typeface="Symbol" charset="2"/>
            </a:endParaRPr>
          </a:p>
          <a:p>
            <a:pPr lvl="1"/>
            <a:endParaRPr lang="en-US" sz="2000" dirty="0">
              <a:sym typeface="Symbol" charset="2"/>
            </a:endParaRPr>
          </a:p>
          <a:p>
            <a:pPr lvl="1"/>
            <a:r>
              <a:rPr lang="en-US" sz="2000" dirty="0">
                <a:sym typeface="Symbol" charset="2"/>
              </a:rPr>
              <a:t>Normalizing for domain-specific short hands:</a:t>
            </a:r>
          </a:p>
          <a:p>
            <a:pPr lvl="2"/>
            <a:r>
              <a:rPr lang="en-US" sz="2000" dirty="0">
                <a:sym typeface="Symbol" charset="2"/>
              </a:rPr>
              <a:t>Hashtags, retweets, emoticons</a:t>
            </a:r>
          </a:p>
          <a:p>
            <a:pPr lvl="1"/>
            <a:endParaRPr lang="en-US" sz="2000" dirty="0">
              <a:sym typeface="Symbol" charset="2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2D097-BC68-A646-AA1B-C56174B24B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5B763-ABB2-1B4B-A1BA-4738F903BF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2862-6F85-5DEF-10CE-9C2F6D33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B66B-30E0-5245-73CF-66A53ACE1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2D0C6-D75C-CD6B-F7F6-DBCE42B316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C1383-9485-CED3-24DE-B7321887A3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0D2B-E08C-9B49-A04D-992F522C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6782-B8A4-9141-9C46-B6340F22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846659"/>
          </a:xfrm>
        </p:spPr>
        <p:txBody>
          <a:bodyPr/>
          <a:lstStyle/>
          <a:p>
            <a:r>
              <a:rPr lang="en-US" sz="2400" dirty="0"/>
              <a:t>Most common words in a language.</a:t>
            </a:r>
          </a:p>
          <a:p>
            <a:r>
              <a:rPr lang="en-US" sz="2400" dirty="0"/>
              <a:t>e.g. the, a, an, is,…</a:t>
            </a:r>
          </a:p>
          <a:p>
            <a:endParaRPr lang="en-US" sz="2400" dirty="0"/>
          </a:p>
          <a:p>
            <a:r>
              <a:rPr lang="en-US" sz="2400" dirty="0"/>
              <a:t>Most NLP applications remove </a:t>
            </a:r>
            <a:r>
              <a:rPr lang="en-US" sz="2400" dirty="0" err="1"/>
              <a:t>stopwords</a:t>
            </a:r>
            <a:r>
              <a:rPr lang="en-US" sz="2400" dirty="0"/>
              <a:t> before or after normalization step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9E5C-9627-F545-B82A-4F2E3F5D7F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E1501-E209-4443-B0FA-C0E3512F9F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8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63E4-C5C7-92DF-A892-A5E4E9CF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5D0A-30BB-9554-FB20-B8D0FEEC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068FB-DAC4-C2B1-7A1A-010ED54355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9FBF9-D789-2609-D2A0-EDA46551E7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5D13-5261-0A43-915C-8249B58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984885"/>
          </a:xfrm>
        </p:spPr>
        <p:txBody>
          <a:bodyPr/>
          <a:lstStyle/>
          <a:p>
            <a:r>
              <a:rPr lang="en-US" dirty="0"/>
              <a:t>Sentence Segmentation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049F-C1E0-7C41-A492-2FB1D6F0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08585"/>
            <a:ext cx="8431530" cy="4001095"/>
          </a:xfrm>
        </p:spPr>
        <p:txBody>
          <a:bodyPr/>
          <a:lstStyle/>
          <a:p>
            <a:r>
              <a:rPr lang="en-US" sz="2000" dirty="0"/>
              <a:t>One of the first steps in any text processing pipeline.</a:t>
            </a:r>
          </a:p>
          <a:p>
            <a:endParaRPr lang="en-US" sz="2000" dirty="0"/>
          </a:p>
          <a:p>
            <a:r>
              <a:rPr lang="en-US" sz="2000" dirty="0"/>
              <a:t>Sentence boundary indicators?</a:t>
            </a:r>
          </a:p>
          <a:p>
            <a:endParaRPr lang="en-US" sz="2000" dirty="0"/>
          </a:p>
          <a:p>
            <a:r>
              <a:rPr lang="en-US" sz="2000" dirty="0"/>
              <a:t>Punctuations: Period, Exclamation, Question mark</a:t>
            </a:r>
          </a:p>
          <a:p>
            <a:endParaRPr lang="en-US" sz="2000" dirty="0"/>
          </a:p>
          <a:p>
            <a:r>
              <a:rPr lang="en-US" sz="2000" dirty="0"/>
              <a:t>Periods are overloaded punctuations: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Sentence boundary indicators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Abbreviation indicators (U.S.A.)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Thus, word segmentation and Sentence segmentation is conducted jointly</a:t>
            </a:r>
          </a:p>
          <a:p>
            <a:endParaRPr lang="en-US" sz="2000" dirty="0"/>
          </a:p>
          <a:p>
            <a:r>
              <a:rPr lang="en-US" sz="2000" dirty="0"/>
              <a:t>Rule-based approaches &amp; Machine Learning based approaches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3B26F-81B3-8D48-AED3-9F910A6DBB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052C6-3F52-C343-91EE-23667C584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Basics of Text Processing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862322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u="sng" dirty="0"/>
              <a:t>Regular Expressions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Text Normalization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Edit Distance</a:t>
            </a:r>
          </a:p>
          <a:p>
            <a:pPr marL="914400" lvl="1" indent="-4572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FD175-454A-5145-8405-530CEB5379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9F33-6E03-A44C-AC64-7C38BF9F4B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RE 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356234" y="1200150"/>
            <a:ext cx="8431530" cy="3231654"/>
          </a:xfrm>
        </p:spPr>
        <p:txBody>
          <a:bodyPr/>
          <a:lstStyle/>
          <a:p>
            <a:r>
              <a:rPr lang="en-US" sz="2000" dirty="0"/>
              <a:t>Regular expressions play a surprisingly large role</a:t>
            </a:r>
          </a:p>
          <a:p>
            <a:pPr lvl="1"/>
            <a:r>
              <a:rPr lang="en-US" sz="1400" dirty="0"/>
              <a:t>Sophisticated sequences of regular expressions are often the first model for any text processing system</a:t>
            </a:r>
          </a:p>
          <a:p>
            <a:pPr lvl="1"/>
            <a:endParaRPr lang="en-US" sz="1400" dirty="0"/>
          </a:p>
          <a:p>
            <a:r>
              <a:rPr lang="en-US" sz="2000" dirty="0"/>
              <a:t>For many hard tasks, we use machine learning classifiers</a:t>
            </a:r>
          </a:p>
          <a:p>
            <a:pPr lvl="1"/>
            <a:r>
              <a:rPr lang="en-US" sz="1400" dirty="0"/>
              <a:t>But regular expressions are used as features in the classifiers</a:t>
            </a:r>
          </a:p>
          <a:p>
            <a:pPr lvl="1"/>
            <a:r>
              <a:rPr lang="en-US" sz="1400" dirty="0"/>
              <a:t>Can be very useful in capturing generalizations</a:t>
            </a:r>
          </a:p>
          <a:p>
            <a:pPr lvl="1"/>
            <a:endParaRPr lang="en-US" sz="1400" dirty="0"/>
          </a:p>
          <a:p>
            <a:r>
              <a:rPr lang="en-US" sz="2000" dirty="0"/>
              <a:t>Online RE tester: </a:t>
            </a:r>
            <a:r>
              <a:rPr lang="en-US" sz="2000" dirty="0">
                <a:hlinkClick r:id="rId2"/>
              </a:rPr>
              <a:t>https://regex101.com</a:t>
            </a:r>
            <a:r>
              <a:rPr lang="en-US" sz="2000" dirty="0"/>
              <a:t> (Have fun!)</a:t>
            </a:r>
          </a:p>
          <a:p>
            <a:endParaRPr lang="en-US" sz="2000" dirty="0"/>
          </a:p>
          <a:p>
            <a:r>
              <a:rPr lang="en-US" sz="2000" dirty="0"/>
              <a:t>RE Chapter of a Python course: </a:t>
            </a:r>
            <a:r>
              <a:rPr lang="en-US" sz="2000" dirty="0">
                <a:hlinkClick r:id="rId3"/>
              </a:rPr>
              <a:t>https://developers.google.com/edu/python/regular-expressions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93C178-3FAB-DE42-BD8A-1AB8F861001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9146B-6A71-994F-AF1B-7B64A7A1C0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Basics of Text Processing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862322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i="1" dirty="0"/>
              <a:t>Regular Expressions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u="sng" dirty="0"/>
              <a:t>Text Normalization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Edit Distance</a:t>
            </a:r>
          </a:p>
          <a:p>
            <a:pPr marL="914400" lvl="1" indent="-4572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FD175-454A-5145-8405-530CEB5379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28774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D10C-64ED-B94B-ABFB-CB002430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3350"/>
            <a:ext cx="6449317" cy="492443"/>
          </a:xfrm>
        </p:spPr>
        <p:txBody>
          <a:bodyPr/>
          <a:lstStyle/>
          <a:p>
            <a:r>
              <a:rPr lang="en-US" dirty="0"/>
              <a:t>Text: Primary currency of 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D4FD-8961-D54F-A997-8ACCAAD8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954655"/>
          </a:xfrm>
        </p:spPr>
        <p:txBody>
          <a:bodyPr/>
          <a:lstStyle/>
          <a:p>
            <a:r>
              <a:rPr lang="en-US" sz="2400" dirty="0"/>
              <a:t>Different sizes of text:</a:t>
            </a:r>
          </a:p>
          <a:p>
            <a:r>
              <a:rPr lang="en-US" sz="2400" dirty="0"/>
              <a:t>	Corpora / Corpus</a:t>
            </a:r>
          </a:p>
          <a:p>
            <a:r>
              <a:rPr lang="en-US" sz="2400" dirty="0"/>
              <a:t>	Documents</a:t>
            </a:r>
          </a:p>
          <a:p>
            <a:r>
              <a:rPr lang="en-US" sz="2400" dirty="0"/>
              <a:t>	Paragraphs</a:t>
            </a:r>
          </a:p>
          <a:p>
            <a:r>
              <a:rPr lang="en-US" sz="2400" dirty="0"/>
              <a:t>	Sentences</a:t>
            </a:r>
          </a:p>
          <a:p>
            <a:r>
              <a:rPr lang="en-US" sz="2400" dirty="0"/>
              <a:t>	Words</a:t>
            </a:r>
          </a:p>
          <a:p>
            <a:r>
              <a:rPr lang="en-US" sz="2400" dirty="0"/>
              <a:t>	Morphemes</a:t>
            </a:r>
          </a:p>
          <a:p>
            <a:r>
              <a:rPr lang="en-US" sz="2400" dirty="0"/>
              <a:t>	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A4051-81AD-0243-8F8F-D12F681C2EC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CD3B4-05D3-1F46-9F51-180B965BCEEE}"/>
              </a:ext>
            </a:extLst>
          </p:cNvPr>
          <p:cNvSpPr txBox="1"/>
          <p:nvPr/>
        </p:nvSpPr>
        <p:spPr>
          <a:xfrm>
            <a:off x="3886200" y="3105150"/>
            <a:ext cx="103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27937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133350"/>
            <a:ext cx="6781800" cy="492443"/>
          </a:xfrm>
        </p:spPr>
        <p:txBody>
          <a:bodyPr/>
          <a:lstStyle/>
          <a:p>
            <a:r>
              <a:rPr lang="en-US" sz="3200" dirty="0"/>
              <a:t>Basic Text Processing</a:t>
            </a:r>
            <a:endParaRPr lang="en-US" sz="32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374698" y="1581150"/>
            <a:ext cx="3886200" cy="2092881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 </a:t>
            </a:r>
          </a:p>
          <a:p>
            <a:endParaRPr lang="en-US" sz="3600" dirty="0">
              <a:solidFill>
                <a:srgbClr val="A4001D"/>
              </a:solidFill>
              <a:latin typeface="Calibri" charset="0"/>
            </a:endParaRPr>
          </a:p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Segmentation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EBDF6-5707-C04B-B4C1-69D163DFD92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4172505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380" y="259584"/>
            <a:ext cx="7231379" cy="1000125"/>
          </a:xfrm>
        </p:spPr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047750"/>
            <a:ext cx="8863966" cy="3447098"/>
          </a:xfrm>
        </p:spPr>
        <p:txBody>
          <a:bodyPr/>
          <a:lstStyle/>
          <a:p>
            <a:r>
              <a:rPr lang="en-US" sz="1400" dirty="0"/>
              <a:t>Seuss’s cat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 the hat is different from other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cats! </a:t>
            </a:r>
          </a:p>
          <a:p>
            <a:pPr lvl="1"/>
            <a:r>
              <a:rPr lang="en-US" sz="1400" dirty="0"/>
              <a:t>How to process punctuations?</a:t>
            </a:r>
          </a:p>
          <a:p>
            <a:endParaRPr lang="en-US" sz="1400" dirty="0"/>
          </a:p>
          <a:p>
            <a:r>
              <a:rPr lang="en-US" sz="1400" dirty="0"/>
              <a:t>I do </a:t>
            </a:r>
            <a:r>
              <a:rPr lang="en-US" sz="1400" dirty="0">
                <a:solidFill>
                  <a:schemeClr val="accent1"/>
                </a:solidFill>
              </a:rPr>
              <a:t>uh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main- mainly</a:t>
            </a:r>
            <a:r>
              <a:rPr lang="en-US" sz="1400" dirty="0"/>
              <a:t> business data processing</a:t>
            </a:r>
          </a:p>
          <a:p>
            <a:pPr lvl="1"/>
            <a:r>
              <a:rPr lang="en-US" sz="1400" dirty="0"/>
              <a:t>Disfluencies: </a:t>
            </a:r>
            <a:r>
              <a:rPr lang="en-US" sz="1400" dirty="0">
                <a:solidFill>
                  <a:srgbClr val="C00000"/>
                </a:solidFill>
              </a:rPr>
              <a:t>Fragments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filled pauses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(Very common in data generated through transcription -- speech to text)</a:t>
            </a:r>
          </a:p>
          <a:p>
            <a:endParaRPr lang="en-US" sz="1400" dirty="0"/>
          </a:p>
          <a:p>
            <a:r>
              <a:rPr lang="en-US" sz="1400" dirty="0"/>
              <a:t>Are all tokenizers created equal?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Editorial quality text (Copyedited and Proofread): Published works (News articles, Books, Scientific articles)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Extempore text: Doctor’s notes (often dictated) during patient’s visit (Transcribed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media text</a:t>
            </a:r>
          </a:p>
          <a:p>
            <a:endParaRPr lang="en-US" sz="1400" dirty="0"/>
          </a:p>
          <a:p>
            <a:r>
              <a:rPr lang="en-US" sz="1400" dirty="0"/>
              <a:t>Other types of text units?</a:t>
            </a:r>
          </a:p>
          <a:p>
            <a:pPr lvl="1"/>
            <a:r>
              <a:rPr lang="en-US" sz="1400" dirty="0"/>
              <a:t>How many syllable?</a:t>
            </a:r>
          </a:p>
          <a:p>
            <a:pPr lvl="1"/>
            <a:r>
              <a:rPr lang="en-US" sz="1400" dirty="0"/>
              <a:t>How many characters?</a:t>
            </a:r>
          </a:p>
          <a:p>
            <a:pPr lvl="1"/>
            <a:r>
              <a:rPr lang="en-US" sz="1400" dirty="0"/>
              <a:t>How many character sequences of length x?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F80021-C18B-8E45-BEA1-E1B03231F7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25416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73496"/>
            <a:ext cx="7231379" cy="861774"/>
          </a:xfrm>
        </p:spPr>
        <p:txBody>
          <a:bodyPr/>
          <a:lstStyle/>
          <a:p>
            <a:pPr eaLnBrk="1" hangingPunct="1"/>
            <a:r>
              <a:rPr lang="en-US" sz="2800" dirty="0"/>
              <a:t>More Examples of Word Tokenization Challenges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F456D8-3065-FE4F-8258-F2F2A2614A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42196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8699</TotalTime>
  <Words>1968</Words>
  <Application>Microsoft Macintosh PowerPoint</Application>
  <PresentationFormat>On-screen Show (16:9)</PresentationFormat>
  <Paragraphs>351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Lucida Sans</vt:lpstr>
      <vt:lpstr>Times</vt:lpstr>
      <vt:lpstr>Wingdings</vt:lpstr>
      <vt:lpstr>华文黑体</vt:lpstr>
      <vt:lpstr>Office Theme</vt:lpstr>
      <vt:lpstr>PowerPoint Presentation</vt:lpstr>
      <vt:lpstr>Reminders to self &amp; students</vt:lpstr>
      <vt:lpstr>Basics of Text Processing </vt:lpstr>
      <vt:lpstr>RE Summary</vt:lpstr>
      <vt:lpstr>Basics of Text Processing </vt:lpstr>
      <vt:lpstr>Text: Primary currency of NLP</vt:lpstr>
      <vt:lpstr>Basic Text Processing</vt:lpstr>
      <vt:lpstr>How many words?</vt:lpstr>
      <vt:lpstr>More Examples of Word Tokenization Challenges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Types and Tokens</vt:lpstr>
      <vt:lpstr>Basic Text Processing</vt:lpstr>
      <vt:lpstr>Why Normalization?</vt:lpstr>
      <vt:lpstr>Language Morphology: Inflection</vt:lpstr>
      <vt:lpstr>Word Normalization: Lemmatization</vt:lpstr>
      <vt:lpstr>Morphology</vt:lpstr>
      <vt:lpstr>Stemming</vt:lpstr>
      <vt:lpstr>Porter’s algorithm The most common English stemmer</vt:lpstr>
      <vt:lpstr>Another type of normalization:  Case folding</vt:lpstr>
      <vt:lpstr>Other types of word normalization</vt:lpstr>
      <vt:lpstr>PowerPoint Presentation</vt:lpstr>
      <vt:lpstr>Stopwords</vt:lpstr>
      <vt:lpstr>PowerPoint Presentation</vt:lpstr>
      <vt:lpstr>Sentence Segmentation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248</cp:revision>
  <cp:lastPrinted>2020-08-27T01:58:20Z</cp:lastPrinted>
  <dcterms:created xsi:type="dcterms:W3CDTF">2019-08-21T17:42:26Z</dcterms:created>
  <dcterms:modified xsi:type="dcterms:W3CDTF">2022-09-02T00:29:07Z</dcterms:modified>
</cp:coreProperties>
</file>