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04" r:id="rId3"/>
    <p:sldId id="487" r:id="rId4"/>
    <p:sldId id="409" r:id="rId5"/>
    <p:sldId id="410" r:id="rId6"/>
    <p:sldId id="415" r:id="rId7"/>
    <p:sldId id="411" r:id="rId8"/>
    <p:sldId id="412" r:id="rId9"/>
    <p:sldId id="416" r:id="rId10"/>
    <p:sldId id="417" r:id="rId11"/>
    <p:sldId id="420" r:id="rId12"/>
    <p:sldId id="418" r:id="rId13"/>
    <p:sldId id="506" r:id="rId14"/>
    <p:sldId id="490" r:id="rId15"/>
    <p:sldId id="491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4"/>
    <p:restoredTop sz="88468"/>
  </p:normalViewPr>
  <p:slideViewPr>
    <p:cSldViewPr>
      <p:cViewPr varScale="1">
        <p:scale>
          <a:sx n="266" d="100"/>
          <a:sy n="266" d="100"/>
        </p:scale>
        <p:origin x="7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computations are repeated multiple times.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How to read/interpret this matrix?</a:t>
            </a:r>
            <a:r>
              <a:rPr lang="en-US" baseline="0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Base case 1: </a:t>
            </a:r>
            <a:r>
              <a:rPr lang="en-US" baseline="0" dirty="0" err="1"/>
              <a:t>Row:I</a:t>
            </a:r>
            <a:r>
              <a:rPr lang="en-US" baseline="0" dirty="0"/>
              <a:t> and Column:# represents the distance between source string “I” and target string “”, which is 1 deletion. Similarly, </a:t>
            </a:r>
            <a:r>
              <a:rPr lang="en-US" baseline="0" dirty="0" err="1"/>
              <a:t>Row:T</a:t>
            </a:r>
            <a:r>
              <a:rPr lang="en-US" baseline="0" dirty="0"/>
              <a:t> and Column:# represents the distance between source string “INT” and target string “”, which is 3 deletions.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Base case 2: Row:# and </a:t>
            </a:r>
            <a:r>
              <a:rPr lang="en-US" baseline="0" dirty="0" err="1"/>
              <a:t>Column:E</a:t>
            </a:r>
            <a:r>
              <a:rPr lang="en-US" baseline="0" dirty="0"/>
              <a:t> represents the distance between source string “” and target string “E”, which is 1 insertion.  Similarly Row:# and </a:t>
            </a:r>
            <a:r>
              <a:rPr lang="en-US" baseline="0" dirty="0" err="1"/>
              <a:t>Column:”X</a:t>
            </a:r>
            <a:r>
              <a:rPr lang="en-US" baseline="0" dirty="0"/>
              <a:t>” represents distance between source string “” and target string “EX” which is 2 insertions.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Whiteboard calculations for D(1,1)</a:t>
            </a:r>
          </a:p>
        </p:txBody>
      </p:sp>
    </p:spTree>
    <p:extLst>
      <p:ext uri="{BB962C8B-B14F-4D97-AF65-F5344CB8AC3E}">
        <p14:creationId xmlns:p14="http://schemas.microsoft.com/office/powerpoint/2010/main" val="4547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Continuing with one of the central goals in NLP: matching two units of text.</a:t>
            </a:r>
          </a:p>
        </p:txBody>
      </p:sp>
    </p:spTree>
    <p:extLst>
      <p:ext uri="{BB962C8B-B14F-4D97-AF65-F5344CB8AC3E}">
        <p14:creationId xmlns:p14="http://schemas.microsoft.com/office/powerpoint/2010/main" val="338654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 from a speech recognizer.</a:t>
            </a:r>
            <a:r>
              <a:rPr lang="en-US" baseline="0" dirty="0"/>
              <a:t>  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from a news article</a:t>
            </a:r>
            <a:r>
              <a:rPr lang="en-US" baseline="0" dirty="0"/>
              <a:t> or some other reliable source.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6C5-A91E-664E-BCEB-074418F9885D}" type="datetime1">
              <a:rPr lang="en-US" smtClean="0"/>
              <a:t>9/6/22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34" y="57150"/>
            <a:ext cx="6449317" cy="1000125"/>
          </a:xfrm>
        </p:spPr>
        <p:txBody>
          <a:bodyPr/>
          <a:lstStyle/>
          <a:p>
            <a:r>
              <a:rPr lang="en-US" dirty="0"/>
              <a:t>Minimum Edit as Search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2246769"/>
          </a:xfrm>
        </p:spPr>
        <p:txBody>
          <a:bodyPr/>
          <a:lstStyle/>
          <a:p>
            <a:r>
              <a:rPr lang="en-US" sz="2400" dirty="0"/>
              <a:t>But the space of all edit sequences is huge!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paths wind up at the same state.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pPr lvl="2"/>
            <a:r>
              <a:rPr lang="en-US" dirty="0"/>
              <a:t>Just the shortest path to each of those revisited states.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236E1D-6ACB-7B4A-B567-EAE196982E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B2402-0C45-F540-9B2D-537924776C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66750"/>
            <a:ext cx="81534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A37C7-8518-8D46-8833-CAB0FF185C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8F96-62EF-FE42-8EA9-32E680766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Define function D(</a:t>
            </a:r>
            <a:r>
              <a:rPr lang="en-US" dirty="0" err="1"/>
              <a:t>n,m</a:t>
            </a:r>
            <a:r>
              <a:rPr lang="en-US" dirty="0"/>
              <a:t>)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141081" y="1123950"/>
            <a:ext cx="9016366" cy="2934137"/>
          </a:xfrm>
        </p:spPr>
        <p:txBody>
          <a:bodyPr/>
          <a:lstStyle/>
          <a:p>
            <a:r>
              <a:rPr lang="en-US" sz="2200" dirty="0"/>
              <a:t>For two strings</a:t>
            </a:r>
          </a:p>
          <a:p>
            <a:pPr lvl="1"/>
            <a:r>
              <a:rPr lang="en-US" sz="2200" dirty="0"/>
              <a:t>X of length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Y of length </a:t>
            </a:r>
            <a:r>
              <a:rPr lang="en-US" sz="2200" i="1" dirty="0"/>
              <a:t>M</a:t>
            </a:r>
          </a:p>
          <a:p>
            <a:pPr lvl="1"/>
            <a:endParaRPr lang="en-US" sz="2200" i="1" baseline="-25000" dirty="0"/>
          </a:p>
          <a:p>
            <a:r>
              <a:rPr lang="en-US" sz="2200" dirty="0"/>
              <a:t>We define D(</a:t>
            </a:r>
            <a:r>
              <a:rPr lang="en-US" sz="2200" i="1" dirty="0" err="1"/>
              <a:t>i,j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as the edit distance between X[1..</a:t>
            </a:r>
            <a:r>
              <a:rPr lang="en-US" sz="2200" i="1" dirty="0"/>
              <a:t>i</a:t>
            </a:r>
            <a:r>
              <a:rPr lang="en-US" sz="2200" dirty="0"/>
              <a:t>] and Y[1..</a:t>
            </a:r>
            <a:r>
              <a:rPr lang="en-US" sz="2200" i="1" dirty="0"/>
              <a:t>j</a:t>
            </a:r>
            <a:r>
              <a:rPr lang="en-US" sz="22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 (Substrings)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edit distance between X and Y (the complete strings) is thus D(</a:t>
            </a:r>
            <a:r>
              <a:rPr lang="en-US" sz="2200" i="1" dirty="0"/>
              <a:t>N,M</a:t>
            </a:r>
            <a:r>
              <a:rPr lang="en-US" sz="22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E2092-1247-844E-B720-524FF6264C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9029C-B71F-4142-880A-90821F8D1F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A1450-30CF-3F4C-B1C6-41CC9A6FC6D3}"/>
              </a:ext>
            </a:extLst>
          </p:cNvPr>
          <p:cNvSpPr txBox="1"/>
          <p:nvPr/>
        </p:nvSpPr>
        <p:spPr>
          <a:xfrm>
            <a:off x="3200400" y="1123950"/>
            <a:ext cx="2313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  <a:p>
            <a:r>
              <a:rPr lang="en-US" sz="2000" dirty="0"/>
              <a:t>X: INTENTION  (N: 9)</a:t>
            </a:r>
          </a:p>
          <a:p>
            <a:r>
              <a:rPr lang="en-US" sz="2000" dirty="0"/>
              <a:t>Y: EXECUTION (M: 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0EB04-BCE7-3D4B-85B4-60F3AF42551E}"/>
              </a:ext>
            </a:extLst>
          </p:cNvPr>
          <p:cNvSpPr txBox="1"/>
          <p:nvPr/>
        </p:nvSpPr>
        <p:spPr>
          <a:xfrm>
            <a:off x="7696200" y="1733550"/>
            <a:ext cx="13644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E.g. D(2,3):</a:t>
            </a:r>
          </a:p>
          <a:p>
            <a:r>
              <a:rPr lang="en-US" sz="2000" dirty="0"/>
              <a:t>X[1..2]: IN</a:t>
            </a:r>
          </a:p>
          <a:p>
            <a:r>
              <a:rPr lang="en-US" sz="2000" dirty="0"/>
              <a:t>Y[1..3]: EXE</a:t>
            </a:r>
          </a:p>
          <a:p>
            <a:r>
              <a:rPr lang="en-US" sz="2000" dirty="0"/>
              <a:t>D(2,3) = 5</a:t>
            </a:r>
          </a:p>
        </p:txBody>
      </p:sp>
    </p:spTree>
    <p:extLst>
      <p:ext uri="{BB962C8B-B14F-4D97-AF65-F5344CB8AC3E}">
        <p14:creationId xmlns:p14="http://schemas.microsoft.com/office/powerpoint/2010/main" val="23019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  </a:t>
            </a:r>
            <a:r>
              <a:rPr lang="en-US" sz="1400" dirty="0">
                <a:cs typeface="Courier"/>
              </a:rPr>
              <a:t>(Iterator over Source String)</a:t>
            </a:r>
            <a:endParaRPr lang="en-US" sz="1800" dirty="0"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latin typeface="Courier"/>
                <a:cs typeface="Courier"/>
              </a:rPr>
              <a:t>	  For each  j = </a:t>
            </a:r>
            <a:r>
              <a:rPr lang="en-US" dirty="0">
                <a:latin typeface="Courier"/>
                <a:cs typeface="Courier"/>
              </a:rPr>
              <a:t>1…N </a:t>
            </a:r>
            <a:r>
              <a:rPr lang="en-US" sz="1400" dirty="0"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695423"/>
            <a:ext cx="85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810" y="2751951"/>
            <a:ext cx="709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/>
              <a:t>Dynamic programming: Solve a larger problem by dividing it into smaller problems &amp; combining their solutions.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5B0DB53-4C15-CA40-8A0F-8CBCFF082C51}"/>
              </a:ext>
            </a:extLst>
          </p:cNvPr>
          <p:cNvSpPr/>
          <p:nvPr/>
        </p:nvSpPr>
        <p:spPr>
          <a:xfrm rot="5400000">
            <a:off x="-91440" y="2632710"/>
            <a:ext cx="1295400" cy="716280"/>
          </a:xfrm>
          <a:prstGeom prst="bentUp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D8918-68FB-3A4F-A926-0E019CDC6279}"/>
              </a:ext>
            </a:extLst>
          </p:cNvPr>
          <p:cNvSpPr txBox="1"/>
          <p:nvPr/>
        </p:nvSpPr>
        <p:spPr>
          <a:xfrm>
            <a:off x="2562156" y="2093715"/>
            <a:ext cx="6637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simplistic implementation of recurrence is almost always computationally inefficient!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F34D6-2815-C448-8B37-28C841497C8F}"/>
              </a:ext>
            </a:extLst>
          </p:cNvPr>
          <p:cNvSpPr txBox="1"/>
          <p:nvPr/>
        </p:nvSpPr>
        <p:spPr>
          <a:xfrm>
            <a:off x="5952697" y="2243415"/>
            <a:ext cx="2962704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&amp; Dynamic Programming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Remember previously solved problems &amp;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Take a 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32749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Recurrence Relation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For each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1…M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Courier"/>
              </a:rPr>
              <a:t>(Iterator over Source String)</a:t>
            </a:r>
            <a:endParaRPr lang="en-US" sz="1800" dirty="0">
              <a:solidFill>
                <a:schemeClr val="bg1">
                  <a:lumMod val="75000"/>
                </a:schemeClr>
              </a:solidFill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 For each  j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1…N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pPr lvl="1" algn="just">
              <a:buFont typeface="Wingdings" charset="2"/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D(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i,j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Termination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451162"/>
            <a:ext cx="661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 case 1. Transforming source string of </a:t>
            </a:r>
            <a:r>
              <a:rPr lang="en-US" sz="1400" dirty="0" err="1"/>
              <a:t>len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to target string of </a:t>
            </a:r>
            <a:r>
              <a:rPr lang="en-US" sz="1400" dirty="0" err="1"/>
              <a:t>len</a:t>
            </a:r>
            <a:r>
              <a:rPr lang="en-US" sz="1400" dirty="0"/>
              <a:t> 0 will take </a:t>
            </a:r>
            <a:r>
              <a:rPr lang="en-US" sz="1400" dirty="0" err="1"/>
              <a:t>i</a:t>
            </a:r>
            <a:r>
              <a:rPr lang="en-US" sz="1400" dirty="0"/>
              <a:t> deletes.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6353" y="1794047"/>
            <a:ext cx="663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 case 2. Transforming source string of </a:t>
            </a:r>
            <a:r>
              <a:rPr lang="en-US" sz="1400" dirty="0" err="1"/>
              <a:t>len</a:t>
            </a:r>
            <a:r>
              <a:rPr lang="en-US" sz="1400" dirty="0"/>
              <a:t> 0 to target string of </a:t>
            </a:r>
            <a:r>
              <a:rPr lang="en-US" sz="1400" dirty="0" err="1"/>
              <a:t>len</a:t>
            </a:r>
            <a:r>
              <a:rPr lang="en-US" sz="1400" dirty="0"/>
              <a:t> j will take j inserts.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8600" y="1317307"/>
          <a:ext cx="6934198" cy="3692843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The Edit Distance Table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4103370"/>
            <a:ext cx="113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225" y="76812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F544-B904-2241-9F08-3144097B6E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2EC4B-BA9A-404B-A1CA-9AE4689AE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72C5-4D12-9B44-94B1-B46695CC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742950"/>
            <a:ext cx="8431530" cy="1969770"/>
          </a:xfrm>
        </p:spPr>
        <p:txBody>
          <a:bodyPr/>
          <a:lstStyle/>
          <a:p>
            <a:r>
              <a:rPr lang="en-US" sz="1600" dirty="0"/>
              <a:t>Attendance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CSC 820: Term Project Update #1 Meeting (Sept 7th 5:15 to 6:15pm)</a:t>
            </a:r>
          </a:p>
          <a:p>
            <a:r>
              <a:rPr lang="en-US" sz="1600" dirty="0"/>
              <a:t>Meeting time-slot: I haven’t heard from all graduate students yet.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Peer Discussion of Weekly Summary #2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2466-3414-194A-8E6F-3032BCDB85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0320-4DA5-6F40-8623-EED698611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41632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i="1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i="1" dirty="0"/>
          </a:p>
          <a:p>
            <a:pPr marL="457200" indent="-457200">
              <a:buFont typeface="Arial" charset="0"/>
              <a:buChar char="•"/>
            </a:pPr>
            <a:r>
              <a:rPr lang="en-US" i="1" dirty="0"/>
              <a:t>Text Normalization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i="1" dirty="0"/>
              <a:t>Tokens and Lemmas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i="1" dirty="0"/>
              <a:t>Sentence Segmentation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u="sng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F33-6E03-A44C-AC64-7C38BF9F4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10778"/>
            <a:ext cx="69342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43400" y="2286000"/>
            <a:ext cx="426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724B-AE28-B342-AE6A-B60E6F3C8E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893F-36CD-7B49-8A23-B5CBB18897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796" y="122456"/>
            <a:ext cx="6449317" cy="1000125"/>
          </a:xfrm>
        </p:spPr>
        <p:txBody>
          <a:bodyPr/>
          <a:lstStyle/>
          <a:p>
            <a:r>
              <a:rPr lang="en-US" sz="3200" dirty="0"/>
              <a:t>How similar are two strings?</a:t>
            </a:r>
            <a:br>
              <a:rPr lang="en-US" sz="3200" dirty="0"/>
            </a:br>
            <a:r>
              <a:rPr lang="en-US" sz="3200" dirty="0"/>
              <a:t>For: 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2794611"/>
          </a:xfrm>
        </p:spPr>
        <p:txBody>
          <a:bodyPr/>
          <a:lstStyle/>
          <a:p>
            <a:r>
              <a:rPr lang="en-US" dirty="0"/>
              <a:t>Spelling correction: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14800" y="3311664"/>
            <a:ext cx="498046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  <a:p>
            <a:endParaRPr lang="en-US" sz="1600" dirty="0">
              <a:solidFill>
                <a:srgbClr val="006699"/>
              </a:solidFill>
              <a:latin typeface="Courier New" charset="0"/>
            </a:endParaRPr>
          </a:p>
          <a:p>
            <a:r>
              <a:rPr lang="en-US" sz="1600" dirty="0"/>
              <a:t>Given two sequences, align each letter to a letter or a gap.</a:t>
            </a:r>
            <a:endParaRPr lang="en-US" sz="1600" dirty="0">
              <a:solidFill>
                <a:srgbClr val="006699"/>
              </a:solidFill>
              <a:latin typeface="Courier New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89E079-53AB-FD45-B709-C37D7622DF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0785-420C-9744-8BF5-15655BBAA5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8955"/>
            <a:ext cx="7467600" cy="984885"/>
          </a:xfrm>
        </p:spPr>
        <p:txBody>
          <a:bodyPr/>
          <a:lstStyle/>
          <a:p>
            <a:r>
              <a:rPr lang="en-US" dirty="0"/>
              <a:t>How similar are two strings?</a:t>
            </a:r>
            <a:br>
              <a:rPr lang="en-US" dirty="0"/>
            </a:br>
            <a:r>
              <a:rPr lang="en-US" dirty="0"/>
              <a:t>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1846659"/>
          </a:xfrm>
        </p:spPr>
        <p:txBody>
          <a:bodyPr/>
          <a:lstStyle/>
          <a:p>
            <a:r>
              <a:rPr lang="en-US" sz="2000" dirty="0"/>
              <a:t>Evaluating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79570"/>
            <a:ext cx="6172200" cy="777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714750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Resolution / Entity </a:t>
            </a:r>
            <a:r>
              <a:rPr lang="en-US" sz="2000" dirty="0"/>
              <a:t>Linking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419350"/>
            <a:ext cx="693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886188"/>
            <a:ext cx="304800" cy="456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843-3744-1B4C-B4D5-0B544770C5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6914C-C6BC-9042-AD14-90BBFCA17F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2483" y="2114550"/>
            <a:ext cx="8431530" cy="2769989"/>
          </a:xfrm>
        </p:spPr>
        <p:txBody>
          <a:bodyPr/>
          <a:lstStyle/>
          <a:p>
            <a:r>
              <a:rPr lang="en-US" sz="2000" dirty="0"/>
              <a:t>The minimum edit distance between two strings:</a:t>
            </a:r>
          </a:p>
          <a:p>
            <a:endParaRPr lang="en-US" sz="2000" dirty="0"/>
          </a:p>
          <a:p>
            <a:r>
              <a:rPr lang="en-US" sz="2000" dirty="0"/>
              <a:t>	Is the minimum number of editing operations -- </a:t>
            </a:r>
          </a:p>
          <a:p>
            <a:pPr lvl="1"/>
            <a:r>
              <a:rPr lang="en-US" sz="2000" dirty="0"/>
              <a:t>		Insertion</a:t>
            </a:r>
          </a:p>
          <a:p>
            <a:pPr lvl="1"/>
            <a:r>
              <a:rPr lang="en-US" sz="2000" dirty="0"/>
              <a:t>		Deletion</a:t>
            </a:r>
          </a:p>
          <a:p>
            <a:pPr lvl="1"/>
            <a:r>
              <a:rPr lang="en-US" sz="2000" dirty="0"/>
              <a:t>		Substitution</a:t>
            </a:r>
          </a:p>
          <a:p>
            <a:r>
              <a:rPr lang="en-US" sz="2000" dirty="0"/>
              <a:t>	that are needed to transform one string into the other string.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38E9D-07F8-0447-9A9D-3344046132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876F1-D34E-8C4C-8913-5B0597CE06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98E97-DD5A-E945-BC49-BD515089C923}"/>
              </a:ext>
            </a:extLst>
          </p:cNvPr>
          <p:cNvSpPr txBox="1"/>
          <p:nvPr/>
        </p:nvSpPr>
        <p:spPr>
          <a:xfrm>
            <a:off x="324823" y="579596"/>
            <a:ext cx="866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Common practice: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Similarity 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“How similar are two strings?” =&gt; “How distant are two strings?”</a:t>
            </a:r>
          </a:p>
        </p:txBody>
      </p:sp>
    </p:spTree>
    <p:extLst>
      <p:ext uri="{BB962C8B-B14F-4D97-AF65-F5344CB8AC3E}">
        <p14:creationId xmlns:p14="http://schemas.microsoft.com/office/powerpoint/2010/main" val="21553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3371"/>
            <a:ext cx="7231379" cy="430887"/>
          </a:xfrm>
        </p:spPr>
        <p:txBody>
          <a:bodyPr/>
          <a:lstStyle/>
          <a:p>
            <a:r>
              <a:rPr lang="en-US" sz="2800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>
          <a:xfrm>
            <a:off x="4343400" y="2153377"/>
            <a:ext cx="4953000" cy="36933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strings and their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77" y="2571750"/>
            <a:ext cx="4191000" cy="174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29200" y="4347686"/>
            <a:ext cx="3657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Levenshtein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Distance:  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 Distance)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776" y="610807"/>
            <a:ext cx="449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Cost of each operation (Ins, Del, Sub): 1</a:t>
            </a:r>
          </a:p>
          <a:p>
            <a:endParaRPr lang="en-US" dirty="0"/>
          </a:p>
          <a:p>
            <a:r>
              <a:rPr lang="en-US" dirty="0" err="1"/>
              <a:t>Levenshtein</a:t>
            </a:r>
            <a:r>
              <a:rPr lang="en-US" dirty="0"/>
              <a:t> formulation:</a:t>
            </a:r>
          </a:p>
          <a:p>
            <a:r>
              <a:rPr lang="en-US" dirty="0"/>
              <a:t>Cost of each Ins and Del: 1</a:t>
            </a:r>
          </a:p>
          <a:p>
            <a:r>
              <a:rPr lang="en-US" dirty="0"/>
              <a:t>Cost of each Sub: 2 (1 Del + 1 Ins)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B12D4-45B3-3E4D-9769-E3C3FB46DCFD}"/>
              </a:ext>
            </a:extLst>
          </p:cNvPr>
          <p:cNvGraphicFramePr>
            <a:graphicFrameLocks noGrp="1"/>
          </p:cNvGraphicFramePr>
          <p:nvPr/>
        </p:nvGraphicFramePr>
        <p:xfrm>
          <a:off x="183777" y="2647950"/>
          <a:ext cx="3931020" cy="158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780">
                  <a:extLst>
                    <a:ext uri="{9D8B030D-6E8A-4147-A177-3AD203B41FA5}">
                      <a16:colId xmlns:a16="http://schemas.microsoft.com/office/drawing/2014/main" val="299578427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500611273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26324950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136850134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78342035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68357518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890614745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69869966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981363090"/>
                    </a:ext>
                  </a:extLst>
                </a:gridCol>
              </a:tblGrid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989595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95849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98583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E291064-CF3D-B943-AF87-97476C50C314}"/>
              </a:ext>
            </a:extLst>
          </p:cNvPr>
          <p:cNvGrpSpPr/>
          <p:nvPr/>
        </p:nvGrpSpPr>
        <p:grpSpPr>
          <a:xfrm>
            <a:off x="381000" y="3244842"/>
            <a:ext cx="3505200" cy="457200"/>
            <a:chOff x="381000" y="3562350"/>
            <a:chExt cx="3505200" cy="457200"/>
          </a:xfrm>
        </p:grpSpPr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B585D93F-AF95-8D42-9743-3DCB141E6970}"/>
                </a:ext>
              </a:extLst>
            </p:cNvPr>
            <p:cNvSpPr/>
            <p:nvPr/>
          </p:nvSpPr>
          <p:spPr>
            <a:xfrm>
              <a:off x="381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F5B5C9C-87AF-8241-9BDA-C4520A890C98}"/>
                </a:ext>
              </a:extLst>
            </p:cNvPr>
            <p:cNvSpPr/>
            <p:nvPr/>
          </p:nvSpPr>
          <p:spPr>
            <a:xfrm>
              <a:off x="762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5862EE17-5F62-7B49-A189-840735F488EE}"/>
                </a:ext>
              </a:extLst>
            </p:cNvPr>
            <p:cNvSpPr/>
            <p:nvPr/>
          </p:nvSpPr>
          <p:spPr>
            <a:xfrm>
              <a:off x="12192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4BF83778-7758-D64A-8582-7F8633DC6F8A}"/>
                </a:ext>
              </a:extLst>
            </p:cNvPr>
            <p:cNvSpPr/>
            <p:nvPr/>
          </p:nvSpPr>
          <p:spPr>
            <a:xfrm>
              <a:off x="1676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7F4F8B6A-644C-A34B-A69C-FE6E04BD23E2}"/>
                </a:ext>
              </a:extLst>
            </p:cNvPr>
            <p:cNvSpPr/>
            <p:nvPr/>
          </p:nvSpPr>
          <p:spPr>
            <a:xfrm>
              <a:off x="2057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346ABAD5-16F9-5C40-902A-2871FFDD23C2}"/>
                </a:ext>
              </a:extLst>
            </p:cNvPr>
            <p:cNvSpPr/>
            <p:nvPr/>
          </p:nvSpPr>
          <p:spPr>
            <a:xfrm>
              <a:off x="25146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E7C0931-BBE5-CC40-A4A0-5DF59CBADDE9}"/>
                </a:ext>
              </a:extLst>
            </p:cNvPr>
            <p:cNvSpPr/>
            <p:nvPr/>
          </p:nvSpPr>
          <p:spPr>
            <a:xfrm>
              <a:off x="29718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3B6C8B7F-F387-0547-8C8A-7ED572E80363}"/>
                </a:ext>
              </a:extLst>
            </p:cNvPr>
            <p:cNvSpPr/>
            <p:nvPr/>
          </p:nvSpPr>
          <p:spPr>
            <a:xfrm>
              <a:off x="3429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DD11B506-0A3C-104E-A6A2-6C20C48C4A7B}"/>
                </a:ext>
              </a:extLst>
            </p:cNvPr>
            <p:cNvSpPr/>
            <p:nvPr/>
          </p:nvSpPr>
          <p:spPr>
            <a:xfrm>
              <a:off x="3810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AF0FEA-7A16-3246-B0D9-82A32F1DE9E9}"/>
              </a:ext>
            </a:extLst>
          </p:cNvPr>
          <p:cNvSpPr txBox="1"/>
          <p:nvPr/>
        </p:nvSpPr>
        <p:spPr>
          <a:xfrm>
            <a:off x="0" y="4400550"/>
            <a:ext cx="443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Distance: 2 + 2 + 2 + 2 +2 =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BDE36-81B1-1F40-903B-BC17043E1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91FEE4-F54B-E84B-B313-F558FDFBE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30887"/>
          </a:xfrm>
        </p:spPr>
        <p:txBody>
          <a:bodyPr/>
          <a:lstStyle/>
          <a:p>
            <a:r>
              <a:rPr lang="en-US" sz="2800" dirty="0"/>
              <a:t>How to find the Min Edit Distance?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23243"/>
            <a:ext cx="8431530" cy="1969770"/>
          </a:xfrm>
        </p:spPr>
        <p:txBody>
          <a:bodyPr/>
          <a:lstStyle/>
          <a:p>
            <a:r>
              <a:rPr lang="en-US" sz="2000" dirty="0"/>
              <a:t>Searching for a path (sequence of edits) from the start string to the final string:</a:t>
            </a:r>
          </a:p>
          <a:p>
            <a:pPr lvl="1"/>
            <a:r>
              <a:rPr lang="en-US" sz="1600" b="1" dirty="0"/>
              <a:t>Initial state</a:t>
            </a:r>
            <a:r>
              <a:rPr lang="en-US" sz="1600" dirty="0"/>
              <a:t>: the word being transformed</a:t>
            </a:r>
          </a:p>
          <a:p>
            <a:pPr lvl="1"/>
            <a:r>
              <a:rPr lang="en-US" sz="1600" b="1" dirty="0"/>
              <a:t>Goal state</a:t>
            </a:r>
            <a:r>
              <a:rPr lang="en-US" sz="1600" dirty="0"/>
              <a:t>:  the word we are trying to get to</a:t>
            </a:r>
          </a:p>
          <a:p>
            <a:pPr lvl="1"/>
            <a:r>
              <a:rPr lang="en-US" sz="1600" b="1" dirty="0"/>
              <a:t>Operators</a:t>
            </a:r>
            <a:r>
              <a:rPr lang="en-US" sz="1600" dirty="0"/>
              <a:t>: insert, delete, substitute</a:t>
            </a:r>
            <a:endParaRPr lang="en-US" sz="1600" b="1" dirty="0"/>
          </a:p>
          <a:p>
            <a:pPr lvl="1"/>
            <a:r>
              <a:rPr lang="en-US" sz="1600" b="1" dirty="0"/>
              <a:t>Path cost</a:t>
            </a:r>
            <a:r>
              <a:rPr lang="en-US" sz="1600" dirty="0"/>
              <a:t>: what we want to minimize: the number of edits</a:t>
            </a:r>
          </a:p>
          <a:p>
            <a:endParaRPr lang="en-US" sz="2400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D4418-ABFD-0B4E-9FAB-11E641BD32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F77B4-9942-2F4D-91D5-CDBDF6451F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</TotalTime>
  <Words>1255</Words>
  <Application>Microsoft Macintosh PowerPoint</Application>
  <PresentationFormat>On-screen Show (16:9)</PresentationFormat>
  <Paragraphs>276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Basics of Text Processing </vt:lpstr>
      <vt:lpstr>Minimum Edit Distance</vt:lpstr>
      <vt:lpstr>How similar are two strings? For: </vt:lpstr>
      <vt:lpstr>How similar are two strings? For:</vt:lpstr>
      <vt:lpstr>Minimum Edit Distance</vt:lpstr>
      <vt:lpstr>Minimum Edit Distance</vt:lpstr>
      <vt:lpstr>How to find the Min Edit Distance?</vt:lpstr>
      <vt:lpstr>Minimum Edit as Search</vt:lpstr>
      <vt:lpstr>Minimum Edit Distance</vt:lpstr>
      <vt:lpstr>Define function D(n,m)</vt:lpstr>
      <vt:lpstr>Defining Min Edit Distance (Levenshtein)</vt:lpstr>
      <vt:lpstr>Defining Min Edit Distance (Levenshtein)</vt:lpstr>
      <vt:lpstr>The Edit Distance Table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272</cp:revision>
  <cp:lastPrinted>2020-08-27T01:58:20Z</cp:lastPrinted>
  <dcterms:created xsi:type="dcterms:W3CDTF">2019-08-21T17:42:26Z</dcterms:created>
  <dcterms:modified xsi:type="dcterms:W3CDTF">2022-09-06T22:35:38Z</dcterms:modified>
</cp:coreProperties>
</file>