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87" r:id="rId3"/>
    <p:sldId id="412" r:id="rId4"/>
    <p:sldId id="420" r:id="rId5"/>
    <p:sldId id="506" r:id="rId6"/>
    <p:sldId id="490" r:id="rId7"/>
    <p:sldId id="491" r:id="rId8"/>
    <p:sldId id="492" r:id="rId9"/>
    <p:sldId id="493" r:id="rId10"/>
    <p:sldId id="494" r:id="rId11"/>
    <p:sldId id="495" r:id="rId12"/>
    <p:sldId id="507" r:id="rId13"/>
    <p:sldId id="508" r:id="rId14"/>
    <p:sldId id="426" r:id="rId15"/>
    <p:sldId id="471" r:id="rId16"/>
    <p:sldId id="428" r:id="rId17"/>
    <p:sldId id="429" r:id="rId18"/>
    <p:sldId id="476" r:id="rId19"/>
    <p:sldId id="473" r:id="rId20"/>
    <p:sldId id="477" r:id="rId21"/>
    <p:sldId id="478" r:id="rId22"/>
    <p:sldId id="475" r:id="rId23"/>
    <p:sldId id="431" r:id="rId24"/>
    <p:sldId id="479" r:id="rId25"/>
    <p:sldId id="480" r:id="rId26"/>
    <p:sldId id="435" r:id="rId27"/>
    <p:sldId id="504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88389"/>
  </p:normalViewPr>
  <p:slideViewPr>
    <p:cSldViewPr>
      <p:cViewPr varScale="1">
        <p:scale>
          <a:sx n="266" d="100"/>
          <a:sy n="266" d="100"/>
        </p:scale>
        <p:origin x="45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6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5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5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17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1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“I” =&gt; “E”: D(1, 1) = min [</a:t>
            </a:r>
            <a:r>
              <a:rPr lang="en-US" baseline="0" dirty="0"/>
              <a:t> </a:t>
            </a:r>
            <a:r>
              <a:rPr lang="en-US" dirty="0"/>
              <a:t>D(0,</a:t>
            </a:r>
            <a:r>
              <a:rPr lang="en-US" baseline="0" dirty="0"/>
              <a:t> 1) + 1, D(1, 0) + 1, D(0, 0) + 2 or 0 ] = min [ 2 , 2 , 2 ]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00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“I” =&gt; “E”: D(1, 1) = min [</a:t>
            </a:r>
            <a:r>
              <a:rPr lang="en-US" baseline="0" dirty="0"/>
              <a:t> </a:t>
            </a:r>
            <a:r>
              <a:rPr lang="en-US" dirty="0"/>
              <a:t>D(0,</a:t>
            </a:r>
            <a:r>
              <a:rPr lang="en-US" baseline="0" dirty="0"/>
              <a:t> 1) + 1, D(1, 0) + 1, D(0, 0) + 2 or 0 ] = min [ 2 , 2 , 2 ]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9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20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“I” =&gt; “EXECUTI”: D(1, 7) = min [</a:t>
            </a:r>
            <a:r>
              <a:rPr lang="en-US" baseline="0" dirty="0"/>
              <a:t> </a:t>
            </a:r>
            <a:r>
              <a:rPr lang="en-US" dirty="0"/>
              <a:t>D(0,</a:t>
            </a:r>
            <a:r>
              <a:rPr lang="en-US" baseline="0" dirty="0"/>
              <a:t> 7) + 1, D(1, 6) + 1, D(0, 6) + 2 or 0 ] = min [ 8 , 8 , 6 ]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Read “</a:t>
            </a:r>
            <a:r>
              <a:rPr lang="en-US" dirty="0"/>
              <a:t>Left arrow” as Insert operation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0711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21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“I” =&gt; “EXECUTI”: D(1, 7) = min [</a:t>
            </a:r>
            <a:r>
              <a:rPr lang="en-US" baseline="0" dirty="0"/>
              <a:t> </a:t>
            </a:r>
            <a:r>
              <a:rPr lang="en-US" dirty="0"/>
              <a:t>D(0,</a:t>
            </a:r>
            <a:r>
              <a:rPr lang="en-US" baseline="0" dirty="0"/>
              <a:t> 7) + 1, D(1, 6) + 1, D(0, 6) + 2 or 0 ] = min [ 8 , 8 , 6 ] </a:t>
            </a:r>
            <a:endParaRPr lang="en-US" dirty="0"/>
          </a:p>
          <a:p>
            <a:r>
              <a:rPr lang="en-US" dirty="0"/>
              <a:t>Read “Down arrow” as Delete operation</a:t>
            </a:r>
          </a:p>
        </p:txBody>
      </p:sp>
    </p:spTree>
    <p:extLst>
      <p:ext uri="{BB962C8B-B14F-4D97-AF65-F5344CB8AC3E}">
        <p14:creationId xmlns:p14="http://schemas.microsoft.com/office/powerpoint/2010/main" val="189704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1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22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“I” =&gt; “EXECUTI”: D(1, 7) = min [</a:t>
            </a:r>
            <a:r>
              <a:rPr lang="en-US" baseline="0" dirty="0"/>
              <a:t> </a:t>
            </a:r>
            <a:r>
              <a:rPr lang="en-US" dirty="0"/>
              <a:t>D(0,</a:t>
            </a:r>
            <a:r>
              <a:rPr lang="en-US" baseline="0" dirty="0"/>
              <a:t> 7) + 1, D(1, 6) + 1, D(0, 6) + 2 or 0 ] = min [ 8 , 8 , 6 ]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73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backtrace</a:t>
            </a:r>
            <a:r>
              <a:rPr lang="en-US" baseline="0" dirty="0"/>
              <a:t> process for this edit distance matrix: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Start at the final cell.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Keep following the arrow in each cell to generate the back trace.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9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8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26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computations are repeated multiple times.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3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How to read/interpret this matrix?</a:t>
            </a:r>
            <a:r>
              <a:rPr lang="en-US" baseline="0" dirty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Base case 1: </a:t>
            </a:r>
            <a:r>
              <a:rPr lang="en-US" baseline="0" dirty="0" err="1"/>
              <a:t>Row:I</a:t>
            </a:r>
            <a:r>
              <a:rPr lang="en-US" baseline="0" dirty="0"/>
              <a:t> and Column:# represents the distance between source string “I” and target string “”, which is 1 deletion. Similarly, </a:t>
            </a:r>
            <a:r>
              <a:rPr lang="en-US" baseline="0" dirty="0" err="1"/>
              <a:t>Row:T</a:t>
            </a:r>
            <a:r>
              <a:rPr lang="en-US" baseline="0" dirty="0"/>
              <a:t> and Column:# represents the distance between source string “INT” and target string “”, which is 3 deletions. 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Base case 2: Row:# and </a:t>
            </a:r>
            <a:r>
              <a:rPr lang="en-US" baseline="0" dirty="0" err="1"/>
              <a:t>Column:E</a:t>
            </a:r>
            <a:r>
              <a:rPr lang="en-US" baseline="0" dirty="0"/>
              <a:t> represents the distance between source string “” and target string “E”, which is 1 insertion.  Similarly Row:# and </a:t>
            </a:r>
            <a:r>
              <a:rPr lang="en-US" baseline="0" dirty="0" err="1"/>
              <a:t>Column:”X</a:t>
            </a:r>
            <a:r>
              <a:rPr lang="en-US" baseline="0" dirty="0"/>
              <a:t>” represents distance between source string “” and target string “EX” which is 2 insertions. 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Whiteboard calculations for D(1,1)</a:t>
            </a:r>
          </a:p>
        </p:txBody>
      </p:sp>
    </p:spTree>
    <p:extLst>
      <p:ext uri="{BB962C8B-B14F-4D97-AF65-F5344CB8AC3E}">
        <p14:creationId xmlns:p14="http://schemas.microsoft.com/office/powerpoint/2010/main" val="4547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How to read/interpret this matrix?</a:t>
            </a:r>
            <a:r>
              <a:rPr lang="en-US" baseline="0" dirty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Base case 1: </a:t>
            </a:r>
            <a:r>
              <a:rPr lang="en-US" baseline="0" dirty="0" err="1"/>
              <a:t>Row:I</a:t>
            </a:r>
            <a:r>
              <a:rPr lang="en-US" baseline="0" dirty="0"/>
              <a:t> and Column:# represents the distance between source string “I” and target string “”, which is 1 deletion. Similarly, </a:t>
            </a:r>
            <a:r>
              <a:rPr lang="en-US" baseline="0" dirty="0" err="1"/>
              <a:t>Row:T</a:t>
            </a:r>
            <a:r>
              <a:rPr lang="en-US" baseline="0" dirty="0"/>
              <a:t> and Column:# represents the distance between source string “INT” and target string “”, which is 3 deletions. 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Base case 2: Row:# and </a:t>
            </a:r>
            <a:r>
              <a:rPr lang="en-US" baseline="0" dirty="0" err="1"/>
              <a:t>Column:E</a:t>
            </a:r>
            <a:r>
              <a:rPr lang="en-US" baseline="0" dirty="0"/>
              <a:t> represents the distance between source string “” and target string “E”, which is 1 insertion.  Similarly Row:# and </a:t>
            </a:r>
            <a:r>
              <a:rPr lang="en-US" baseline="0" dirty="0" err="1"/>
              <a:t>Column:”X</a:t>
            </a:r>
            <a:r>
              <a:rPr lang="en-US" baseline="0" dirty="0"/>
              <a:t>” represents distance between source string “” and target string “EX” which is 2 insertions. 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Whiteboard calculations for D(1,1)</a:t>
            </a:r>
          </a:p>
        </p:txBody>
      </p:sp>
    </p:spTree>
    <p:extLst>
      <p:ext uri="{BB962C8B-B14F-4D97-AF65-F5344CB8AC3E}">
        <p14:creationId xmlns:p14="http://schemas.microsoft.com/office/powerpoint/2010/main" val="411172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How to read/interpret this matrix?</a:t>
            </a:r>
            <a:r>
              <a:rPr lang="en-US" baseline="0" dirty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Base case 1: </a:t>
            </a:r>
            <a:r>
              <a:rPr lang="en-US" baseline="0" dirty="0" err="1"/>
              <a:t>Row:I</a:t>
            </a:r>
            <a:r>
              <a:rPr lang="en-US" baseline="0" dirty="0"/>
              <a:t> and Column:# represents the distance between source string “I” and target string “”, which is 1 deletion. Similarly, </a:t>
            </a:r>
            <a:r>
              <a:rPr lang="en-US" baseline="0" dirty="0" err="1"/>
              <a:t>Row:T</a:t>
            </a:r>
            <a:r>
              <a:rPr lang="en-US" baseline="0" dirty="0"/>
              <a:t> and Column:# represents the distance between source string “INT” and target string “”, which is 3 deletions. 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Base case 2: Row:# and </a:t>
            </a:r>
            <a:r>
              <a:rPr lang="en-US" baseline="0" dirty="0" err="1"/>
              <a:t>Column:E</a:t>
            </a:r>
            <a:r>
              <a:rPr lang="en-US" baseline="0" dirty="0"/>
              <a:t> represents the distance between source string “” and target string “E”, which is 1 insertion.  Similarly Row:# and </a:t>
            </a:r>
            <a:r>
              <a:rPr lang="en-US" baseline="0" dirty="0" err="1"/>
              <a:t>Column:”X</a:t>
            </a:r>
            <a:r>
              <a:rPr lang="en-US" baseline="0" dirty="0"/>
              <a:t>” represents distance between source string “” and target string “EX” which is 2 insertions. 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Whiteboard calculations for D(1,1)</a:t>
            </a:r>
          </a:p>
        </p:txBody>
      </p:sp>
    </p:spTree>
    <p:extLst>
      <p:ext uri="{BB962C8B-B14F-4D97-AF65-F5344CB8AC3E}">
        <p14:creationId xmlns:p14="http://schemas.microsoft.com/office/powerpoint/2010/main" val="104634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How to read/interpret this matrix?</a:t>
            </a:r>
            <a:r>
              <a:rPr lang="en-US" baseline="0" dirty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Base case 1: </a:t>
            </a:r>
            <a:r>
              <a:rPr lang="en-US" baseline="0" dirty="0" err="1"/>
              <a:t>Row:I</a:t>
            </a:r>
            <a:r>
              <a:rPr lang="en-US" baseline="0" dirty="0"/>
              <a:t> and Column:# represents the distance between source string “I” and target string “”, which is 1 deletion. Similarly, </a:t>
            </a:r>
            <a:r>
              <a:rPr lang="en-US" baseline="0" dirty="0" err="1"/>
              <a:t>Row:T</a:t>
            </a:r>
            <a:r>
              <a:rPr lang="en-US" baseline="0" dirty="0"/>
              <a:t> and Column:# represents the distance between source string “INT” and target string “”, which is 3 deletions. 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Base case 2: Row:# and </a:t>
            </a:r>
            <a:r>
              <a:rPr lang="en-US" baseline="0" dirty="0" err="1"/>
              <a:t>Column:E</a:t>
            </a:r>
            <a:r>
              <a:rPr lang="en-US" baseline="0" dirty="0"/>
              <a:t> represents the distance between source string “” and target string “E”, which is 1 insertion.  Similarly Row:# and </a:t>
            </a:r>
            <a:r>
              <a:rPr lang="en-US" baseline="0" dirty="0" err="1"/>
              <a:t>Column:”X</a:t>
            </a:r>
            <a:r>
              <a:rPr lang="en-US" baseline="0" dirty="0"/>
              <a:t>” represents distance between source string “” and target string “EX” which is 2 insertions. 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Whiteboard calculations for D(1,1)</a:t>
            </a:r>
          </a:p>
        </p:txBody>
      </p:sp>
    </p:spTree>
    <p:extLst>
      <p:ext uri="{BB962C8B-B14F-4D97-AF65-F5344CB8AC3E}">
        <p14:creationId xmlns:p14="http://schemas.microsoft.com/office/powerpoint/2010/main" val="283250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9/8/22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9/8/22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16C5-A91E-664E-BCEB-074418F9885D}" type="datetime1">
              <a:rPr lang="en-US" smtClean="0"/>
              <a:t>9/8/22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847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4166-D0AF-FD45-870A-8A66EDC0E2E4}" type="datetime1">
              <a:rPr lang="en-US" smtClean="0"/>
              <a:t>9/8/22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10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9/8/22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sfsu.edu/~ak/home" TargetMode="External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 err="1"/>
              <a:t>CSc</a:t>
            </a:r>
            <a:r>
              <a:rPr lang="en-US" sz="3200" dirty="0"/>
              <a:t> 620 &amp; </a:t>
            </a:r>
            <a:r>
              <a:rPr lang="en-US" sz="3200" dirty="0" err="1"/>
              <a:t>CSc</a:t>
            </a:r>
            <a:r>
              <a:rPr lang="en-US" sz="32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Natural Language Technologies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848739" y="3181350"/>
            <a:ext cx="344652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Professor Anagha Kulkarni</a:t>
            </a:r>
          </a:p>
          <a:p>
            <a:pPr algn="ctr"/>
            <a:r>
              <a:rPr lang="en-US" dirty="0">
                <a:hlinkClick r:id="rId2"/>
              </a:rPr>
              <a:t>ak@sfsu.edu</a:t>
            </a:r>
            <a:endParaRPr lang="en-US" dirty="0"/>
          </a:p>
          <a:p>
            <a:pPr algn="ctr"/>
            <a:r>
              <a:rPr lang="en-US" sz="1600" dirty="0"/>
              <a:t>Department of Computer Science</a:t>
            </a:r>
          </a:p>
          <a:p>
            <a:pPr algn="ctr"/>
            <a:r>
              <a:rPr lang="en-US" sz="1600" dirty="0"/>
              <a:t>College of Science &amp; Engineering</a:t>
            </a:r>
          </a:p>
          <a:p>
            <a:pPr algn="ctr"/>
            <a:r>
              <a:rPr lang="en-US" sz="1600" dirty="0"/>
              <a:t>San Francisco State University</a:t>
            </a:r>
          </a:p>
          <a:p>
            <a:pPr algn="ctr"/>
            <a:r>
              <a:rPr lang="en-US" sz="1600" dirty="0">
                <a:hlinkClick r:id="rId3"/>
              </a:rPr>
              <a:t>https://faculty.sfsu.edu/~ak/home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228600" y="1317307"/>
          <a:ext cx="6934198" cy="3692843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The Edit Distance Table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4103370"/>
            <a:ext cx="113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 case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225" y="768127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1</a:t>
            </a:r>
          </a:p>
        </p:txBody>
      </p:sp>
      <p:sp>
        <p:nvSpPr>
          <p:cNvPr id="7" name="Line 149"/>
          <p:cNvSpPr>
            <a:spLocks noChangeShapeType="1"/>
          </p:cNvSpPr>
          <p:nvPr/>
        </p:nvSpPr>
        <p:spPr bwMode="auto">
          <a:xfrm flipH="1">
            <a:off x="2133600" y="3562350"/>
            <a:ext cx="533400" cy="417382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9276" y="1936381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87225" y="467655"/>
            <a:ext cx="754380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D(</a:t>
            </a:r>
            <a:r>
              <a:rPr lang="en-US" sz="1200" dirty="0" err="1">
                <a:latin typeface="Helvetica" pitchFamily="2" charset="0"/>
              </a:rPr>
              <a:t>i,j</a:t>
            </a:r>
            <a:r>
              <a:rPr lang="en-US" sz="1200" dirty="0">
                <a:latin typeface="Helvetica" pitchFamily="2" charset="0"/>
              </a:rPr>
              <a:t>) = D(i,j-1) + 1</a:t>
            </a:r>
          </a:p>
          <a:p>
            <a:r>
              <a:rPr lang="en-US" sz="1200" dirty="0">
                <a:latin typeface="Helvetica" pitchFamily="2" charset="0"/>
              </a:rPr>
              <a:t>D(1,1) = D(1,0) + 1</a:t>
            </a:r>
          </a:p>
          <a:p>
            <a:pPr lvl="2"/>
            <a:r>
              <a:rPr lang="en-US" sz="1200" dirty="0">
                <a:latin typeface="Helvetica" pitchFamily="2" charset="0"/>
              </a:rPr>
              <a:t>D(1,0)</a:t>
            </a:r>
            <a:r>
              <a:rPr lang="en-US" sz="1400" dirty="0"/>
              <a:t>: Cost of transforming the current source string, “I”, into previous target string, “”.</a:t>
            </a:r>
          </a:p>
          <a:p>
            <a:pPr lvl="2"/>
            <a:r>
              <a:rPr lang="en-US" sz="1400" dirty="0"/>
              <a:t>+ 1: Cost of inserting “E” into target string</a:t>
            </a:r>
          </a:p>
          <a:p>
            <a:pPr lvl="1"/>
            <a:r>
              <a:rPr lang="en-US" sz="1400" dirty="0"/>
              <a:t>=   1  + 1 = 2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9596" y="3404093"/>
            <a:ext cx="28425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D(1,1): MED between S:“I” and T:“E”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CF544-B904-2241-9F08-3144097B6E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2EC4B-BA9A-404B-A1CA-9AE4689AE8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6DBF8B-BD2B-CD46-9C5D-0394FD206C6B}"/>
              </a:ext>
            </a:extLst>
          </p:cNvPr>
          <p:cNvSpPr/>
          <p:nvPr/>
        </p:nvSpPr>
        <p:spPr>
          <a:xfrm>
            <a:off x="3733800" y="2266950"/>
            <a:ext cx="1447800" cy="35319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EF9DC-AA73-E34A-8BF4-EBE123E73901}"/>
              </a:ext>
            </a:extLst>
          </p:cNvPr>
          <p:cNvSpPr txBox="1"/>
          <p:nvPr/>
        </p:nvSpPr>
        <p:spPr>
          <a:xfrm>
            <a:off x="5334000" y="22386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DCB53-34BA-8744-8B3E-DFBFEBC5F151}"/>
              </a:ext>
            </a:extLst>
          </p:cNvPr>
          <p:cNvSpPr txBox="1"/>
          <p:nvPr/>
        </p:nvSpPr>
        <p:spPr>
          <a:xfrm>
            <a:off x="5334000" y="19645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843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228600" y="1317307"/>
          <a:ext cx="6934198" cy="3692843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The Edit Distance Table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4103370"/>
            <a:ext cx="113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 case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225" y="768127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1</a:t>
            </a:r>
          </a:p>
        </p:txBody>
      </p:sp>
      <p:sp>
        <p:nvSpPr>
          <p:cNvPr id="7" name="Line 149"/>
          <p:cNvSpPr>
            <a:spLocks noChangeShapeType="1"/>
          </p:cNvSpPr>
          <p:nvPr/>
        </p:nvSpPr>
        <p:spPr bwMode="auto">
          <a:xfrm flipH="1">
            <a:off x="2133600" y="3562350"/>
            <a:ext cx="533400" cy="417382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9276" y="1936381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87225" y="467655"/>
            <a:ext cx="754380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D(</a:t>
            </a:r>
            <a:r>
              <a:rPr lang="en-US" sz="1200" dirty="0" err="1">
                <a:latin typeface="Helvetica" pitchFamily="2" charset="0"/>
              </a:rPr>
              <a:t>i,j</a:t>
            </a:r>
            <a:r>
              <a:rPr lang="en-US" sz="1200" dirty="0">
                <a:latin typeface="Helvetica" pitchFamily="2" charset="0"/>
              </a:rPr>
              <a:t>) = D(i-1,j-1) + 1</a:t>
            </a:r>
          </a:p>
          <a:p>
            <a:r>
              <a:rPr lang="en-US" sz="1200" dirty="0">
                <a:latin typeface="Helvetica" pitchFamily="2" charset="0"/>
              </a:rPr>
              <a:t>D(1,1) = D(0,0) + 2 OR 0</a:t>
            </a:r>
          </a:p>
          <a:p>
            <a:pPr lvl="2"/>
            <a:r>
              <a:rPr lang="en-US" sz="1200" dirty="0">
                <a:latin typeface="Helvetica" pitchFamily="2" charset="0"/>
              </a:rPr>
              <a:t>D(0,0)</a:t>
            </a:r>
            <a:r>
              <a:rPr lang="en-US" sz="1400" dirty="0"/>
              <a:t>: Cost of transforming the previous source string, “”, into previous target string, “”.</a:t>
            </a:r>
          </a:p>
          <a:p>
            <a:pPr lvl="2"/>
            <a:r>
              <a:rPr lang="en-US" sz="1400" dirty="0"/>
              <a:t>+ 2: Cost of substituting “I” with “E”</a:t>
            </a:r>
          </a:p>
          <a:p>
            <a:pPr lvl="1"/>
            <a:r>
              <a:rPr lang="en-US" sz="1400" dirty="0"/>
              <a:t>=   0  + 2 = 2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9596" y="3404093"/>
            <a:ext cx="28425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D(1,1): MED between S:“I” and T:“E”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CF544-B904-2241-9F08-3144097B6E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2EC4B-BA9A-404B-A1CA-9AE4689AE8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6DBF8B-BD2B-CD46-9C5D-0394FD206C6B}"/>
              </a:ext>
            </a:extLst>
          </p:cNvPr>
          <p:cNvSpPr/>
          <p:nvPr/>
        </p:nvSpPr>
        <p:spPr>
          <a:xfrm>
            <a:off x="3505200" y="2557697"/>
            <a:ext cx="3886200" cy="67205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EF9DC-AA73-E34A-8BF4-EBE123E73901}"/>
              </a:ext>
            </a:extLst>
          </p:cNvPr>
          <p:cNvSpPr txBox="1"/>
          <p:nvPr/>
        </p:nvSpPr>
        <p:spPr>
          <a:xfrm>
            <a:off x="5334000" y="22386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DCB53-34BA-8744-8B3E-DFBFEBC5F151}"/>
              </a:ext>
            </a:extLst>
          </p:cNvPr>
          <p:cNvSpPr txBox="1"/>
          <p:nvPr/>
        </p:nvSpPr>
        <p:spPr>
          <a:xfrm>
            <a:off x="5334000" y="19645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18F4A-FCCF-F048-A7BA-53E4C9D399F8}"/>
              </a:ext>
            </a:extLst>
          </p:cNvPr>
          <p:cNvSpPr txBox="1"/>
          <p:nvPr/>
        </p:nvSpPr>
        <p:spPr>
          <a:xfrm>
            <a:off x="7454799" y="269236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E54A0-B378-BE45-822B-0049950904FE}"/>
              </a:ext>
            </a:extLst>
          </p:cNvPr>
          <p:cNvSpPr txBox="1"/>
          <p:nvPr/>
        </p:nvSpPr>
        <p:spPr>
          <a:xfrm>
            <a:off x="2099596" y="38070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2</a:t>
            </a:r>
          </a:p>
        </p:txBody>
      </p:sp>
    </p:spTree>
    <p:extLst>
      <p:ext uri="{BB962C8B-B14F-4D97-AF65-F5344CB8AC3E}">
        <p14:creationId xmlns:p14="http://schemas.microsoft.com/office/powerpoint/2010/main" val="10219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1219200" y="1352550"/>
          <a:ext cx="6934198" cy="3573780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066800" y="332601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dirty="0"/>
              <a:t>The Edit Distance Table D</a:t>
            </a:r>
          </a:p>
        </p:txBody>
      </p:sp>
      <p:sp>
        <p:nvSpPr>
          <p:cNvPr id="2" name="Oval 1"/>
          <p:cNvSpPr/>
          <p:nvPr/>
        </p:nvSpPr>
        <p:spPr>
          <a:xfrm>
            <a:off x="7696198" y="1260217"/>
            <a:ext cx="457200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89088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</a:t>
            </a:r>
            <a:r>
              <a:rPr lang="en-US"/>
              <a:t>Edit Distance: </a:t>
            </a:r>
            <a:r>
              <a:rPr lang="en-US" dirty="0"/>
              <a:t>D[</a:t>
            </a:r>
            <a:r>
              <a:rPr lang="en-US" dirty="0" err="1"/>
              <a:t>n,m</a:t>
            </a:r>
            <a:r>
              <a:rPr lang="en-US" dirty="0"/>
              <a:t>] = D[9,9]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C20D-70B3-3841-B1EE-F4438A0303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40DA-2CEB-9347-B631-0C3301F155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533400" y="1436370"/>
          <a:ext cx="6934198" cy="3573780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609600" y="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dirty="0"/>
              <a:t>Minimum Edit Distance </a:t>
            </a:r>
            <a:r>
              <a:rPr lang="en-US" dirty="0">
                <a:solidFill>
                  <a:srgbClr val="C00000"/>
                </a:solidFill>
              </a:rPr>
              <a:t>Alignment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0235" y="590550"/>
            <a:ext cx="1554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 N T E N T I O N</a:t>
            </a:r>
          </a:p>
          <a:p>
            <a:r>
              <a:rPr lang="en-US" sz="1600" dirty="0"/>
              <a:t>E X E C U T I O N</a:t>
            </a:r>
          </a:p>
          <a:p>
            <a:r>
              <a:rPr lang="en-US" sz="1600" dirty="0"/>
              <a:t>Edit distance: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035" y="632252"/>
            <a:ext cx="1720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 N T E * N T I O N</a:t>
            </a:r>
          </a:p>
          <a:p>
            <a:r>
              <a:rPr lang="en-US" sz="1600" dirty="0"/>
              <a:t>* E X E C U T I O N</a:t>
            </a:r>
          </a:p>
          <a:p>
            <a:r>
              <a:rPr lang="en-US" sz="1600" dirty="0"/>
              <a:t>Edit distance: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B17A6-31F7-3749-98F0-8E30D2CD91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76521-71AF-C64B-BD0C-8C9AD2F895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1219200" y="1352550"/>
          <a:ext cx="6934198" cy="3573780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066800" y="332601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dirty="0"/>
              <a:t>The Edit Distance Table D</a:t>
            </a:r>
          </a:p>
        </p:txBody>
      </p:sp>
      <p:sp>
        <p:nvSpPr>
          <p:cNvPr id="2" name="Oval 1"/>
          <p:cNvSpPr/>
          <p:nvPr/>
        </p:nvSpPr>
        <p:spPr>
          <a:xfrm>
            <a:off x="7696198" y="1260217"/>
            <a:ext cx="457200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89088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</a:t>
            </a:r>
            <a:r>
              <a:rPr lang="en-US"/>
              <a:t>Edit Distance: </a:t>
            </a:r>
            <a:r>
              <a:rPr lang="en-US" dirty="0"/>
              <a:t>D[</a:t>
            </a:r>
            <a:r>
              <a:rPr lang="en-US" dirty="0" err="1"/>
              <a:t>n,m</a:t>
            </a:r>
            <a:r>
              <a:rPr lang="en-US" dirty="0"/>
              <a:t>] = D[9,9]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C20D-70B3-3841-B1EE-F4438A0303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40DA-2CEB-9347-B631-0C3301F155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8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533400" y="1436370"/>
          <a:ext cx="6934198" cy="3573780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609600" y="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dirty="0"/>
              <a:t>Minimum Edit Distance </a:t>
            </a:r>
            <a:r>
              <a:rPr lang="en-US" dirty="0">
                <a:solidFill>
                  <a:srgbClr val="C00000"/>
                </a:solidFill>
              </a:rPr>
              <a:t>Alignment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0235" y="590550"/>
            <a:ext cx="1554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 N T E N T I O N</a:t>
            </a:r>
          </a:p>
          <a:p>
            <a:r>
              <a:rPr lang="en-US" sz="1600" dirty="0"/>
              <a:t>E X E C U T I O N</a:t>
            </a:r>
          </a:p>
          <a:p>
            <a:r>
              <a:rPr lang="en-US" sz="1600" dirty="0"/>
              <a:t>Edit distance: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035" y="632252"/>
            <a:ext cx="1720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 N T E * N T I O N</a:t>
            </a:r>
          </a:p>
          <a:p>
            <a:r>
              <a:rPr lang="en-US" sz="1600" dirty="0"/>
              <a:t>* E X E C U T I O N</a:t>
            </a:r>
          </a:p>
          <a:p>
            <a:r>
              <a:rPr lang="en-US" sz="1600" dirty="0"/>
              <a:t>Edit distance: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B17A6-31F7-3749-98F0-8E30D2CD91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76521-71AF-C64B-BD0C-8C9AD2F895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343400" y="2286000"/>
            <a:ext cx="4267200" cy="17145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DAA43-667A-7442-AD7C-3200E53764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BFB94-E90D-D04D-9975-8D34150301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2769989"/>
          </a:xfrm>
        </p:spPr>
        <p:txBody>
          <a:bodyPr/>
          <a:lstStyle/>
          <a:p>
            <a:r>
              <a:rPr lang="en-US" sz="2000" dirty="0"/>
              <a:t>Knowing the Minimum Edit distance isn’t sufficient</a:t>
            </a:r>
          </a:p>
          <a:p>
            <a:pPr lvl="1"/>
            <a:r>
              <a:rPr lang="en-US" sz="2000" dirty="0"/>
              <a:t>We often need to know the </a:t>
            </a:r>
            <a:r>
              <a:rPr lang="en-US" sz="2000" b="1" dirty="0"/>
              <a:t>alignment </a:t>
            </a:r>
            <a:r>
              <a:rPr lang="en-US" sz="2000" dirty="0"/>
              <a:t>too</a:t>
            </a:r>
          </a:p>
          <a:p>
            <a:pPr lvl="1"/>
            <a:endParaRPr lang="en-US" sz="2000" dirty="0"/>
          </a:p>
          <a:p>
            <a:r>
              <a:rPr lang="en-US" sz="2000" dirty="0"/>
              <a:t>We do this by keeping a “</a:t>
            </a:r>
            <a:r>
              <a:rPr lang="en-US" sz="2000" dirty="0" err="1"/>
              <a:t>backtrace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/>
              <a:t>Every time we enter a cell, remember where we came from</a:t>
            </a:r>
          </a:p>
          <a:p>
            <a:endParaRPr lang="en-US" sz="2000" dirty="0"/>
          </a:p>
          <a:p>
            <a:r>
              <a:rPr lang="en-US" sz="2000" dirty="0"/>
              <a:t>When we reach the end, </a:t>
            </a:r>
          </a:p>
          <a:p>
            <a:pPr lvl="1"/>
            <a:r>
              <a:rPr lang="en-US" sz="2000" dirty="0"/>
              <a:t>Trace back the path from the upper right corner to read off the alignment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9DD6D2-14FE-B741-A164-A7C16EB7C50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1CCFE-0D36-5949-83B8-62916D6061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4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1219200" y="1352550"/>
          <a:ext cx="6934198" cy="3573780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14300" y="74295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dirty="0"/>
              <a:t>The Edit Distance Table: Alignment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590550"/>
            <a:ext cx="92202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For every non-base cell: one can reach that cell from 3 neighboring cells: left, diagonal, below.</a:t>
            </a:r>
          </a:p>
          <a:p>
            <a:r>
              <a:rPr lang="en-US" sz="1400" dirty="0"/>
              <a:t>Left cell: Current source string =&gt; Previous target string </a:t>
            </a:r>
          </a:p>
          <a:p>
            <a:r>
              <a:rPr lang="en-US" sz="1400" dirty="0"/>
              <a:t>Diagonal cell: Previous source string =&gt; Previous target string</a:t>
            </a:r>
          </a:p>
          <a:p>
            <a:r>
              <a:rPr lang="en-US" sz="1400" dirty="0"/>
              <a:t>Below cell: Previous source string =&gt; Current source string </a:t>
            </a:r>
          </a:p>
          <a:p>
            <a:r>
              <a:rPr lang="en-US" sz="1400" dirty="0"/>
              <a:t>Path with lowest cost is recorded with an arrow.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71800" y="37909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37909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1800" y="386715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1FE52D-8CFD-8B4A-88CE-491B9D8F108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BCD2-B811-F242-B974-BE7FC4E280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1219200" y="1352550"/>
          <a:ext cx="6934198" cy="3573780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86690" y="83552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dirty="0"/>
              <a:t>The Edit Distance Table: Alignment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59055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every non-base cell: one can reach that cell from 3 neighboring cells: left, diagonal, below.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71800" y="37909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37909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1800" y="386715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F7D934-CAEF-0D4F-864A-46247D557A0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9688-A961-9C48-9FFB-D50AE49D37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5" descr="rec2.tiff">
            <a:extLst>
              <a:ext uri="{FF2B5EF4-FFF2-40B4-BE49-F238E27FC236}">
                <a16:creationId xmlns:a16="http://schemas.microsoft.com/office/drawing/2014/main" id="{9C0772E4-8C31-CA45-B688-C3DFBDEB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9877" y="1936381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58DBA5-65E1-F543-BFA9-C8860F721104}"/>
              </a:ext>
            </a:extLst>
          </p:cNvPr>
          <p:cNvSpPr txBox="1"/>
          <p:nvPr/>
        </p:nvSpPr>
        <p:spPr>
          <a:xfrm>
            <a:off x="6324601" y="22386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3D815-966E-6E4C-9E2F-133EECC2FA40}"/>
              </a:ext>
            </a:extLst>
          </p:cNvPr>
          <p:cNvSpPr txBox="1"/>
          <p:nvPr/>
        </p:nvSpPr>
        <p:spPr>
          <a:xfrm>
            <a:off x="6324601" y="196451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782F0-1CD3-A141-83D9-31D8CBE576BC}"/>
              </a:ext>
            </a:extLst>
          </p:cNvPr>
          <p:cNvSpPr txBox="1"/>
          <p:nvPr/>
        </p:nvSpPr>
        <p:spPr>
          <a:xfrm>
            <a:off x="7835800" y="2647950"/>
            <a:ext cx="4700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C2C68-3F20-2A41-ADBD-B1ECBD8EE33C}"/>
              </a:ext>
            </a:extLst>
          </p:cNvPr>
          <p:cNvSpPr txBox="1"/>
          <p:nvPr/>
        </p:nvSpPr>
        <p:spPr>
          <a:xfrm>
            <a:off x="4868021" y="837469"/>
            <a:ext cx="403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Diagonal arrow indicates S(</a:t>
            </a:r>
            <a:r>
              <a:rPr lang="en-US" sz="1400" dirty="0" err="1"/>
              <a:t>i</a:t>
            </a:r>
            <a:r>
              <a:rPr lang="en-US" sz="1400" dirty="0"/>
              <a:t>) = T(j), thus do nothing</a:t>
            </a:r>
          </a:p>
          <a:p>
            <a:r>
              <a:rPr lang="en-US" sz="1400" dirty="0"/>
              <a:t>All three arrows indicate S(</a:t>
            </a:r>
            <a:r>
              <a:rPr lang="en-US" sz="1400" dirty="0" err="1"/>
              <a:t>i</a:t>
            </a:r>
            <a:r>
              <a:rPr lang="en-US" sz="1400" dirty="0"/>
              <a:t>) != T(j), thus substitution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4286F-50D2-5A45-B079-F5D47FD29126}"/>
              </a:ext>
            </a:extLst>
          </p:cNvPr>
          <p:cNvSpPr txBox="1"/>
          <p:nvPr/>
        </p:nvSpPr>
        <p:spPr>
          <a:xfrm>
            <a:off x="336243" y="819150"/>
            <a:ext cx="3312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Horizontal arrow indicates insert operation</a:t>
            </a:r>
          </a:p>
          <a:p>
            <a:r>
              <a:rPr lang="en-US" sz="1400" dirty="0"/>
              <a:t>Vertical arrow indicates delete operation</a:t>
            </a:r>
          </a:p>
        </p:txBody>
      </p:sp>
    </p:spTree>
    <p:extLst>
      <p:ext uri="{BB962C8B-B14F-4D97-AF65-F5344CB8AC3E}">
        <p14:creationId xmlns:p14="http://schemas.microsoft.com/office/powerpoint/2010/main" val="6829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Basics of Text Processing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41632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i="1" dirty="0"/>
              <a:t>Regular Expressions</a:t>
            </a:r>
          </a:p>
          <a:p>
            <a:pPr marL="457200" indent="-457200">
              <a:buFont typeface="Arial" charset="0"/>
              <a:buChar char="•"/>
            </a:pPr>
            <a:endParaRPr lang="en-US" i="1" dirty="0"/>
          </a:p>
          <a:p>
            <a:pPr marL="457200" indent="-457200">
              <a:buFont typeface="Arial" charset="0"/>
              <a:buChar char="•"/>
            </a:pPr>
            <a:r>
              <a:rPr lang="en-US" i="1" dirty="0"/>
              <a:t>Text Normalization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i="1" dirty="0"/>
              <a:t>Tokens and Lemmas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i="1" dirty="0"/>
              <a:t>Sentence Segmentation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u="sng" dirty="0"/>
              <a:t>Edit Distance</a:t>
            </a:r>
          </a:p>
          <a:p>
            <a:pPr marL="914400" lvl="1" indent="-4572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FD175-454A-5145-8405-530CEB5379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09F33-6E03-A44C-AC64-7C38BF9F4B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1219200" y="1352550"/>
          <a:ext cx="6934198" cy="3573780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76199" y="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z="2400" dirty="0"/>
              <a:t>The Edit Distance Table: Alignment</a:t>
            </a:r>
          </a:p>
          <a:p>
            <a:r>
              <a:rPr lang="en-US" sz="2400" dirty="0"/>
              <a:t>E.g. “I” =&gt; “EXECUTI”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99" y="706219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from left cell: Take the solution for the current source “I” and previous target “EXECUT” (Cost: 7) and then insert the current target “I” (Cost: 1). Total cost: 8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71800" y="37909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37909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1800" y="386715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581400" y="3790950"/>
            <a:ext cx="304800" cy="228600"/>
            <a:chOff x="3124200" y="3943350"/>
            <a:chExt cx="304800" cy="22860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14799" y="3790950"/>
            <a:ext cx="304800" cy="228600"/>
            <a:chOff x="3124200" y="3943350"/>
            <a:chExt cx="304800" cy="22860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24400" y="3790950"/>
            <a:ext cx="304800" cy="228600"/>
            <a:chOff x="3124200" y="3943350"/>
            <a:chExt cx="304800" cy="2286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22794" y="3790950"/>
            <a:ext cx="304800" cy="228600"/>
            <a:chOff x="3124200" y="3943350"/>
            <a:chExt cx="304800" cy="2286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911101" y="3790950"/>
            <a:ext cx="261099" cy="228600"/>
            <a:chOff x="3124200" y="3943350"/>
            <a:chExt cx="261099" cy="228600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385299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B5527-72B4-0847-AAEF-9BF5941929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745D-1E48-F94F-9643-645FCAA87B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1219200" y="1352550"/>
          <a:ext cx="6934198" cy="3573780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76200" y="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z="2400" dirty="0"/>
              <a:t>The Edit Distance Table: Alignment</a:t>
            </a:r>
          </a:p>
          <a:p>
            <a:r>
              <a:rPr lang="en-US" sz="2400" dirty="0"/>
              <a:t>E.g. “I” =&gt; “EXECUTI”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72077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from below cell: Take the solution for the previous source “” and current target “EXECUTI” (Cost: 7) and then delete the current source “I” (Cost: 1). Total cost: 8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71800" y="37909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37909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1800" y="386715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581400" y="3790950"/>
            <a:ext cx="304800" cy="228600"/>
            <a:chOff x="3124200" y="3943350"/>
            <a:chExt cx="304800" cy="22860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14799" y="3790950"/>
            <a:ext cx="304800" cy="228600"/>
            <a:chOff x="3124200" y="3943350"/>
            <a:chExt cx="304800" cy="22860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24400" y="3790950"/>
            <a:ext cx="304800" cy="228600"/>
            <a:chOff x="3124200" y="3943350"/>
            <a:chExt cx="304800" cy="2286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22794" y="3790950"/>
            <a:ext cx="304800" cy="228600"/>
            <a:chOff x="3124200" y="3943350"/>
            <a:chExt cx="304800" cy="2286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911101" y="3790950"/>
            <a:ext cx="261099" cy="228600"/>
            <a:chOff x="3124200" y="3943350"/>
            <a:chExt cx="261099" cy="228600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385299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097D-1A94-9A44-9900-FFD6D1B86A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C30D-2C8D-DE42-B12D-71572EDF08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/>
        </p:nvGraphicFramePr>
        <p:xfrm>
          <a:off x="1219200" y="1352550"/>
          <a:ext cx="6934198" cy="3573780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76200" y="-76795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z="2400" dirty="0"/>
              <a:t>The Edit Distance Table: Alignment</a:t>
            </a:r>
          </a:p>
          <a:p>
            <a:r>
              <a:rPr lang="en-US" sz="2400" dirty="0"/>
              <a:t>E.g. “I” =&gt; “EXECUTI”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26" y="742354"/>
            <a:ext cx="922020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Path from diagonal cell: Take the solution for the previous source “” and previous target “EXECUT” (Cost: 6) and then “do-nothing” to current source “I” and current target “I” (Cost: 0).  Total cost: 6</a:t>
            </a:r>
          </a:p>
          <a:p>
            <a:r>
              <a:rPr lang="en-US" sz="1600" dirty="0"/>
              <a:t>The other two paths are costlier (Cost: 8).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71800" y="37909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37909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71800" y="386715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581400" y="3790950"/>
            <a:ext cx="304800" cy="228600"/>
            <a:chOff x="3124200" y="3943350"/>
            <a:chExt cx="304800" cy="22860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14799" y="3790950"/>
            <a:ext cx="304800" cy="228600"/>
            <a:chOff x="3124200" y="3943350"/>
            <a:chExt cx="304800" cy="22860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24400" y="3790950"/>
            <a:ext cx="304800" cy="228600"/>
            <a:chOff x="3124200" y="3943350"/>
            <a:chExt cx="304800" cy="2286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22794" y="3790950"/>
            <a:ext cx="304800" cy="228600"/>
            <a:chOff x="3124200" y="3943350"/>
            <a:chExt cx="304800" cy="2286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911101" y="3790950"/>
            <a:ext cx="304800" cy="228600"/>
            <a:chOff x="3124200" y="3943350"/>
            <a:chExt cx="304800" cy="228600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124200" y="394335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29000" y="394335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124200" y="3981450"/>
              <a:ext cx="2286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 flipH="1">
            <a:off x="6427689" y="3832411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1337-4857-5247-A6D1-F41CFCBAF12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ACC3-9672-044E-855A-3AA9AFF342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807581-CCFD-D64D-8EC1-7F2E66175726}"/>
              </a:ext>
            </a:extLst>
          </p:cNvPr>
          <p:cNvSpPr txBox="1"/>
          <p:nvPr/>
        </p:nvSpPr>
        <p:spPr>
          <a:xfrm>
            <a:off x="6653365" y="3720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90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MinEdit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 err="1"/>
              <a:t>Backtrace</a:t>
            </a:r>
            <a:endParaRPr lang="en-US" dirty="0"/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align2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"/>
            <a:ext cx="1896238" cy="106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1371600" y="38671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35623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2575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62635" y="29527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62635" y="2666238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62635" y="2361438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62635" y="21145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62635" y="18097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3670" y="1504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905000" y="4171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561844" y="4142994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305556" y="4171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067556" y="4142994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905756" y="4134971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591556" y="4143935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219444" y="4171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039356" y="4126948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725156" y="4136854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3D2C7-BEC5-6940-BF8F-98E01E55BE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19CA3-DDE0-044E-BD40-D4885C99C3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75A27-F00D-9F4F-BC96-525A7EC86437}"/>
              </a:ext>
            </a:extLst>
          </p:cNvPr>
          <p:cNvSpPr txBox="1"/>
          <p:nvPr/>
        </p:nvSpPr>
        <p:spPr>
          <a:xfrm>
            <a:off x="4868021" y="1000259"/>
            <a:ext cx="403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Diagonal arrow indicates S(</a:t>
            </a:r>
            <a:r>
              <a:rPr lang="en-US" sz="1400" dirty="0" err="1"/>
              <a:t>i</a:t>
            </a:r>
            <a:r>
              <a:rPr lang="en-US" sz="1400" dirty="0"/>
              <a:t>) = T(j), thus do nothing</a:t>
            </a:r>
          </a:p>
          <a:p>
            <a:r>
              <a:rPr lang="en-US" sz="1400" dirty="0"/>
              <a:t>All three arrows indicate S(</a:t>
            </a:r>
            <a:r>
              <a:rPr lang="en-US" sz="1400" dirty="0" err="1"/>
              <a:t>i</a:t>
            </a:r>
            <a:r>
              <a:rPr lang="en-US" sz="1400" dirty="0"/>
              <a:t>) != T(j), thus substitution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054410-55FF-C74D-A4E3-5C5DFE07F977}"/>
              </a:ext>
            </a:extLst>
          </p:cNvPr>
          <p:cNvSpPr txBox="1"/>
          <p:nvPr/>
        </p:nvSpPr>
        <p:spPr>
          <a:xfrm>
            <a:off x="336243" y="981940"/>
            <a:ext cx="3312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Horizontal arrow indicates insert operation</a:t>
            </a:r>
          </a:p>
          <a:p>
            <a:r>
              <a:rPr lang="en-US" sz="1400" dirty="0"/>
              <a:t>Vertical arrow indicates delete operation</a:t>
            </a:r>
          </a:p>
        </p:txBody>
      </p:sp>
    </p:spTree>
    <p:extLst>
      <p:ext uri="{BB962C8B-B14F-4D97-AF65-F5344CB8AC3E}">
        <p14:creationId xmlns:p14="http://schemas.microsoft.com/office/powerpoint/2010/main" val="42504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152400" y="-6285"/>
            <a:ext cx="7231379" cy="444436"/>
          </a:xfrm>
        </p:spPr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1371600" y="38671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35623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2575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62635" y="29527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62635" y="2666238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62635" y="2361438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62635" y="21145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62635" y="18097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3670" y="1504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905000" y="4171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561844" y="4142994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305556" y="4171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067556" y="4142994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905756" y="4134971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591556" y="4143935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219444" y="4171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039356" y="4126948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725156" y="4136854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01396" y="508892"/>
          <a:ext cx="3380143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40292" y="1135618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distance: 1+1+1+1+1+1+1+1 = 8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5410200" y="1504950"/>
            <a:ext cx="2420112" cy="9906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286000" y="2876550"/>
            <a:ext cx="2667000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99844" y="2647950"/>
            <a:ext cx="0" cy="34735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524000" y="2952750"/>
            <a:ext cx="381000" cy="34662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524000" y="3333750"/>
            <a:ext cx="20170" cy="83377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D20739-4066-C348-B307-A4829244227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6EE17-9EB1-8640-B5A0-66F2E848C2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152400" y="-6285"/>
            <a:ext cx="7231379" cy="444436"/>
          </a:xfrm>
        </p:spPr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1371600" y="38671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35623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2575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62635" y="29527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62635" y="2666238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62635" y="2361438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62635" y="21145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62635" y="18097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3670" y="1504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905000" y="4171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561844" y="4142994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3305556" y="4171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067556" y="4142994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905756" y="4134971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591556" y="4143935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219444" y="4171950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039356" y="4126948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7725156" y="4136854"/>
            <a:ext cx="0" cy="210312"/>
          </a:xfrm>
          <a:prstGeom prst="straightConnector1">
            <a:avLst/>
          </a:prstGeom>
          <a:ln w="6350"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01396" y="508892"/>
          <a:ext cx="3380143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00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40292" y="1135618"/>
            <a:ext cx="36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distance</a:t>
            </a:r>
            <a:r>
              <a:rPr lang="en-US"/>
              <a:t>: 1+1+1+1+1+1+1</a:t>
            </a:r>
            <a:r>
              <a:rPr lang="en-US" dirty="0"/>
              <a:t>+ 1 = 8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00600" y="1504950"/>
            <a:ext cx="3029712" cy="126644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010156" y="3163062"/>
            <a:ext cx="2667000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48200" y="2771394"/>
            <a:ext cx="0" cy="347353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544170" y="3006149"/>
            <a:ext cx="381000" cy="346622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524000" y="3414372"/>
            <a:ext cx="20170" cy="83377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BB3F07-2387-D44A-9637-644714DFD8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DDB7E-2D04-B444-9C4C-D7B13FAF17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34" y="209550"/>
            <a:ext cx="7231379" cy="1000125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6234" y="1364424"/>
            <a:ext cx="8431530" cy="1846659"/>
          </a:xfrm>
        </p:spPr>
        <p:txBody>
          <a:bodyPr/>
          <a:lstStyle/>
          <a:p>
            <a:r>
              <a:rPr lang="en-US" sz="2400" dirty="0"/>
              <a:t>Time:</a:t>
            </a:r>
            <a:r>
              <a:rPr lang="en-US" sz="2000" dirty="0"/>
              <a:t>		O(NM)</a:t>
            </a:r>
          </a:p>
          <a:p>
            <a:endParaRPr lang="en-US" sz="2400" dirty="0"/>
          </a:p>
          <a:p>
            <a:r>
              <a:rPr lang="en-US" sz="2400" dirty="0"/>
              <a:t>Space: </a:t>
            </a:r>
            <a:r>
              <a:rPr lang="en-US" sz="2000" dirty="0"/>
              <a:t>	O(NM)</a:t>
            </a:r>
          </a:p>
          <a:p>
            <a:endParaRPr lang="en-US" sz="2000" dirty="0"/>
          </a:p>
          <a:p>
            <a:r>
              <a:rPr lang="en-US" sz="2400" dirty="0" err="1"/>
              <a:t>Backtrace</a:t>
            </a:r>
            <a:r>
              <a:rPr lang="en-US" sz="2400" dirty="0"/>
              <a:t>: </a:t>
            </a:r>
            <a:r>
              <a:rPr lang="en-US" sz="2000" dirty="0"/>
              <a:t>	O(N+M)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3DF23E-6295-2545-910F-AA38451C95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172FD-65CF-A744-96E1-031EA94247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72C5-4D12-9B44-94B1-B46695CC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742950"/>
            <a:ext cx="8431530" cy="984885"/>
          </a:xfrm>
        </p:spPr>
        <p:txBody>
          <a:bodyPr/>
          <a:lstStyle/>
          <a:p>
            <a:r>
              <a:rPr lang="en-US" sz="1600" dirty="0"/>
              <a:t>HA #3</a:t>
            </a:r>
          </a:p>
          <a:p>
            <a:endParaRPr lang="en-US" sz="1600" dirty="0"/>
          </a:p>
          <a:p>
            <a:r>
              <a:rPr lang="en-US" sz="1600" dirty="0"/>
              <a:t>Attendance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92466-3414-194A-8E6F-3032BCDB85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60320-4DA5-6F40-8623-EED698611D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2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3371"/>
            <a:ext cx="7231379" cy="430887"/>
          </a:xfrm>
        </p:spPr>
        <p:txBody>
          <a:bodyPr/>
          <a:lstStyle/>
          <a:p>
            <a:r>
              <a:rPr lang="en-US" sz="2800" dirty="0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>
          <a:xfrm>
            <a:off x="4343400" y="2153377"/>
            <a:ext cx="4953000" cy="369332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strings and their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7677" y="2571750"/>
            <a:ext cx="4191000" cy="174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29200" y="4347686"/>
            <a:ext cx="3657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Levenshtein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Distance:  </a:t>
            </a: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  <a:p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</a:t>
            </a:r>
            <a:r>
              <a:rPr lang="en-US" sz="24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 Distance)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776" y="610807"/>
            <a:ext cx="449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Levenshtein</a:t>
            </a:r>
            <a:r>
              <a:rPr lang="en-US" dirty="0"/>
              <a:t> formulation:</a:t>
            </a:r>
          </a:p>
          <a:p>
            <a:r>
              <a:rPr lang="en-US" dirty="0"/>
              <a:t>Cost of each Ins and Del: 1</a:t>
            </a:r>
          </a:p>
          <a:p>
            <a:r>
              <a:rPr lang="en-US" dirty="0"/>
              <a:t>Cost of each Sub: 2 (1 Del + 1 Ins)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B12D4-45B3-3E4D-9769-E3C3FB46DCFD}"/>
              </a:ext>
            </a:extLst>
          </p:cNvPr>
          <p:cNvGraphicFramePr>
            <a:graphicFrameLocks noGrp="1"/>
          </p:cNvGraphicFramePr>
          <p:nvPr/>
        </p:nvGraphicFramePr>
        <p:xfrm>
          <a:off x="183777" y="2647950"/>
          <a:ext cx="3931020" cy="1581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780">
                  <a:extLst>
                    <a:ext uri="{9D8B030D-6E8A-4147-A177-3AD203B41FA5}">
                      <a16:colId xmlns:a16="http://schemas.microsoft.com/office/drawing/2014/main" val="2995784277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2500611273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226324950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3136850134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783420352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3683575182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1890614745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2698699667"/>
                    </a:ext>
                  </a:extLst>
                </a:gridCol>
                <a:gridCol w="436780">
                  <a:extLst>
                    <a:ext uri="{9D8B030D-6E8A-4147-A177-3AD203B41FA5}">
                      <a16:colId xmlns:a16="http://schemas.microsoft.com/office/drawing/2014/main" val="1981363090"/>
                    </a:ext>
                  </a:extLst>
                </a:gridCol>
              </a:tblGrid>
              <a:tr h="5270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6989595"/>
                  </a:ext>
                </a:extLst>
              </a:tr>
              <a:tr h="52704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2495849"/>
                  </a:ext>
                </a:extLst>
              </a:tr>
              <a:tr h="5270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985832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E291064-CF3D-B943-AF87-97476C50C314}"/>
              </a:ext>
            </a:extLst>
          </p:cNvPr>
          <p:cNvGrpSpPr/>
          <p:nvPr/>
        </p:nvGrpSpPr>
        <p:grpSpPr>
          <a:xfrm>
            <a:off x="381000" y="3244842"/>
            <a:ext cx="3505200" cy="457200"/>
            <a:chOff x="381000" y="3562350"/>
            <a:chExt cx="3505200" cy="457200"/>
          </a:xfrm>
        </p:grpSpPr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B585D93F-AF95-8D42-9743-3DCB141E6970}"/>
                </a:ext>
              </a:extLst>
            </p:cNvPr>
            <p:cNvSpPr/>
            <p:nvPr/>
          </p:nvSpPr>
          <p:spPr>
            <a:xfrm>
              <a:off x="381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1F5B5C9C-87AF-8241-9BDA-C4520A890C98}"/>
                </a:ext>
              </a:extLst>
            </p:cNvPr>
            <p:cNvSpPr/>
            <p:nvPr/>
          </p:nvSpPr>
          <p:spPr>
            <a:xfrm>
              <a:off x="762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5862EE17-5F62-7B49-A189-840735F488EE}"/>
                </a:ext>
              </a:extLst>
            </p:cNvPr>
            <p:cNvSpPr/>
            <p:nvPr/>
          </p:nvSpPr>
          <p:spPr>
            <a:xfrm>
              <a:off x="12192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4BF83778-7758-D64A-8582-7F8633DC6F8A}"/>
                </a:ext>
              </a:extLst>
            </p:cNvPr>
            <p:cNvSpPr/>
            <p:nvPr/>
          </p:nvSpPr>
          <p:spPr>
            <a:xfrm>
              <a:off x="16764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7F4F8B6A-644C-A34B-A69C-FE6E04BD23E2}"/>
                </a:ext>
              </a:extLst>
            </p:cNvPr>
            <p:cNvSpPr/>
            <p:nvPr/>
          </p:nvSpPr>
          <p:spPr>
            <a:xfrm>
              <a:off x="20574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346ABAD5-16F9-5C40-902A-2871FFDD23C2}"/>
                </a:ext>
              </a:extLst>
            </p:cNvPr>
            <p:cNvSpPr/>
            <p:nvPr/>
          </p:nvSpPr>
          <p:spPr>
            <a:xfrm>
              <a:off x="25146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AE7C0931-BBE5-CC40-A4A0-5DF59CBADDE9}"/>
                </a:ext>
              </a:extLst>
            </p:cNvPr>
            <p:cNvSpPr/>
            <p:nvPr/>
          </p:nvSpPr>
          <p:spPr>
            <a:xfrm>
              <a:off x="29718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3B6C8B7F-F387-0547-8C8A-7ED572E80363}"/>
                </a:ext>
              </a:extLst>
            </p:cNvPr>
            <p:cNvSpPr/>
            <p:nvPr/>
          </p:nvSpPr>
          <p:spPr>
            <a:xfrm>
              <a:off x="3429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DD11B506-0A3C-104E-A6A2-6C20C48C4A7B}"/>
                </a:ext>
              </a:extLst>
            </p:cNvPr>
            <p:cNvSpPr/>
            <p:nvPr/>
          </p:nvSpPr>
          <p:spPr>
            <a:xfrm>
              <a:off x="3810000" y="3562350"/>
              <a:ext cx="76200" cy="4572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EAF0FEA-7A16-3246-B0D9-82A32F1DE9E9}"/>
              </a:ext>
            </a:extLst>
          </p:cNvPr>
          <p:cNvSpPr txBox="1"/>
          <p:nvPr/>
        </p:nvSpPr>
        <p:spPr>
          <a:xfrm>
            <a:off x="0" y="4400550"/>
            <a:ext cx="4432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Edit Distance: 2 + 2 + 2 + 2 +2 = 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5BDE36-81B1-1F40-903B-BC17043E15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A91FEE4-F54B-E84B-B313-F558FDFBE8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66750"/>
            <a:ext cx="81534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286000"/>
            <a:ext cx="8077200" cy="17145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A37C7-8518-8D46-8833-CAB0FF185C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8F96-62EF-FE42-8EA9-32E6807664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52400" y="64770"/>
            <a:ext cx="8035289" cy="369332"/>
          </a:xfrm>
        </p:spPr>
        <p:txBody>
          <a:bodyPr/>
          <a:lstStyle/>
          <a:p>
            <a:r>
              <a:rPr lang="en-US" sz="2400" dirty="0"/>
              <a:t>Defining Min Edit Distance (</a:t>
            </a:r>
            <a:r>
              <a:rPr lang="en-US" sz="2400" dirty="0" err="1"/>
              <a:t>Levenshtein</a:t>
            </a:r>
            <a:r>
              <a:rPr lang="en-US" sz="2400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434786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  </a:t>
            </a:r>
            <a:r>
              <a:rPr lang="en-US" sz="1400" dirty="0">
                <a:cs typeface="Courier"/>
              </a:rPr>
              <a:t>(Iterator over Source String)</a:t>
            </a:r>
            <a:endParaRPr lang="en-US" sz="1800" dirty="0">
              <a:cs typeface="Courier"/>
            </a:endParaRP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r>
              <a:rPr lang="en-US" sz="1800" dirty="0">
                <a:latin typeface="Courier"/>
                <a:cs typeface="Courier"/>
              </a:rPr>
              <a:t>	  For each  j = </a:t>
            </a:r>
            <a:r>
              <a:rPr lang="en-US" dirty="0">
                <a:latin typeface="Courier"/>
                <a:cs typeface="Courier"/>
              </a:rPr>
              <a:t>1…N </a:t>
            </a:r>
            <a:r>
              <a:rPr lang="en-US" sz="1400" dirty="0">
                <a:cs typeface="Courier"/>
              </a:rPr>
              <a:t>(Iterator over Target String)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minimum edit distance </a:t>
            </a: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05200" y="3028950"/>
            <a:ext cx="228600" cy="762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019800" y="3638550"/>
            <a:ext cx="152400" cy="4572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1695423"/>
            <a:ext cx="85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810" y="2751951"/>
            <a:ext cx="709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dirty="0"/>
              <a:t>Dynamic programming: Solve a larger problem by dividing it into smaller problems &amp; combining their solutions.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3C78-E8AE-DF43-AFC0-FA2C498D48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C6FEE4-4B73-264F-8E37-8F72AC8343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45B0DB53-4C15-CA40-8A0F-8CBCFF082C51}"/>
              </a:ext>
            </a:extLst>
          </p:cNvPr>
          <p:cNvSpPr/>
          <p:nvPr/>
        </p:nvSpPr>
        <p:spPr>
          <a:xfrm rot="5400000">
            <a:off x="-91440" y="2632710"/>
            <a:ext cx="1295400" cy="716280"/>
          </a:xfrm>
          <a:prstGeom prst="bentUp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D8918-68FB-3A4F-A926-0E019CDC6279}"/>
              </a:ext>
            </a:extLst>
          </p:cNvPr>
          <p:cNvSpPr txBox="1"/>
          <p:nvPr/>
        </p:nvSpPr>
        <p:spPr>
          <a:xfrm>
            <a:off x="2562156" y="2093715"/>
            <a:ext cx="6637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However, simplistic implementation of recurrence is almost always computationally inefficient!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F34D6-2815-C448-8B37-28C841497C8F}"/>
              </a:ext>
            </a:extLst>
          </p:cNvPr>
          <p:cNvSpPr txBox="1"/>
          <p:nvPr/>
        </p:nvSpPr>
        <p:spPr>
          <a:xfrm>
            <a:off x="5952697" y="2243415"/>
            <a:ext cx="2962704" cy="6001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Memoization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&amp; Dynamic Programming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Remember previously solved problems &amp;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Take a bottom-up approach.</a:t>
            </a:r>
          </a:p>
        </p:txBody>
      </p:sp>
    </p:spTree>
    <p:extLst>
      <p:ext uri="{BB962C8B-B14F-4D97-AF65-F5344CB8AC3E}">
        <p14:creationId xmlns:p14="http://schemas.microsoft.com/office/powerpoint/2010/main" val="32749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52400" y="64770"/>
            <a:ext cx="8035289" cy="369332"/>
          </a:xfrm>
        </p:spPr>
        <p:txBody>
          <a:bodyPr/>
          <a:lstStyle/>
          <a:p>
            <a:r>
              <a:rPr lang="en-US" sz="2400" dirty="0"/>
              <a:t>Defining Min Edit Distance (</a:t>
            </a:r>
            <a:r>
              <a:rPr lang="en-US" sz="2400" dirty="0" err="1"/>
              <a:t>Levenshtein</a:t>
            </a:r>
            <a:r>
              <a:rPr lang="en-US" sz="2400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434786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Recurrence Relation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For each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= 1…M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Courier"/>
              </a:rPr>
              <a:t>(Iterator over Source String)</a:t>
            </a:r>
            <a:endParaRPr lang="en-US" sz="1800" dirty="0">
              <a:solidFill>
                <a:schemeClr val="bg1">
                  <a:lumMod val="75000"/>
                </a:schemeClr>
              </a:solidFill>
              <a:cs typeface="Courier"/>
            </a:endParaRP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	  For each  j =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1…N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cs typeface="Courier"/>
              </a:rPr>
              <a:t>(Iterator over Target String)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  <a:p>
            <a:pPr lvl="1" algn="just">
              <a:buFont typeface="Wingdings" charset="2"/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         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D(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i,j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Termination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D(N,M) is minimum edit distance </a:t>
            </a: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05200" y="3028950"/>
            <a:ext cx="228600" cy="762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019800" y="3638550"/>
            <a:ext cx="152400" cy="4572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1451162"/>
            <a:ext cx="6617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 case 1. Transforming source string of </a:t>
            </a:r>
            <a:r>
              <a:rPr lang="en-US" sz="1400" dirty="0" err="1"/>
              <a:t>len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to target string of </a:t>
            </a:r>
            <a:r>
              <a:rPr lang="en-US" sz="1400" dirty="0" err="1"/>
              <a:t>len</a:t>
            </a:r>
            <a:r>
              <a:rPr lang="en-US" sz="1400" dirty="0"/>
              <a:t> 0 will take </a:t>
            </a:r>
            <a:r>
              <a:rPr lang="en-US" sz="1400" dirty="0" err="1"/>
              <a:t>i</a:t>
            </a:r>
            <a:r>
              <a:rPr lang="en-US" sz="1400" dirty="0"/>
              <a:t> deletes.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6353" y="1794047"/>
            <a:ext cx="6637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Base case 2. Transforming source string of </a:t>
            </a:r>
            <a:r>
              <a:rPr lang="en-US" sz="1400" dirty="0" err="1"/>
              <a:t>len</a:t>
            </a:r>
            <a:r>
              <a:rPr lang="en-US" sz="1400" dirty="0"/>
              <a:t> 0 to target string of </a:t>
            </a:r>
            <a:r>
              <a:rPr lang="en-US" sz="1400" dirty="0" err="1"/>
              <a:t>len</a:t>
            </a:r>
            <a:r>
              <a:rPr lang="en-US" sz="1400" dirty="0"/>
              <a:t> j will take j inserts.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3C78-E8AE-DF43-AFC0-FA2C498D48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C6FEE4-4B73-264F-8E37-8F72AC8343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228600" y="1317307"/>
          <a:ext cx="6934198" cy="3692843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The Edit Distance Table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4103370"/>
            <a:ext cx="113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 case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225" y="768127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CF544-B904-2241-9F08-3144097B6E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2EC4B-BA9A-404B-A1CA-9AE4689AE8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52400" y="64770"/>
            <a:ext cx="8035289" cy="369332"/>
          </a:xfrm>
        </p:spPr>
        <p:txBody>
          <a:bodyPr/>
          <a:lstStyle/>
          <a:p>
            <a:r>
              <a:rPr lang="en-US" sz="2400" dirty="0"/>
              <a:t>Defining Min Edit Distance (</a:t>
            </a:r>
            <a:r>
              <a:rPr lang="en-US" sz="2400" dirty="0" err="1"/>
              <a:t>Levenshtein</a:t>
            </a:r>
            <a:r>
              <a:rPr lang="en-US" sz="2400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434786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D(i,0)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D(0,j) = j</a:t>
            </a:r>
            <a:endParaRPr lang="en-US" sz="1800" i="1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  </a:t>
            </a:r>
            <a:r>
              <a:rPr lang="en-US" sz="1400" dirty="0">
                <a:cs typeface="Courier"/>
              </a:rPr>
              <a:t>(Iterator over Source String)</a:t>
            </a:r>
            <a:endParaRPr lang="en-US" sz="1800" dirty="0">
              <a:cs typeface="Courier"/>
            </a:endParaRP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r>
              <a:rPr lang="en-US" sz="1800" dirty="0">
                <a:latin typeface="Courier"/>
                <a:cs typeface="Courier"/>
              </a:rPr>
              <a:t>	  For each  j = </a:t>
            </a:r>
            <a:r>
              <a:rPr lang="en-US" dirty="0">
                <a:latin typeface="Courier"/>
                <a:cs typeface="Courier"/>
              </a:rPr>
              <a:t>1…N </a:t>
            </a:r>
            <a:r>
              <a:rPr lang="en-US" sz="1400" dirty="0">
                <a:cs typeface="Courier"/>
              </a:rPr>
              <a:t>(Iterator over Target String)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</a:pPr>
            <a:endParaRPr lang="en-US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Termination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D(N,M) is minimum edit distance </a:t>
            </a: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05200" y="3028950"/>
            <a:ext cx="228600" cy="762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019800" y="3638550"/>
            <a:ext cx="152400" cy="4572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05200" y="2952750"/>
            <a:ext cx="2009882" cy="35319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3C78-E8AE-DF43-AFC0-FA2C498D48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C6FEE4-4B73-264F-8E37-8F72AC8343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228600" y="1317307"/>
          <a:ext cx="6934198" cy="3692843"/>
        </p:xfrm>
        <a:graphic>
          <a:graphicData uri="http://schemas.openxmlformats.org/drawingml/2006/table">
            <a:tbl>
              <a:tblPr/>
              <a:tblGrid>
                <a:gridCol w="57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7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Indx</a:t>
                      </a: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 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956310" y="64770"/>
            <a:ext cx="7231379" cy="492443"/>
          </a:xfrm>
        </p:spPr>
        <p:txBody>
          <a:bodyPr/>
          <a:lstStyle/>
          <a:p>
            <a:r>
              <a:rPr lang="en-US" dirty="0"/>
              <a:t>The Edit Distance Table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6600" y="4103370"/>
            <a:ext cx="113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 case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225" y="768127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1</a:t>
            </a:r>
          </a:p>
        </p:txBody>
      </p:sp>
      <p:sp>
        <p:nvSpPr>
          <p:cNvPr id="7" name="Line 149"/>
          <p:cNvSpPr>
            <a:spLocks noChangeShapeType="1"/>
          </p:cNvSpPr>
          <p:nvPr/>
        </p:nvSpPr>
        <p:spPr bwMode="auto">
          <a:xfrm flipH="1">
            <a:off x="2133600" y="3562350"/>
            <a:ext cx="533400" cy="417382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9596" y="195440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87225" y="467655"/>
            <a:ext cx="754380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D(</a:t>
            </a:r>
            <a:r>
              <a:rPr lang="en-US" sz="1200" dirty="0" err="1">
                <a:latin typeface="Helvetica" pitchFamily="2" charset="0"/>
              </a:rPr>
              <a:t>i,j</a:t>
            </a:r>
            <a:r>
              <a:rPr lang="en-US" sz="1200" dirty="0">
                <a:latin typeface="Helvetica" pitchFamily="2" charset="0"/>
              </a:rPr>
              <a:t>) = D(i-1,j) + 1</a:t>
            </a:r>
          </a:p>
          <a:p>
            <a:r>
              <a:rPr lang="en-US" sz="1200" dirty="0">
                <a:latin typeface="Helvetica" pitchFamily="2" charset="0"/>
              </a:rPr>
              <a:t>D(1,1) = D(0,1) + 1</a:t>
            </a:r>
          </a:p>
          <a:p>
            <a:pPr lvl="2"/>
            <a:r>
              <a:rPr lang="en-US" sz="1200" dirty="0">
                <a:latin typeface="Helvetica" pitchFamily="2" charset="0"/>
              </a:rPr>
              <a:t>D(0,1)</a:t>
            </a:r>
            <a:r>
              <a:rPr lang="en-US" sz="1400" dirty="0"/>
              <a:t>: Cost of transforming the previous source string, “”, into current target string, “E”.</a:t>
            </a:r>
          </a:p>
          <a:p>
            <a:pPr lvl="2"/>
            <a:r>
              <a:rPr lang="en-US" sz="1400" dirty="0"/>
              <a:t>+ 1: Cost of deleting “I” from source string</a:t>
            </a:r>
          </a:p>
          <a:p>
            <a:pPr lvl="1"/>
            <a:r>
              <a:rPr lang="en-US" sz="1400" dirty="0"/>
              <a:t>=   1  + 1 = 2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9596" y="3404093"/>
            <a:ext cx="28425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D(1,1): MED between S:“I” and T:“E”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CF544-B904-2241-9F08-3144097B6E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2EC4B-BA9A-404B-A1CA-9AE4689AE8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6DBF8B-BD2B-CD46-9C5D-0394FD206C6B}"/>
              </a:ext>
            </a:extLst>
          </p:cNvPr>
          <p:cNvSpPr/>
          <p:nvPr/>
        </p:nvSpPr>
        <p:spPr>
          <a:xfrm>
            <a:off x="3505200" y="1962150"/>
            <a:ext cx="2009882" cy="35319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EF9DC-AA73-E34A-8BF4-EBE123E73901}"/>
              </a:ext>
            </a:extLst>
          </p:cNvPr>
          <p:cNvSpPr txBox="1"/>
          <p:nvPr/>
        </p:nvSpPr>
        <p:spPr>
          <a:xfrm>
            <a:off x="5644195" y="192058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6432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10334</TotalTime>
  <Words>3721</Words>
  <Application>Microsoft Macintosh PowerPoint</Application>
  <PresentationFormat>On-screen Show (16:9)</PresentationFormat>
  <Paragraphs>1534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</vt:lpstr>
      <vt:lpstr>Helvetica</vt:lpstr>
      <vt:lpstr>Tahoma</vt:lpstr>
      <vt:lpstr>Times New Roman</vt:lpstr>
      <vt:lpstr>Wingdings</vt:lpstr>
      <vt:lpstr>Office Theme</vt:lpstr>
      <vt:lpstr>PowerPoint Presentation</vt:lpstr>
      <vt:lpstr>Basics of Text Processing </vt:lpstr>
      <vt:lpstr>Minimum Edit Distance</vt:lpstr>
      <vt:lpstr>Minimum Edit Distance</vt:lpstr>
      <vt:lpstr>Defining Min Edit Distance (Levenshtein)</vt:lpstr>
      <vt:lpstr>Defining Min Edit Distance (Levenshtein)</vt:lpstr>
      <vt:lpstr>The Edit Distance Table D</vt:lpstr>
      <vt:lpstr>Defining Min Edit Distance (Levenshtein)</vt:lpstr>
      <vt:lpstr>The Edit Distance Table D</vt:lpstr>
      <vt:lpstr>The Edit Distance Table D</vt:lpstr>
      <vt:lpstr>The Edit Distance Table D</vt:lpstr>
      <vt:lpstr>PowerPoint Presentation</vt:lpstr>
      <vt:lpstr>PowerPoint Presentation</vt:lpstr>
      <vt:lpstr>PowerPoint Presentation</vt:lpstr>
      <vt:lpstr>PowerPoint Presentation</vt:lpstr>
      <vt:lpstr>Minimum Edit Distance</vt:lpstr>
      <vt:lpstr>Computing alignments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MinEdit with  Backtrace</vt:lpstr>
      <vt:lpstr>MinEdit with Backtrace</vt:lpstr>
      <vt:lpstr>MinEdit with Backtrace</vt:lpstr>
      <vt:lpstr>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277</cp:revision>
  <cp:lastPrinted>2020-08-27T01:58:20Z</cp:lastPrinted>
  <dcterms:created xsi:type="dcterms:W3CDTF">2019-08-21T17:42:26Z</dcterms:created>
  <dcterms:modified xsi:type="dcterms:W3CDTF">2022-09-08T21:06:51Z</dcterms:modified>
</cp:coreProperties>
</file>