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31" r:id="rId3"/>
    <p:sldId id="496" r:id="rId4"/>
    <p:sldId id="533" r:id="rId5"/>
    <p:sldId id="385" r:id="rId6"/>
    <p:sldId id="387" r:id="rId7"/>
    <p:sldId id="499" r:id="rId8"/>
    <p:sldId id="391" r:id="rId9"/>
    <p:sldId id="392" r:id="rId10"/>
    <p:sldId id="393" r:id="rId11"/>
    <p:sldId id="395" r:id="rId12"/>
    <p:sldId id="396" r:id="rId13"/>
    <p:sldId id="495" r:id="rId14"/>
    <p:sldId id="525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5"/>
    <p:restoredTop sz="88547"/>
  </p:normalViewPr>
  <p:slideViewPr>
    <p:cSldViewPr>
      <p:cViewPr varScale="1">
        <p:scale>
          <a:sx n="266" d="100"/>
          <a:sy n="266" d="100"/>
        </p:scale>
        <p:origin x="5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Probability in non-technical language ‘likelihood’</a:t>
            </a:r>
          </a:p>
          <a:p>
            <a:endParaRPr lang="en-US" dirty="0"/>
          </a:p>
          <a:p>
            <a:r>
              <a:rPr lang="en-US" dirty="0"/>
              <a:t>minuet: a kind of ballroom 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6C5-A91E-664E-BCEB-074418F9885D}" type="datetime1">
              <a:rPr lang="en-US" smtClean="0"/>
              <a:t>9/12/22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355600" progId="Equation.3">
                  <p:embed/>
                </p:oleObj>
              </mc:Choice>
              <mc:Fallback>
                <p:oleObj name="Equation" r:id="rId4" imgW="1587500" imgH="355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41104-4837-F848-82E0-E3108872FD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4A274-7B1F-084B-9ECB-6CB64EBA9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81915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Calibri"/>
              <a:cs typeface="Calibri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sz="2000" dirty="0">
                <a:latin typeface="Calibri"/>
                <a:cs typeface="Calibri"/>
              </a:rPr>
              <a:t>Condition on the previous word only: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0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7543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Bigram model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52145"/>
              </p:ext>
            </p:extLst>
          </p:nvPr>
        </p:nvGraphicFramePr>
        <p:xfrm>
          <a:off x="4724400" y="2000210"/>
          <a:ext cx="3276600" cy="289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" imgH="177800" progId="Equation.3">
                  <p:embed/>
                </p:oleObj>
              </mc:Choice>
              <mc:Fallback>
                <p:oleObj name="Equation" r:id="rId4" imgW="2019300" imgH="1778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00210"/>
                        <a:ext cx="3276600" cy="28977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EF693C-EB59-BE40-A13A-39AB0FA29E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59CF4-9D87-9F41-B61F-C0A35061A4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272A7-D177-93CF-5877-35D335371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05" y="742950"/>
            <a:ext cx="323779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249299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can extend to trigrams, 4-grams, 5-grams,…, n-grams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general these are insufficient models of language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language has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long-distance dependencies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“The computers which I had just put into the machine room on the fifth floor are crashing.”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But we can often get far with N-gram models learned with lots of data!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C6201-8D53-A644-9D7F-D8DF79A7115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B545-BA36-5D4E-BE4F-460FC4091A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2286000"/>
            <a:ext cx="42672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kern="0" dirty="0">
              <a:latin typeface="Calibri" charset="0"/>
            </a:endParaRP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1200150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/>
            </a:br>
            <a:r>
              <a:rPr lang="en-US" sz="4400" kern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619BB-AA4F-E84D-857D-4E4ACB7671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F382E-4322-5842-A7B9-9698DBDE36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397B-C2F5-C746-81D5-A836B7CE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9617"/>
            <a:ext cx="6449317" cy="492443"/>
          </a:xfrm>
        </p:spPr>
        <p:txBody>
          <a:bodyPr/>
          <a:lstStyle/>
          <a:p>
            <a:r>
              <a:rPr lang="en-US" dirty="0"/>
              <a:t>Estimating unigram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55C9-F8C3-5644-96C3-FC91240A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917722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Using Maximum Likelihood Estimate (MLE):</a:t>
            </a:r>
          </a:p>
          <a:p>
            <a:r>
              <a:rPr lang="en-US" sz="2400" dirty="0">
                <a:latin typeface="Calibri" charset="0"/>
              </a:rPr>
              <a:t> P(w) = count(w) / N</a:t>
            </a:r>
          </a:p>
          <a:p>
            <a:r>
              <a:rPr lang="en-US" sz="2400" dirty="0">
                <a:latin typeface="Calibri" charset="0"/>
              </a:rPr>
              <a:t> </a:t>
            </a:r>
          </a:p>
          <a:p>
            <a:r>
              <a:rPr lang="en-US" sz="2400" dirty="0">
                <a:latin typeface="Calibri" charset="0"/>
              </a:rPr>
              <a:t> N: Total number of words in the corpus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(Toy) Corpus: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am Sam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Sam I 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do not like green eggs and ham</a:t>
            </a:r>
            <a:endParaRPr lang="en-US" sz="240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DA38A-E0D2-1C47-AF19-EF5C24A8EF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6AC7-5528-8E40-90D6-632ADC8A23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6C6B-351A-6F4D-A667-20DF3FDF6167}"/>
              </a:ext>
            </a:extLst>
          </p:cNvPr>
          <p:cNvSpPr txBox="1"/>
          <p:nvPr/>
        </p:nvSpPr>
        <p:spPr>
          <a:xfrm>
            <a:off x="6172200" y="363855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P(Sam) = 2 / 14</a:t>
            </a:r>
          </a:p>
        </p:txBody>
      </p:sp>
    </p:spTree>
    <p:extLst>
      <p:ext uri="{BB962C8B-B14F-4D97-AF65-F5344CB8AC3E}">
        <p14:creationId xmlns:p14="http://schemas.microsoft.com/office/powerpoint/2010/main" val="29476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8B91-A0E4-413C-2BFE-EC9C689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FE7B-5D5F-87AC-E2CD-489BCE17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708434"/>
          </a:xfrm>
        </p:spPr>
        <p:txBody>
          <a:bodyPr/>
          <a:lstStyle/>
          <a:p>
            <a:r>
              <a:rPr lang="en-US" dirty="0"/>
              <a:t>Peer discussion of Summary #3</a:t>
            </a:r>
          </a:p>
          <a:p>
            <a:endParaRPr lang="en-US" dirty="0"/>
          </a:p>
          <a:p>
            <a:r>
              <a:rPr lang="en-US" dirty="0"/>
              <a:t>HA #3 clarification questions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Corpus Vocabulary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Word frequency</a:t>
            </a:r>
          </a:p>
          <a:p>
            <a:endParaRPr lang="en-US" dirty="0"/>
          </a:p>
          <a:p>
            <a:r>
              <a:rPr lang="en-US" dirty="0"/>
              <a:t>Attendance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459C-01EA-1E63-9B2F-3003A75889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CF52-9901-8AF9-DE32-62B19785AE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Introduction to </a:t>
            </a:r>
            <a:r>
              <a:rPr lang="en-US" sz="3200" b="1" kern="0" dirty="0">
                <a:solidFill>
                  <a:srgbClr val="A50021"/>
                </a:solidFill>
                <a:latin typeface="Calibri" charset="0"/>
              </a:rPr>
              <a:t>Probabilistic</a:t>
            </a: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 Language Models &amp; N-grams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A547-B052-A8F5-936F-1AB7E464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861774"/>
          </a:xfrm>
        </p:spPr>
        <p:txBody>
          <a:bodyPr/>
          <a:lstStyle/>
          <a:p>
            <a:r>
              <a:rPr lang="en-US" dirty="0"/>
              <a:t>Today’s goal: </a:t>
            </a:r>
            <a:br>
              <a:rPr lang="en-US" dirty="0"/>
            </a:br>
            <a:r>
              <a:rPr lang="en-US" dirty="0"/>
              <a:t>Assign a probability to a sentence / phrase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2411-CCF0-594F-CE68-8367989CFE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157B-3A33-3C86-D2AE-DBA2518AA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458200" cy="7386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Today’s goal: </a:t>
            </a:r>
            <a:br>
              <a:rPr lang="en-US" sz="2400" dirty="0"/>
            </a:br>
            <a:r>
              <a:rPr lang="en-US" sz="2400" dirty="0"/>
              <a:t>Assign a probability to a sentence / phrase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150"/>
            <a:ext cx="8534400" cy="3385542"/>
          </a:xfrm>
        </p:spPr>
        <p:txBody>
          <a:bodyPr/>
          <a:lstStyle/>
          <a:p>
            <a:pPr lvl="2"/>
            <a:r>
              <a:rPr lang="en-US" sz="2000" dirty="0"/>
              <a:t>Machine Translation:</a:t>
            </a:r>
          </a:p>
          <a:p>
            <a:pPr lvl="3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tonight) &gt; P(</a:t>
            </a:r>
            <a:r>
              <a:rPr lang="en-US" sz="2000" b="1" dirty="0"/>
              <a:t>large</a:t>
            </a:r>
            <a:r>
              <a:rPr lang="en-US" sz="2000" dirty="0"/>
              <a:t> winds tonight)</a:t>
            </a:r>
          </a:p>
          <a:p>
            <a:pPr lvl="3"/>
            <a:endParaRPr lang="en-US" sz="2000" dirty="0"/>
          </a:p>
          <a:p>
            <a:pPr lvl="2"/>
            <a:r>
              <a:rPr lang="en-US" sz="2000" dirty="0"/>
              <a:t>Spell Correction:</a:t>
            </a:r>
          </a:p>
          <a:p>
            <a:pPr lvl="3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3"/>
            <a:r>
              <a:rPr lang="en-US" sz="2000" dirty="0"/>
              <a:t>P(about fifteen </a:t>
            </a:r>
            <a:r>
              <a:rPr lang="en-US" sz="2000" b="1" dirty="0"/>
              <a:t>minutes</a:t>
            </a:r>
            <a:r>
              <a:rPr lang="en-US" sz="2000" dirty="0"/>
              <a:t> from) &gt; P(about fifteen </a:t>
            </a:r>
            <a:r>
              <a:rPr lang="en-US" sz="2000" b="1" dirty="0"/>
              <a:t>minuets</a:t>
            </a:r>
            <a:r>
              <a:rPr lang="en-US" sz="2000" dirty="0"/>
              <a:t> from)</a:t>
            </a:r>
          </a:p>
          <a:p>
            <a:pPr lvl="4"/>
            <a:endParaRPr lang="en-US" sz="2000" dirty="0"/>
          </a:p>
          <a:p>
            <a:pPr lvl="2"/>
            <a:r>
              <a:rPr lang="en-US" sz="2000" dirty="0"/>
              <a:t>Speech Recognition:</a:t>
            </a:r>
          </a:p>
          <a:p>
            <a:pPr lvl="3"/>
            <a:r>
              <a:rPr lang="en-US" sz="2000" dirty="0"/>
              <a:t>P(I saw a van) &gt;&gt; P(eyes awe of an)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+ Summarization, Question-Answering, etc., etc.!!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4524-6CFA-4748-9BB7-B5F9997916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2CAE-AC83-D74D-BE21-37577DA3E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364424"/>
            <a:ext cx="8635366" cy="2708434"/>
          </a:xfrm>
        </p:spPr>
        <p:txBody>
          <a:bodyPr/>
          <a:lstStyle/>
          <a:p>
            <a:r>
              <a:rPr lang="en-US" sz="1600" dirty="0">
                <a:latin typeface="Calibri" charset="0"/>
              </a:rPr>
              <a:t>How to compute this joint probability: P(W) = P(w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4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5</a:t>
            </a:r>
            <a:r>
              <a:rPr lang="en-US" sz="1600" dirty="0">
                <a:latin typeface="Calibri" charset="0"/>
              </a:rPr>
              <a:t>…</a:t>
            </a:r>
            <a:r>
              <a:rPr lang="en-US" sz="1600" dirty="0" err="1">
                <a:latin typeface="Calibri" charset="0"/>
              </a:rPr>
              <a:t>w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alibri" charset="0"/>
              </a:rPr>
              <a:t>E.g. 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= ?</a:t>
            </a:r>
          </a:p>
          <a:p>
            <a:pPr marL="457200" lvl="1" indent="0" eaLnBrk="1" hangingPunct="1"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1600" dirty="0">
                <a:latin typeface="Calibri" charset="0"/>
              </a:rPr>
              <a:t>Intuition: let’s rely on the Chain Rule of Probability</a:t>
            </a:r>
          </a:p>
          <a:p>
            <a:pPr marL="0" indent="0">
              <a:buNone/>
            </a:pPr>
            <a:r>
              <a:rPr lang="en-US" sz="1600" dirty="0">
                <a:latin typeface="Calibri" charset="0"/>
              </a:rPr>
              <a:t>P(x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,…,</a:t>
            </a:r>
            <a:r>
              <a:rPr lang="en-US" sz="1600" dirty="0" err="1">
                <a:latin typeface="Calibri" charset="0"/>
              </a:rPr>
              <a:t>x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 = P(x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)P(x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,x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)…P(x</a:t>
            </a:r>
            <a:r>
              <a:rPr lang="en-US" sz="1600" baseline="-25000" dirty="0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|x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,…,x</a:t>
            </a:r>
            <a:r>
              <a:rPr lang="en-US" sz="1600" baseline="-25000" dirty="0">
                <a:latin typeface="Calibri" charset="0"/>
              </a:rPr>
              <a:t>n-1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</a:t>
            </a:r>
          </a:p>
          <a:p>
            <a:r>
              <a:rPr lang="en-US" sz="1600" dirty="0">
                <a:latin typeface="Calibri" charset="0"/>
              </a:rPr>
              <a:t>	= P(</a:t>
            </a:r>
            <a:r>
              <a:rPr lang="en-US" sz="1600" dirty="0" err="1">
                <a:latin typeface="Calibri" charset="0"/>
              </a:rPr>
              <a:t>i</a:t>
            </a:r>
            <a:r>
              <a:rPr lang="en-US" sz="1600" dirty="0">
                <a:latin typeface="Calibri" charset="0"/>
              </a:rPr>
              <a:t>) x P(</a:t>
            </a:r>
            <a:r>
              <a:rPr lang="en-US" sz="1600" dirty="0" err="1">
                <a:latin typeface="Calibri" charset="0"/>
              </a:rPr>
              <a:t>would|i</a:t>
            </a:r>
            <a:r>
              <a:rPr lang="en-US" sz="1600" dirty="0">
                <a:latin typeface="Calibri" charset="0"/>
              </a:rPr>
              <a:t>) x P(like | I would) x P(to| I would like) x….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But how do we compute these probabilities ?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We estimate them using corpus statistics.</a:t>
            </a:r>
            <a:endParaRPr lang="en-US" sz="16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6FC9E5-95CB-2C42-8BDB-CFCE0B4BA9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4EE7-4313-4144-9370-3A0F24E142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6D15-8F97-F145-B042-C52727D6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3350"/>
            <a:ext cx="6449317" cy="1000125"/>
          </a:xfrm>
        </p:spPr>
        <p:txBody>
          <a:bodyPr/>
          <a:lstStyle/>
          <a:p>
            <a:r>
              <a:rPr lang="en-US" dirty="0"/>
              <a:t>How to compute P(w1)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D827E-3CDF-2A48-9E52-07CCFABB9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6234" y="895350"/>
            <a:ext cx="8635366" cy="41272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(Toy) Corpus: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I am Sam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Sam I 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I do not like green eggs and ham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P(I) = 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      = 3 / 14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P(Sam) = ?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              = 2 / 14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P(am | I) = How often does ‘am’ follow ‘I’?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P(have | I) = ? 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Calibri" charset="0"/>
              </a:rPr>
              <a:t>P(</a:t>
            </a:r>
            <a:r>
              <a:rPr lang="en-US" sz="1600" dirty="0" err="1">
                <a:latin typeface="Calibri" charset="0"/>
              </a:rPr>
              <a:t>eggs|I</a:t>
            </a:r>
            <a:r>
              <a:rPr lang="en-US" sz="1600" dirty="0">
                <a:latin typeface="Calibri" charset="0"/>
              </a:rPr>
              <a:t> am Sam and I like milk bread and) = ?   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In order to estimate this probability our corpus has to contain instances of “I am Sam and I like milk bread and eggs”.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Even a large corpus is unlikely to contain the exact string we need. 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alibri" charset="0"/>
              </a:rPr>
              <a:t>As the string gets longer it become harder to find it in a corpus.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C4A46-9467-E242-BE56-0722390BC092}"/>
              </a:ext>
            </a:extLst>
          </p:cNvPr>
          <p:cNvSpPr txBox="1"/>
          <p:nvPr/>
        </p:nvSpPr>
        <p:spPr>
          <a:xfrm>
            <a:off x="2133600" y="1895475"/>
            <a:ext cx="276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Relative frequency of a word in a corpus. </a:t>
            </a:r>
          </a:p>
          <a:p>
            <a:r>
              <a:rPr lang="en-US" sz="1200" dirty="0"/>
              <a:t>Likelihood of this word in this corpus.</a:t>
            </a:r>
          </a:p>
          <a:p>
            <a:r>
              <a:rPr lang="en-US" sz="1200" dirty="0"/>
              <a:t>Probability of this word in this corpus.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2250-5564-3C4C-B756-2EBDACCB5BB5}"/>
              </a:ext>
            </a:extLst>
          </p:cNvPr>
          <p:cNvSpPr txBox="1"/>
          <p:nvPr/>
        </p:nvSpPr>
        <p:spPr>
          <a:xfrm>
            <a:off x="5181600" y="2343150"/>
            <a:ext cx="3001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about P(bread) = ? Or P(milk) = ?</a:t>
            </a:r>
          </a:p>
          <a:p>
            <a:r>
              <a:rPr lang="en-US" sz="1400" dirty="0"/>
              <a:t>No corpus statistics. </a:t>
            </a:r>
          </a:p>
          <a:p>
            <a:r>
              <a:rPr lang="en-US" sz="1400" dirty="0"/>
              <a:t>Use larger corpus.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270B-BF31-5241-A1CC-76E823CF869F}"/>
              </a:ext>
            </a:extLst>
          </p:cNvPr>
          <p:cNvSpPr txBox="1"/>
          <p:nvPr/>
        </p:nvSpPr>
        <p:spPr>
          <a:xfrm>
            <a:off x="3919800" y="340995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E7B8F-87E0-0243-A897-CBB58ECFF106}"/>
              </a:ext>
            </a:extLst>
          </p:cNvPr>
          <p:cNvSpPr txBox="1"/>
          <p:nvPr/>
        </p:nvSpPr>
        <p:spPr>
          <a:xfrm>
            <a:off x="1517334" y="368099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= 0/3 = 0</a:t>
            </a:r>
          </a:p>
        </p:txBody>
      </p:sp>
    </p:spTree>
    <p:extLst>
      <p:ext uri="{BB962C8B-B14F-4D97-AF65-F5344CB8AC3E}">
        <p14:creationId xmlns:p14="http://schemas.microsoft.com/office/powerpoint/2010/main" val="36405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04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364424"/>
            <a:ext cx="8431530" cy="30469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Simplifying assumption: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</a:t>
            </a:r>
            <a:r>
              <a:rPr lang="en-US" sz="1800" dirty="0">
                <a:latin typeface="Calibri" charset="0"/>
              </a:rPr>
              <a:t>am Sam and I like milk bread and)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</a:t>
            </a:r>
            <a:r>
              <a:rPr lang="en-US" sz="1800" dirty="0">
                <a:latin typeface="Calibri" charset="0"/>
              </a:rPr>
              <a:t>Sam and I like milk bread and)</a:t>
            </a:r>
          </a:p>
          <a:p>
            <a:endParaRPr lang="en-US" sz="1800" dirty="0">
              <a:latin typeface="Calibri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charset="0"/>
                <a:cs typeface="Calibri" panose="020F0502020204030204" pitchFamily="34" charset="0"/>
              </a:rPr>
              <a:t>Or…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Sam and I like milk</a:t>
            </a:r>
            <a:r>
              <a:rPr lang="en-US" sz="1800" dirty="0">
                <a:latin typeface="Calibri" charset="0"/>
              </a:rPr>
              <a:t> bread and)</a:t>
            </a:r>
          </a:p>
          <a:p>
            <a:endParaRPr lang="en-US" sz="1800" dirty="0">
              <a:latin typeface="Calibri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charset="0"/>
                <a:cs typeface="Calibri" panose="020F0502020204030204" pitchFamily="34" charset="0"/>
              </a:rPr>
              <a:t>Or…</a:t>
            </a:r>
          </a:p>
          <a:p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eggs|I</a:t>
            </a:r>
            <a:r>
              <a:rPr lang="en-US" sz="1800" dirty="0">
                <a:latin typeface="Calibri" charset="0"/>
              </a:rPr>
              <a:t> am Sam and I like milk bread and)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≈ </a:t>
            </a:r>
            <a:r>
              <a:rPr lang="en-US" sz="1800" dirty="0">
                <a:latin typeface="Calibri" charset="0"/>
              </a:rPr>
              <a:t>P(</a:t>
            </a:r>
            <a:r>
              <a:rPr lang="en-US" sz="1800" dirty="0" err="1">
                <a:latin typeface="Calibri" charset="0"/>
              </a:rPr>
              <a:t>eggs|</a:t>
            </a:r>
            <a:r>
              <a:rPr lang="en-US" sz="1800" strike="sngStrike" dirty="0" err="1">
                <a:latin typeface="Calibri" charset="0"/>
              </a:rPr>
              <a:t>I</a:t>
            </a:r>
            <a:r>
              <a:rPr lang="en-US" sz="1800" strike="sngStrike" dirty="0">
                <a:latin typeface="Calibri" charset="0"/>
              </a:rPr>
              <a:t> am Sam and I like milk bread </a:t>
            </a:r>
            <a:r>
              <a:rPr lang="en-US" sz="1800" dirty="0">
                <a:latin typeface="Calibri" charset="0"/>
              </a:rPr>
              <a:t>and)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C7C76-8218-B14F-8211-A40B9334E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89765-CFD9-9246-93B2-FA5B20D73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7312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2131695"/>
            <a:ext cx="8431530" cy="553998"/>
          </a:xfrm>
        </p:spPr>
        <p:txBody>
          <a:bodyPr/>
          <a:lstStyle/>
          <a:p>
            <a:r>
              <a:rPr lang="en-US" sz="1800" dirty="0">
                <a:latin typeface="Calibri" charset="0"/>
              </a:rPr>
              <a:t>Simplifying assumption:</a:t>
            </a:r>
          </a:p>
          <a:p>
            <a:pPr eaLnBrk="1" hangingPunct="1">
              <a:buFont typeface="Wingdings" charset="2"/>
              <a:buNone/>
            </a:pPr>
            <a:endParaRPr lang="en-US" sz="1800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6222"/>
              </p:ext>
            </p:extLst>
          </p:nvPr>
        </p:nvGraphicFramePr>
        <p:xfrm>
          <a:off x="2743200" y="2023907"/>
          <a:ext cx="4215765" cy="64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23907"/>
                        <a:ext cx="4215765" cy="64531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94386"/>
              </p:ext>
            </p:extLst>
          </p:nvPr>
        </p:nvGraphicFramePr>
        <p:xfrm>
          <a:off x="1676400" y="971550"/>
          <a:ext cx="4418388" cy="6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355600" progId="Equation.3">
                  <p:embed/>
                </p:oleObj>
              </mc:Choice>
              <mc:Fallback>
                <p:oleObj name="Equation" r:id="rId5" imgW="2387600" imgH="355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71550"/>
                        <a:ext cx="4418388" cy="6604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4B8347-A69D-E349-A38E-6F7B639535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91C82-D574-0645-966C-6D0A5F5F9B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C018D-5CE2-3A45-99AF-93D4559078CB}"/>
              </a:ext>
            </a:extLst>
          </p:cNvPr>
          <p:cNvSpPr txBox="1"/>
          <p:nvPr/>
        </p:nvSpPr>
        <p:spPr>
          <a:xfrm>
            <a:off x="457200" y="10477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</a:p>
        </p:txBody>
      </p:sp>
    </p:spTree>
    <p:extLst>
      <p:ext uri="{BB962C8B-B14F-4D97-AF65-F5344CB8AC3E}">
        <p14:creationId xmlns:p14="http://schemas.microsoft.com/office/powerpoint/2010/main" val="29306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12687</TotalTime>
  <Words>867</Words>
  <Application>Microsoft Macintosh PowerPoint</Application>
  <PresentationFormat>On-screen Show (16:9)</PresentationFormat>
  <Paragraphs>160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</vt:lpstr>
      <vt:lpstr>Wingdings</vt:lpstr>
      <vt:lpstr>Office Theme</vt:lpstr>
      <vt:lpstr>Equation</vt:lpstr>
      <vt:lpstr>PowerPoint Presentation</vt:lpstr>
      <vt:lpstr>Administrative items</vt:lpstr>
      <vt:lpstr>PowerPoint Presentation</vt:lpstr>
      <vt:lpstr>PowerPoint Presentation</vt:lpstr>
      <vt:lpstr>Today’s goal:  Assign a probability to a sentence / phrase</vt:lpstr>
      <vt:lpstr>How to compute P(W)</vt:lpstr>
      <vt:lpstr>How to compute P(w1) ?</vt:lpstr>
      <vt:lpstr>Markov Assumption</vt:lpstr>
      <vt:lpstr>Markov Assumption</vt:lpstr>
      <vt:lpstr>Simplest case: Unigram model</vt:lpstr>
      <vt:lpstr>Bigram model</vt:lpstr>
      <vt:lpstr>N-gram models</vt:lpstr>
      <vt:lpstr>PowerPoint Presentation</vt:lpstr>
      <vt:lpstr>Estimating unigram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309</cp:revision>
  <cp:lastPrinted>2020-08-27T01:58:20Z</cp:lastPrinted>
  <dcterms:created xsi:type="dcterms:W3CDTF">2019-08-21T17:42:26Z</dcterms:created>
  <dcterms:modified xsi:type="dcterms:W3CDTF">2022-09-13T23:47:14Z</dcterms:modified>
</cp:coreProperties>
</file>