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31" r:id="rId3"/>
    <p:sldId id="496" r:id="rId4"/>
    <p:sldId id="533" r:id="rId5"/>
    <p:sldId id="387" r:id="rId6"/>
    <p:sldId id="392" r:id="rId7"/>
    <p:sldId id="393" r:id="rId8"/>
    <p:sldId id="534" r:id="rId9"/>
    <p:sldId id="495" r:id="rId10"/>
    <p:sldId id="525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21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8468"/>
  </p:normalViewPr>
  <p:slideViewPr>
    <p:cSldViewPr>
      <p:cViewPr varScale="1">
        <p:scale>
          <a:sx n="266" d="100"/>
          <a:sy n="266" d="100"/>
        </p:scale>
        <p:origin x="5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16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 corpus is not from China. </a:t>
            </a:r>
            <a:r>
              <a:rPr lang="en-US" baseline="0" dirty="0"/>
              <a:t> </a:t>
            </a:r>
            <a:r>
              <a:rPr lang="en-US" dirty="0"/>
              <a:t>More demand for </a:t>
            </a:r>
            <a:r>
              <a:rPr lang="en-US" dirty="0" err="1"/>
              <a:t>chinese</a:t>
            </a:r>
            <a:r>
              <a:rPr lang="en-US" dirty="0"/>
              <a:t> food.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Typically a verb comes after “to”.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Information seeking activity for personal use.</a:t>
            </a:r>
            <a:r>
              <a:rPr lang="en-US" baseline="0" dirty="0"/>
              <a:t>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0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Row w1 and column w2</a:t>
            </a:r>
          </a:p>
          <a:p>
            <a:pPr eaLnBrk="1" hangingPunct="1"/>
            <a:r>
              <a:rPr lang="en-US" dirty="0"/>
              <a:t>Thus not a symmetric matrix</a:t>
            </a:r>
          </a:p>
        </p:txBody>
      </p:sp>
    </p:spTree>
    <p:extLst>
      <p:ext uri="{BB962C8B-B14F-4D97-AF65-F5344CB8AC3E}">
        <p14:creationId xmlns:p14="http://schemas.microsoft.com/office/powerpoint/2010/main" val="7151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6C5-A91E-664E-BCEB-074418F9885D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397B-C2F5-C746-81D5-A836B7CE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9617"/>
            <a:ext cx="6449317" cy="492443"/>
          </a:xfrm>
        </p:spPr>
        <p:txBody>
          <a:bodyPr/>
          <a:lstStyle/>
          <a:p>
            <a:r>
              <a:rPr lang="en-US" dirty="0"/>
              <a:t>Estimating unigram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55C9-F8C3-5644-96C3-FC91240A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2917722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Using Maximum Likelihood Estimate (MLE):</a:t>
            </a:r>
          </a:p>
          <a:p>
            <a:r>
              <a:rPr lang="en-US" sz="2400" dirty="0">
                <a:latin typeface="Calibri" charset="0"/>
              </a:rPr>
              <a:t> P(w) = count(w) / N</a:t>
            </a:r>
          </a:p>
          <a:p>
            <a:r>
              <a:rPr lang="en-US" sz="2400" dirty="0">
                <a:latin typeface="Calibri" charset="0"/>
              </a:rPr>
              <a:t> </a:t>
            </a:r>
          </a:p>
          <a:p>
            <a:r>
              <a:rPr lang="en-US" sz="2400" dirty="0">
                <a:latin typeface="Calibri" charset="0"/>
              </a:rPr>
              <a:t> N: Total number of words in the corpus</a:t>
            </a:r>
            <a:endParaRPr 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(Toy) Corpus: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am Sam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Sam I 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charset="0"/>
              </a:rPr>
              <a:t>I do not like green eggs and ham</a:t>
            </a:r>
            <a:endParaRPr lang="en-US" sz="2400" dirty="0">
              <a:latin typeface="Calibri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DA38A-E0D2-1C47-AF19-EF5C24A8EF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46AC7-5528-8E40-90D6-632ADC8A23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6C6B-351A-6F4D-A667-20DF3FDF6167}"/>
              </a:ext>
            </a:extLst>
          </p:cNvPr>
          <p:cNvSpPr txBox="1"/>
          <p:nvPr/>
        </p:nvSpPr>
        <p:spPr>
          <a:xfrm>
            <a:off x="6172200" y="3638550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P(Sam) = 2 / 14</a:t>
            </a:r>
          </a:p>
        </p:txBody>
      </p:sp>
    </p:spTree>
    <p:extLst>
      <p:ext uri="{BB962C8B-B14F-4D97-AF65-F5344CB8AC3E}">
        <p14:creationId xmlns:p14="http://schemas.microsoft.com/office/powerpoint/2010/main" val="29476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279100" y="147715"/>
            <a:ext cx="6449317" cy="1000125"/>
          </a:xfrm>
        </p:spPr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4308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Using MLE: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52600" y="1986333"/>
          <a:ext cx="4282440" cy="99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4282440" cy="99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09964" y="3815133"/>
          <a:ext cx="3605036" cy="98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3605036" cy="98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FA1A9B-E5F0-F84B-B6C3-7D97E7F93A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8FCCF-A8C0-9C49-9BC6-2A655DDFF4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6367D-8E07-6C49-93A8-6C313A0E3D95}"/>
              </a:ext>
            </a:extLst>
          </p:cNvPr>
          <p:cNvSpPr txBox="1"/>
          <p:nvPr/>
        </p:nvSpPr>
        <p:spPr>
          <a:xfrm>
            <a:off x="1981200" y="1352550"/>
            <a:ext cx="554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Intuition: How often is w</a:t>
            </a:r>
            <a:r>
              <a:rPr lang="en-US" sz="2400" baseline="-25000" dirty="0"/>
              <a:t>i-1</a:t>
            </a:r>
            <a:r>
              <a:rPr lang="en-US" sz="2400" dirty="0"/>
              <a:t> followed by </a:t>
            </a: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 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FB0CE-7689-AB77-A7A8-6688867229A4}"/>
              </a:ext>
            </a:extLst>
          </p:cNvPr>
          <p:cNvGrpSpPr/>
          <p:nvPr/>
        </p:nvGrpSpPr>
        <p:grpSpPr>
          <a:xfrm>
            <a:off x="6705600" y="659416"/>
            <a:ext cx="2438400" cy="464530"/>
            <a:chOff x="3013102" y="2562505"/>
            <a:chExt cx="2665144" cy="531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3D1B49-744F-ADEF-E4F4-C7F6C622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3102" y="2562505"/>
              <a:ext cx="1736672" cy="5316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26DCE8-9417-8114-82CE-C8DF75608FBF}"/>
                </a:ext>
              </a:extLst>
            </p:cNvPr>
            <p:cNvSpPr txBox="1"/>
            <p:nvPr/>
          </p:nvSpPr>
          <p:spPr>
            <a:xfrm>
              <a:off x="4640673" y="2567490"/>
              <a:ext cx="1037573" cy="35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2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972"/>
            <a:ext cx="7391400" cy="553998"/>
          </a:xfrm>
        </p:spPr>
        <p:txBody>
          <a:bodyPr/>
          <a:lstStyle/>
          <a:p>
            <a:pPr eaLnBrk="1" hangingPunct="1"/>
            <a:r>
              <a:rPr lang="en-US" sz="3600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786865"/>
              </p:ext>
            </p:extLst>
          </p:nvPr>
        </p:nvGraphicFramePr>
        <p:xfrm>
          <a:off x="152400" y="1553695"/>
          <a:ext cx="2971800" cy="81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06400" progId="Equation.3">
                  <p:embed/>
                </p:oleObj>
              </mc:Choice>
              <mc:Fallback>
                <p:oleObj name="Equation" r:id="rId4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5"/>
                        <a:ext cx="2971800" cy="81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A75251-0D62-314D-AFE3-B93437153D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9C4CC-F9D7-FF40-AAE2-ED3AFC3747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FBDE5-D68A-4649-BCE0-5529F3BC7DA2}"/>
              </a:ext>
            </a:extLst>
          </p:cNvPr>
          <p:cNvSpPr/>
          <p:nvPr/>
        </p:nvSpPr>
        <p:spPr>
          <a:xfrm>
            <a:off x="3429001" y="3295782"/>
            <a:ext cx="1904999" cy="508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78774-3365-9E47-946C-C545714B9428}"/>
              </a:ext>
            </a:extLst>
          </p:cNvPr>
          <p:cNvSpPr/>
          <p:nvPr/>
        </p:nvSpPr>
        <p:spPr>
          <a:xfrm>
            <a:off x="6476999" y="3295782"/>
            <a:ext cx="2639505" cy="9523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E01AE-1999-C242-B0C5-6CE3F8B2AB89}"/>
              </a:ext>
            </a:extLst>
          </p:cNvPr>
          <p:cNvSpPr/>
          <p:nvPr/>
        </p:nvSpPr>
        <p:spPr>
          <a:xfrm>
            <a:off x="3886200" y="1314582"/>
            <a:ext cx="5105400" cy="10285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45D58-0CD2-5F46-8365-E2E6C55618B5}"/>
              </a:ext>
            </a:extLst>
          </p:cNvPr>
          <p:cNvSpPr/>
          <p:nvPr/>
        </p:nvSpPr>
        <p:spPr>
          <a:xfrm>
            <a:off x="228600" y="3804763"/>
            <a:ext cx="2133600" cy="4433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0C94B-6F0D-6440-9075-DAFF5106E27F}"/>
              </a:ext>
            </a:extLst>
          </p:cNvPr>
          <p:cNvSpPr/>
          <p:nvPr/>
        </p:nvSpPr>
        <p:spPr>
          <a:xfrm>
            <a:off x="1828800" y="3333750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2664B-BFE7-BA4C-8078-DFD6756916DF}"/>
              </a:ext>
            </a:extLst>
          </p:cNvPr>
          <p:cNvSpPr/>
          <p:nvPr/>
        </p:nvSpPr>
        <p:spPr>
          <a:xfrm>
            <a:off x="2319313" y="3819375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E5048-3963-0147-A5ED-C6B459B03A8D}"/>
              </a:ext>
            </a:extLst>
          </p:cNvPr>
          <p:cNvSpPr/>
          <p:nvPr/>
        </p:nvSpPr>
        <p:spPr>
          <a:xfrm>
            <a:off x="5334000" y="3295782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98B1AF-C3E3-F349-AA50-110D6B921481}"/>
              </a:ext>
            </a:extLst>
          </p:cNvPr>
          <p:cNvSpPr/>
          <p:nvPr/>
        </p:nvSpPr>
        <p:spPr>
          <a:xfrm>
            <a:off x="3581400" y="3797184"/>
            <a:ext cx="16764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A09E5-499B-5E43-BBA0-A02D4D107592}"/>
              </a:ext>
            </a:extLst>
          </p:cNvPr>
          <p:cNvSpPr/>
          <p:nvPr/>
        </p:nvSpPr>
        <p:spPr>
          <a:xfrm>
            <a:off x="5257800" y="3787160"/>
            <a:ext cx="990600" cy="4710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915400" cy="1015663"/>
          </a:xfrm>
        </p:spPr>
        <p:txBody>
          <a:bodyPr/>
          <a:lstStyle/>
          <a:p>
            <a:pPr eaLnBrk="1" hangingPunct="1"/>
            <a:r>
              <a:rPr lang="en-US" sz="2400" dirty="0"/>
              <a:t>More examples: </a:t>
            </a:r>
            <a:br>
              <a:rPr lang="en-US" sz="2400" dirty="0"/>
            </a:br>
            <a:r>
              <a:rPr lang="en-US" sz="2400" dirty="0"/>
              <a:t>Corpus: Berkeley Restaurant Project sentences</a:t>
            </a:r>
            <a:br>
              <a:rPr lang="en-US" sz="2400" dirty="0"/>
            </a:br>
            <a:r>
              <a:rPr lang="en-US" sz="1800" dirty="0"/>
              <a:t>(A dialogue system that answered questions about restaurants in Berkeley)</a:t>
            </a:r>
            <a:endParaRPr lang="en-US" sz="24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8113" y="211455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5ACF2C-E7C6-D847-9792-19D97268C3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D0FD8-22B3-9E49-B0F4-0D04B81384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579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71550"/>
            <a:ext cx="8534400" cy="3333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14543"/>
            <a:ext cx="8153400" cy="292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4678" y="294322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>
                <a:latin typeface="Times New Roman" charset="0"/>
                <a:ea typeface="Times New Roman" charset="0"/>
                <a:cs typeface="Times New Roman" charset="0"/>
              </a:rPr>
              <a:t>i-1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9877" y="134808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2B39A-C03C-6743-A505-83DFADAD90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8EA8D-1A99-2348-AA3B-015C37B995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>
              <a:lnSpc>
                <a:spcPct val="180000"/>
              </a:lnSpc>
            </a:pP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000" dirty="0">
                <a:latin typeface="Calibri" charset="0"/>
              </a:rPr>
              <a:t>(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|w</a:t>
            </a:r>
            <a:r>
              <a:rPr lang="en-US" sz="2000" i="1" baseline="-25000" dirty="0">
                <a:latin typeface="Times New Roman" charset="0"/>
                <a:ea typeface="Times New Roman" charset="0"/>
                <a:cs typeface="Times New Roman" charset="0"/>
              </a:rPr>
              <a:t>i-1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80000"/>
              </a:lnSpc>
            </a:pPr>
            <a:endParaRPr lang="en-US" sz="2000" i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80000"/>
              </a:lnSpc>
            </a:pPr>
            <a:endParaRPr lang="en-US" sz="2000" i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lnSpc>
                <a:spcPct val="18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6573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84914"/>
              </p:ext>
            </p:extLst>
          </p:nvPr>
        </p:nvGraphicFramePr>
        <p:xfrm>
          <a:off x="5410200" y="758446"/>
          <a:ext cx="2667000" cy="72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58446"/>
                        <a:ext cx="2667000" cy="72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33520" y="3714750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>
                <a:latin typeface="Times New Roman" charset="0"/>
                <a:ea typeface="Times New Roman" charset="0"/>
                <a:cs typeface="Times New Roman" charset="0"/>
              </a:rPr>
              <a:t>i-1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3583" y="219075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lang="en-US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7517F-22B9-204A-B298-E0C7AA4741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40C27-CC18-C143-BFEB-3C76ED3BC5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476" y="152035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44786"/>
            <a:ext cx="8534400" cy="2154436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>
                <a:latin typeface="Calibri" charset="0"/>
              </a:rPr>
              <a:t>P(&lt;s&gt; I want </a:t>
            </a:r>
            <a:r>
              <a:rPr lang="en-US" sz="2000" dirty="0" err="1">
                <a:latin typeface="Calibri" charset="0"/>
              </a:rPr>
              <a:t>english</a:t>
            </a:r>
            <a:r>
              <a:rPr lang="en-US" sz="20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 	×  P(</a:t>
            </a:r>
            <a:r>
              <a:rPr lang="en-US" sz="2000" dirty="0" err="1">
                <a:latin typeface="Calibri" charset="0"/>
              </a:rPr>
              <a:t>want|I</a:t>
            </a:r>
            <a:r>
              <a:rPr lang="en-US" sz="20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</a:t>
            </a:r>
            <a:r>
              <a:rPr lang="en-US" sz="2000" dirty="0" err="1">
                <a:latin typeface="Calibri" charset="0"/>
              </a:rPr>
              <a:t>english|want</a:t>
            </a:r>
            <a:r>
              <a:rPr lang="en-US" sz="20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</a:t>
            </a:r>
            <a:r>
              <a:rPr lang="en-US" sz="2000" dirty="0" err="1">
                <a:latin typeface="Calibri" charset="0"/>
              </a:rPr>
              <a:t>food|english</a:t>
            </a:r>
            <a:r>
              <a:rPr lang="en-US" sz="20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0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000" dirty="0">
                <a:latin typeface="Calibri" charset="0"/>
              </a:rPr>
              <a:t>       =  0.000031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17" y="788578"/>
            <a:ext cx="5156200" cy="611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6113" y="157913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185972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14791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0.0011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2739" y="249553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739" y="280604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0.68</a:t>
            </a:r>
          </a:p>
        </p:txBody>
      </p:sp>
      <p:pic>
        <p:nvPicPr>
          <p:cNvPr id="10" name="Picture 4" descr="b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3021" y="2806040"/>
            <a:ext cx="5896910" cy="208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1AA14-7CC9-CB47-8DEF-2564EF6DBE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7BBA3-8D92-7845-A92C-F16C29CFC7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What kinds of trends can be observed?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5" y="1504950"/>
            <a:ext cx="8431530" cy="2154436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english|want</a:t>
            </a:r>
            <a:r>
              <a:rPr lang="en-US" sz="20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chinese|want</a:t>
            </a:r>
            <a:r>
              <a:rPr lang="en-US" sz="2000" dirty="0">
                <a:latin typeface="Calibri" charset="0"/>
              </a:rPr>
              <a:t>) = .0065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eat|to</a:t>
            </a:r>
            <a:r>
              <a:rPr lang="en-US" sz="2000" dirty="0">
                <a:latin typeface="Calibri" charset="0"/>
              </a:rPr>
              <a:t>) = .28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P(</a:t>
            </a:r>
            <a:r>
              <a:rPr lang="en-US" sz="2000" dirty="0" err="1">
                <a:latin typeface="Calibri" charset="0"/>
              </a:rPr>
              <a:t>food|to</a:t>
            </a:r>
            <a:r>
              <a:rPr lang="en-US" sz="2000" dirty="0">
                <a:latin typeface="Calibri" charset="0"/>
              </a:rPr>
              <a:t>) = 0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P 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 | &lt;s&gt;) = .25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2EC42-EEC2-1648-BD51-04184DC977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4C5F4-5C01-1447-BF5E-AB1B086215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2483" y="2495550"/>
            <a:ext cx="8431530" cy="92333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(also adding is computationally more efficient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20039" y="1428750"/>
          <a:ext cx="7315201" cy="48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" imgH="215900" progId="Equation.3">
                  <p:embed/>
                </p:oleObj>
              </mc:Choice>
              <mc:Fallback>
                <p:oleObj name="Equation" r:id="rId3" imgW="3276600" imgH="215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39" y="1428750"/>
                        <a:ext cx="7315201" cy="48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B3F8A-F8BD-C848-BBD6-FB0B5B9982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03DC4-9717-2441-B20D-7FD8869F4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8B91-A0E4-413C-2BFE-EC9C689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Administrative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FE7B-5D5F-87AC-E2CD-489BCE17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HA #4</a:t>
            </a:r>
          </a:p>
          <a:p>
            <a:endParaRPr lang="en-US" dirty="0"/>
          </a:p>
          <a:p>
            <a:r>
              <a:rPr lang="en-US" dirty="0"/>
              <a:t>Attendance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459C-01EA-1E63-9B2F-3003A75889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CF52-9901-8AF9-DE32-62B19785AE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28600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Introduction to </a:t>
            </a:r>
            <a:r>
              <a:rPr lang="en-US" sz="3200" b="1" kern="0" dirty="0">
                <a:solidFill>
                  <a:srgbClr val="A50021"/>
                </a:solidFill>
                <a:latin typeface="Calibri" charset="0"/>
              </a:rPr>
              <a:t>Probabilistic</a:t>
            </a: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 Language Models &amp; N-grams</a:t>
            </a:r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 dirty="0"/>
            </a:br>
            <a:r>
              <a:rPr lang="en-US" sz="4400" kern="0" dirty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A547-B052-A8F5-936F-1AB7E464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Compute the probability to a sentence / phrase / unit of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2411-CCF0-594F-CE68-8367989CFE3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157B-3A33-3C86-D2AE-DBA2518AA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2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3350"/>
            <a:ext cx="6629400" cy="984885"/>
          </a:xfrm>
        </p:spPr>
        <p:txBody>
          <a:bodyPr/>
          <a:lstStyle/>
          <a:p>
            <a:pPr eaLnBrk="1" hangingPunct="1"/>
            <a:r>
              <a:rPr lang="en-US" dirty="0"/>
              <a:t>Compute probability of phrase W: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1258252"/>
            <a:ext cx="8635366" cy="3447098"/>
          </a:xfrm>
        </p:spPr>
        <p:txBody>
          <a:bodyPr/>
          <a:lstStyle/>
          <a:p>
            <a:r>
              <a:rPr lang="en-US" sz="1600" dirty="0">
                <a:latin typeface="Calibri" charset="0"/>
              </a:rPr>
              <a:t>How to compute this joint probability: P(W) = P(w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4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5</a:t>
            </a:r>
            <a:r>
              <a:rPr lang="en-US" sz="1600" dirty="0">
                <a:latin typeface="Calibri" charset="0"/>
              </a:rPr>
              <a:t>…</a:t>
            </a:r>
            <a:r>
              <a:rPr lang="en-US" sz="1600" dirty="0" err="1">
                <a:latin typeface="Calibri" charset="0"/>
              </a:rPr>
              <a:t>w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alibri" charset="0"/>
              </a:rPr>
              <a:t>E.g. 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= ?</a:t>
            </a:r>
          </a:p>
          <a:p>
            <a:pPr marL="457200" lvl="1" indent="0" eaLnBrk="1" hangingPunct="1">
              <a:buNone/>
            </a:pPr>
            <a:endParaRPr lang="en-US" sz="16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1600" dirty="0">
                <a:latin typeface="Calibri" charset="0"/>
              </a:rPr>
              <a:t>Intuition: let’s rely on the Chain Rule of Probability</a:t>
            </a:r>
          </a:p>
          <a:p>
            <a:r>
              <a:rPr lang="en-US" sz="1600" dirty="0">
                <a:latin typeface="Calibri" charset="0"/>
              </a:rPr>
              <a:t>P(w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,w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,…,</a:t>
            </a:r>
            <a:r>
              <a:rPr lang="en-US" sz="1600" dirty="0" err="1">
                <a:latin typeface="Calibri" charset="0"/>
              </a:rPr>
              <a:t>w</a:t>
            </a:r>
            <a:r>
              <a:rPr lang="en-US" sz="1600" baseline="-25000" dirty="0" err="1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) = P(w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|w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)P(w</a:t>
            </a:r>
            <a:r>
              <a:rPr lang="en-US" sz="1600" baseline="-25000" dirty="0">
                <a:latin typeface="Calibri" charset="0"/>
              </a:rPr>
              <a:t>3</a:t>
            </a:r>
            <a:r>
              <a:rPr lang="en-US" sz="1600" dirty="0">
                <a:latin typeface="Calibri" charset="0"/>
              </a:rPr>
              <a:t>|w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 w</a:t>
            </a:r>
            <a:r>
              <a:rPr lang="en-US" sz="1600" baseline="-25000" dirty="0">
                <a:latin typeface="Calibri" charset="0"/>
              </a:rPr>
              <a:t>2</a:t>
            </a:r>
            <a:r>
              <a:rPr lang="en-US" sz="1600" dirty="0">
                <a:latin typeface="Calibri" charset="0"/>
              </a:rPr>
              <a:t>)…P(w</a:t>
            </a:r>
            <a:r>
              <a:rPr lang="en-US" sz="1600" baseline="-25000" dirty="0">
                <a:latin typeface="Calibri" charset="0"/>
              </a:rPr>
              <a:t>n</a:t>
            </a:r>
            <a:r>
              <a:rPr lang="en-US" sz="1600" dirty="0">
                <a:latin typeface="Calibri" charset="0"/>
              </a:rPr>
              <a:t>|w</a:t>
            </a:r>
            <a:r>
              <a:rPr lang="en-US" sz="1600" baseline="-25000" dirty="0">
                <a:latin typeface="Calibri" charset="0"/>
              </a:rPr>
              <a:t>1</a:t>
            </a:r>
            <a:r>
              <a:rPr lang="en-US" sz="1600" dirty="0">
                <a:latin typeface="Calibri" charset="0"/>
              </a:rPr>
              <a:t>,…, w</a:t>
            </a:r>
            <a:r>
              <a:rPr lang="en-US" sz="1600" baseline="-25000" dirty="0">
                <a:latin typeface="Calibri" charset="0"/>
              </a:rPr>
              <a:t>n-1</a:t>
            </a:r>
            <a:r>
              <a:rPr lang="en-US" sz="1600" dirty="0">
                <a:latin typeface="Calibri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charset="0"/>
              </a:rPr>
              <a:t>P(</a:t>
            </a:r>
            <a:r>
              <a:rPr lang="en-US" sz="1600" dirty="0" err="1"/>
              <a:t>i</a:t>
            </a:r>
            <a:r>
              <a:rPr lang="en-US" sz="1600" dirty="0"/>
              <a:t> would like to schedule another meeting</a:t>
            </a:r>
            <a:r>
              <a:rPr lang="en-US" sz="1600" dirty="0">
                <a:latin typeface="Calibri" charset="0"/>
              </a:rPr>
              <a:t>) </a:t>
            </a:r>
          </a:p>
          <a:p>
            <a:r>
              <a:rPr lang="en-US" sz="1600" dirty="0">
                <a:latin typeface="Calibri" charset="0"/>
              </a:rPr>
              <a:t>	= P(</a:t>
            </a:r>
            <a:r>
              <a:rPr lang="en-US" sz="1600" dirty="0" err="1">
                <a:latin typeface="Calibri" charset="0"/>
              </a:rPr>
              <a:t>i</a:t>
            </a:r>
            <a:r>
              <a:rPr lang="en-US" sz="1600" dirty="0">
                <a:latin typeface="Calibri" charset="0"/>
              </a:rPr>
              <a:t>) x P(</a:t>
            </a:r>
            <a:r>
              <a:rPr lang="en-US" sz="1600" dirty="0" err="1">
                <a:latin typeface="Calibri" charset="0"/>
              </a:rPr>
              <a:t>would|i</a:t>
            </a:r>
            <a:r>
              <a:rPr lang="en-US" sz="1600" dirty="0">
                <a:latin typeface="Calibri" charset="0"/>
              </a:rPr>
              <a:t>) x P(like | I would) x P(to| I would like) x….</a:t>
            </a:r>
          </a:p>
          <a:p>
            <a:endParaRPr lang="en-US" sz="1600" dirty="0">
              <a:latin typeface="Calibri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 we compute these probabilities?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We estimate them using corpus statistics.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However corpus statistics become non-existential as the context/history becomes longer.</a:t>
            </a:r>
          </a:p>
          <a:p>
            <a:r>
              <a:rPr lang="en-US" sz="1600" dirty="0">
                <a:latin typeface="Calibri" charset="0"/>
              </a:rPr>
              <a:t>e.g. P(month | </a:t>
            </a:r>
            <a:r>
              <a:rPr lang="en-US" sz="1600" dirty="0" err="1"/>
              <a:t>i</a:t>
            </a:r>
            <a:r>
              <a:rPr lang="en-US" sz="1600" dirty="0"/>
              <a:t> would like to schedule another </a:t>
            </a:r>
            <a:r>
              <a:rPr lang="en-US" sz="1600" dirty="0">
                <a:latin typeface="Calibri" charset="0"/>
              </a:rPr>
              <a:t>meeting on the </a:t>
            </a:r>
            <a:r>
              <a:rPr lang="en-US" sz="1600" dirty="0" err="1">
                <a:latin typeface="Calibri" charset="0"/>
              </a:rPr>
              <a:t>thursday</a:t>
            </a:r>
            <a:r>
              <a:rPr lang="en-US" sz="1600" dirty="0">
                <a:latin typeface="Calibri" charset="0"/>
              </a:rPr>
              <a:t> of the next</a:t>
            </a:r>
            <a:r>
              <a:rPr lang="en-US" sz="1600" dirty="0"/>
              <a:t>)</a:t>
            </a:r>
            <a:endParaRPr lang="en-US" sz="16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6FC9E5-95CB-2C42-8BDB-CFCE0B4BA9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4EE7-4313-4144-9370-3A0F24E142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6268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56234" y="2131695"/>
            <a:ext cx="8431530" cy="553998"/>
          </a:xfrm>
        </p:spPr>
        <p:txBody>
          <a:bodyPr/>
          <a:lstStyle/>
          <a:p>
            <a:r>
              <a:rPr lang="en-US" sz="1800" dirty="0">
                <a:latin typeface="Calibri" charset="0"/>
              </a:rPr>
              <a:t>Simplifying assumption:</a:t>
            </a:r>
          </a:p>
          <a:p>
            <a:pPr eaLnBrk="1" hangingPunct="1">
              <a:buFont typeface="Wingdings" charset="2"/>
              <a:buNone/>
            </a:pPr>
            <a:endParaRPr lang="en-US" sz="1800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16222"/>
              </p:ext>
            </p:extLst>
          </p:nvPr>
        </p:nvGraphicFramePr>
        <p:xfrm>
          <a:off x="2743200" y="2023907"/>
          <a:ext cx="4215765" cy="64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23907"/>
                        <a:ext cx="4215765" cy="64531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38570"/>
              </p:ext>
            </p:extLst>
          </p:nvPr>
        </p:nvGraphicFramePr>
        <p:xfrm>
          <a:off x="2668212" y="1352550"/>
          <a:ext cx="4418388" cy="6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355600" progId="Equation.3">
                  <p:embed/>
                </p:oleObj>
              </mc:Choice>
              <mc:Fallback>
                <p:oleObj name="Equation" r:id="rId5" imgW="2387600" imgH="355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212" y="1352550"/>
                        <a:ext cx="4418388" cy="6604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4B8347-A69D-E349-A38E-6F7B639535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91C82-D574-0645-966C-6D0A5F5F9B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C018D-5CE2-3A45-99AF-93D4559078CB}"/>
              </a:ext>
            </a:extLst>
          </p:cNvPr>
          <p:cNvSpPr txBox="1"/>
          <p:nvPr/>
        </p:nvSpPr>
        <p:spPr>
          <a:xfrm>
            <a:off x="1449012" y="14287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09F21-1F6F-1975-A8DA-92991B3D2B52}"/>
              </a:ext>
            </a:extLst>
          </p:cNvPr>
          <p:cNvSpPr txBox="1"/>
          <p:nvPr/>
        </p:nvSpPr>
        <p:spPr>
          <a:xfrm>
            <a:off x="219294" y="926152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the length of history/context.</a:t>
            </a:r>
          </a:p>
        </p:txBody>
      </p:sp>
    </p:spTree>
    <p:extLst>
      <p:ext uri="{BB962C8B-B14F-4D97-AF65-F5344CB8AC3E}">
        <p14:creationId xmlns:p14="http://schemas.microsoft.com/office/powerpoint/2010/main" val="29306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8165"/>
              </p:ext>
            </p:extLst>
          </p:nvPr>
        </p:nvGraphicFramePr>
        <p:xfrm>
          <a:off x="2505562" y="2594557"/>
          <a:ext cx="2942334" cy="66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355600" progId="Equation.3">
                  <p:embed/>
                </p:oleObj>
              </mc:Choice>
              <mc:Fallback>
                <p:oleObj name="Equation" r:id="rId4" imgW="1587500" imgH="355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562" y="2594557"/>
                        <a:ext cx="2942334" cy="66299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41104-4837-F848-82E0-E3108872FD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4A274-7B1F-084B-9ECB-6CB64EBA9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738D-BEAD-0846-C69E-12C3EC7027CE}"/>
              </a:ext>
            </a:extLst>
          </p:cNvPr>
          <p:cNvSpPr txBox="1">
            <a:spLocks noChangeArrowheads="1"/>
          </p:cNvSpPr>
          <p:nvPr/>
        </p:nvSpPr>
        <p:spPr>
          <a:xfrm>
            <a:off x="126422" y="1865352"/>
            <a:ext cx="8431530" cy="55399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  <a:latin typeface="Calibri" charset="0"/>
              </a:rPr>
              <a:t>Simplifying assumption:</a:t>
            </a:r>
          </a:p>
          <a:p>
            <a:pPr>
              <a:buFont typeface="Wingdings" charset="2"/>
              <a:buNone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99D9FD-0115-2ABF-3C03-D651407FE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92139"/>
              </p:ext>
            </p:extLst>
          </p:nvPr>
        </p:nvGraphicFramePr>
        <p:xfrm>
          <a:off x="2513388" y="1757564"/>
          <a:ext cx="4215765" cy="64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800" imgH="355600" progId="Equation.3">
                  <p:embed/>
                </p:oleObj>
              </mc:Choice>
              <mc:Fallback>
                <p:oleObj name="Equation" r:id="rId6" imgW="2336800" imgH="355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388" y="1757564"/>
                        <a:ext cx="4215765" cy="64531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C56D751-6269-F58F-C336-B9F9EF05D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36463"/>
              </p:ext>
            </p:extLst>
          </p:nvPr>
        </p:nvGraphicFramePr>
        <p:xfrm>
          <a:off x="2438400" y="971550"/>
          <a:ext cx="4418388" cy="6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355600" progId="Equation.3">
                  <p:embed/>
                </p:oleObj>
              </mc:Choice>
              <mc:Fallback>
                <p:oleObj name="Equation" r:id="rId8" imgW="2387600" imgH="355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71550"/>
                        <a:ext cx="4418388" cy="6604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66B6C1-8EA0-6F03-9ECF-D661FFF6D78B}"/>
              </a:ext>
            </a:extLst>
          </p:cNvPr>
          <p:cNvSpPr txBox="1"/>
          <p:nvPr/>
        </p:nvSpPr>
        <p:spPr>
          <a:xfrm>
            <a:off x="1219200" y="10477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FC53-13A8-D40F-CFFA-2386EB418765}"/>
              </a:ext>
            </a:extLst>
          </p:cNvPr>
          <p:cNvSpPr txBox="1"/>
          <p:nvPr/>
        </p:nvSpPr>
        <p:spPr>
          <a:xfrm>
            <a:off x="762524" y="2529030"/>
            <a:ext cx="175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Simplest case: </a:t>
            </a:r>
          </a:p>
          <a:p>
            <a:r>
              <a:rPr lang="en-US" dirty="0"/>
              <a:t>Unigram model: </a:t>
            </a:r>
          </a:p>
        </p:txBody>
      </p:sp>
    </p:spTree>
    <p:extLst>
      <p:ext uri="{BB962C8B-B14F-4D97-AF65-F5344CB8AC3E}">
        <p14:creationId xmlns:p14="http://schemas.microsoft.com/office/powerpoint/2010/main" val="36759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7467600" cy="492443"/>
          </a:xfrm>
        </p:spPr>
        <p:txBody>
          <a:bodyPr/>
          <a:lstStyle/>
          <a:p>
            <a:pPr eaLnBrk="1" hangingPunct="1"/>
            <a:r>
              <a:rPr lang="en-US" dirty="0"/>
              <a:t>Simpler case: Bigram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41104-4837-F848-82E0-E3108872FD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4A274-7B1F-084B-9ECB-6CB64EBA9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738D-BEAD-0846-C69E-12C3EC7027CE}"/>
              </a:ext>
            </a:extLst>
          </p:cNvPr>
          <p:cNvSpPr txBox="1">
            <a:spLocks noChangeArrowheads="1"/>
          </p:cNvSpPr>
          <p:nvPr/>
        </p:nvSpPr>
        <p:spPr>
          <a:xfrm>
            <a:off x="126422" y="1839689"/>
            <a:ext cx="8431530" cy="55399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  <a:latin typeface="Calibri" charset="0"/>
              </a:rPr>
              <a:t>Simplifying assumption:</a:t>
            </a:r>
          </a:p>
          <a:p>
            <a:pPr>
              <a:buFont typeface="Wingdings" charset="2"/>
              <a:buNone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699D9FD-0115-2ABF-3C03-D651407FE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3390"/>
              </p:ext>
            </p:extLst>
          </p:nvPr>
        </p:nvGraphicFramePr>
        <p:xfrm>
          <a:off x="2513388" y="1731901"/>
          <a:ext cx="4215765" cy="64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699D9FD-0115-2ABF-3C03-D651407FE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388" y="1731901"/>
                        <a:ext cx="4215765" cy="64531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C56D751-6269-F58F-C336-B9F9EF05D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71550"/>
          <a:ext cx="4418388" cy="6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600" imgH="355600" progId="Equation.3">
                  <p:embed/>
                </p:oleObj>
              </mc:Choice>
              <mc:Fallback>
                <p:oleObj name="Equation" r:id="rId6" imgW="2387600" imgH="3556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1C56D751-6269-F58F-C336-B9F9EF05D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71550"/>
                        <a:ext cx="4418388" cy="6604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66B6C1-8EA0-6F03-9ECF-D661FFF6D78B}"/>
              </a:ext>
            </a:extLst>
          </p:cNvPr>
          <p:cNvSpPr txBox="1"/>
          <p:nvPr/>
        </p:nvSpPr>
        <p:spPr>
          <a:xfrm>
            <a:off x="1219200" y="10477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Rule: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FC53-13A8-D40F-CFFA-2386EB418765}"/>
              </a:ext>
            </a:extLst>
          </p:cNvPr>
          <p:cNvSpPr txBox="1"/>
          <p:nvPr/>
        </p:nvSpPr>
        <p:spPr>
          <a:xfrm>
            <a:off x="762524" y="2457005"/>
            <a:ext cx="160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case: </a:t>
            </a:r>
          </a:p>
          <a:p>
            <a:r>
              <a:rPr lang="en-US" dirty="0"/>
              <a:t>Bigram model: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43923-E78E-70CB-EA63-542542899006}"/>
              </a:ext>
            </a:extLst>
          </p:cNvPr>
          <p:cNvGrpSpPr/>
          <p:nvPr/>
        </p:nvGrpSpPr>
        <p:grpSpPr>
          <a:xfrm>
            <a:off x="2513387" y="2508344"/>
            <a:ext cx="3582613" cy="673006"/>
            <a:chOff x="2513387" y="2508344"/>
            <a:chExt cx="3582613" cy="67300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3DCB15-CE7E-02E7-94F0-22256FE1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3387" y="2522237"/>
              <a:ext cx="2153101" cy="65911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2D44DF-CDDF-F9C3-2288-BE5AF75255BE}"/>
                </a:ext>
              </a:extLst>
            </p:cNvPr>
            <p:cNvSpPr txBox="1"/>
            <p:nvPr/>
          </p:nvSpPr>
          <p:spPr>
            <a:xfrm>
              <a:off x="4600078" y="2508344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5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2286000"/>
            <a:ext cx="4267200" cy="1714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kern="0" dirty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3200" kern="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kern="0" dirty="0">
              <a:latin typeface="Calibri" charset="0"/>
            </a:endParaRPr>
          </a:p>
          <a:p>
            <a:endParaRPr lang="en-US" kern="0" dirty="0">
              <a:latin typeface="Calibri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1200150"/>
            <a:ext cx="3810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br>
              <a:rPr lang="en-US" sz="4400" kern="0"/>
            </a:br>
            <a:r>
              <a:rPr lang="en-US" sz="4400" kern="0"/>
              <a:t>Language Modeling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619BB-AA4F-E84D-857D-4E4ACB7671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F382E-4322-5842-A7B9-9698DBDE36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14105</TotalTime>
  <Words>804</Words>
  <Application>Microsoft Macintosh PowerPoint</Application>
  <PresentationFormat>On-screen Show (16:9)</PresentationFormat>
  <Paragraphs>176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Tahoma</vt:lpstr>
      <vt:lpstr>Times</vt:lpstr>
      <vt:lpstr>Times New Roman</vt:lpstr>
      <vt:lpstr>Verdana</vt:lpstr>
      <vt:lpstr>Wingdings</vt:lpstr>
      <vt:lpstr>Office Theme</vt:lpstr>
      <vt:lpstr>Equation</vt:lpstr>
      <vt:lpstr>PowerPoint Presentation</vt:lpstr>
      <vt:lpstr>Administrative items</vt:lpstr>
      <vt:lpstr>PowerPoint Presentation</vt:lpstr>
      <vt:lpstr>PowerPoint Presentation</vt:lpstr>
      <vt:lpstr>Compute probability of phrase W: P(W)</vt:lpstr>
      <vt:lpstr>Markov Assumption</vt:lpstr>
      <vt:lpstr>Simplest case: Unigram model</vt:lpstr>
      <vt:lpstr>Simpler case: Bigram model</vt:lpstr>
      <vt:lpstr>PowerPoint Presentation</vt:lpstr>
      <vt:lpstr>Estimating unigram probabilities</vt:lpstr>
      <vt:lpstr>Estimating bigram probabilities</vt:lpstr>
      <vt:lpstr>An example</vt:lpstr>
      <vt:lpstr>More examples:  Corpus: Berkeley Restaurant Project sentences (A dialogue system that answered questions about restaurants in Berkeley)</vt:lpstr>
      <vt:lpstr>Raw bigram counts</vt:lpstr>
      <vt:lpstr>Raw bigram probabilities</vt:lpstr>
      <vt:lpstr>Bigram estimates of sentence probabilities</vt:lpstr>
      <vt:lpstr>What kinds of trends can be observed?</vt:lpstr>
      <vt:lpstr>Practical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329</cp:revision>
  <cp:lastPrinted>2020-08-27T01:58:20Z</cp:lastPrinted>
  <dcterms:created xsi:type="dcterms:W3CDTF">2019-08-21T17:42:26Z</dcterms:created>
  <dcterms:modified xsi:type="dcterms:W3CDTF">2022-09-16T17:20:16Z</dcterms:modified>
</cp:coreProperties>
</file>