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31" r:id="rId3"/>
    <p:sldId id="496" r:id="rId4"/>
    <p:sldId id="533" r:id="rId5"/>
    <p:sldId id="505" r:id="rId6"/>
    <p:sldId id="530" r:id="rId7"/>
    <p:sldId id="515" r:id="rId8"/>
    <p:sldId id="517" r:id="rId9"/>
    <p:sldId id="542" r:id="rId10"/>
    <p:sldId id="419" r:id="rId11"/>
    <p:sldId id="528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5"/>
    <p:restoredTop sz="88547"/>
  </p:normalViewPr>
  <p:slideViewPr>
    <p:cSldViewPr>
      <p:cViewPr varScale="1">
        <p:scale>
          <a:sx n="266" d="100"/>
          <a:sy n="266" d="100"/>
        </p:scale>
        <p:origin x="59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zero frequency n-grams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Whiteboard:  Trigram LM: Estimation with MLE + Laplace Smoothing</a:t>
            </a:r>
          </a:p>
          <a:p>
            <a:r>
              <a:rPr lang="en-US" dirty="0" err="1"/>
              <a:t>P_Laplace</a:t>
            </a:r>
            <a:r>
              <a:rPr lang="en-US" dirty="0"/>
              <a:t>(w_n|w_n-2, w_n-1) = ( C(w_n-2 w_n-1 </a:t>
            </a:r>
            <a:r>
              <a:rPr lang="en-US" dirty="0" err="1"/>
              <a:t>w_n</a:t>
            </a:r>
            <a:r>
              <a:rPr lang="en-US" dirty="0"/>
              <a:t>) + 1 ) / </a:t>
            </a:r>
            <a:r>
              <a:rPr lang="en-US" dirty="0" err="1"/>
              <a:t>Sum_w</a:t>
            </a:r>
            <a:r>
              <a:rPr lang="en-US" dirty="0"/>
              <a:t>_. ( C(w_n-2 w_n-1 w_.) + 1 ) =  ( C(w_n-2 w_n-1 </a:t>
            </a:r>
            <a:r>
              <a:rPr lang="en-US" dirty="0" err="1"/>
              <a:t>w_n</a:t>
            </a:r>
            <a:r>
              <a:rPr lang="en-US" dirty="0"/>
              <a:t>) + 1 ) / ( C(w_n-2 w_n-1) + V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P(want | I) x P(lunch | want) = 0.33 x 0.0054</a:t>
            </a:r>
          </a:p>
          <a:p>
            <a:r>
              <a:rPr lang="en-US" dirty="0"/>
              <a:t>P(want | I) x P(lunch | want) = 0.21 x 0.0025</a:t>
            </a:r>
          </a:p>
          <a:p>
            <a:endParaRPr lang="en-US" dirty="0"/>
          </a:p>
          <a:p>
            <a:r>
              <a:rPr lang="en-US" dirty="0"/>
              <a:t>P(lunch | I) x P( want | lunch)</a:t>
            </a:r>
          </a:p>
          <a:p>
            <a:r>
              <a:rPr lang="en-US" dirty="0"/>
              <a:t>0 x 0</a:t>
            </a:r>
          </a:p>
          <a:p>
            <a:r>
              <a:rPr lang="en-US" dirty="0"/>
              <a:t>0.00025 x 0.00056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10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Problem of zero frequency n-grams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6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9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9/20/22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9/20/22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9/20/22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85750"/>
            <a:ext cx="6906517" cy="861774"/>
          </a:xfrm>
        </p:spPr>
        <p:txBody>
          <a:bodyPr/>
          <a:lstStyle/>
          <a:p>
            <a:pPr eaLnBrk="1" hangingPunct="1"/>
            <a:r>
              <a:rPr lang="en-US" sz="2800" dirty="0"/>
              <a:t>Add-1 estimation is a blunt instrument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2489" y="1047750"/>
            <a:ext cx="8431530" cy="2462213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Add-1 is not used for Language Modeling </a:t>
            </a:r>
          </a:p>
          <a:p>
            <a:pPr lvl="1"/>
            <a:r>
              <a:rPr lang="en-US" sz="2000" dirty="0">
                <a:latin typeface="Calibri" charset="0"/>
              </a:rPr>
              <a:t>Takes away too much probability mass from non-zero frequency n-grams</a:t>
            </a:r>
          </a:p>
          <a:p>
            <a:pPr lvl="1"/>
            <a:r>
              <a:rPr lang="en-US" sz="2000" dirty="0">
                <a:latin typeface="Calibri" charset="0"/>
              </a:rPr>
              <a:t>#zero </a:t>
            </a:r>
            <a:r>
              <a:rPr lang="en-US" sz="2000" dirty="0" err="1">
                <a:latin typeface="Calibri" charset="0"/>
              </a:rPr>
              <a:t>freq</a:t>
            </a:r>
            <a:r>
              <a:rPr lang="en-US" sz="2000" dirty="0">
                <a:latin typeface="Calibri" charset="0"/>
              </a:rPr>
              <a:t> n-grams &gt;&gt;&gt; #non-zero </a:t>
            </a:r>
            <a:r>
              <a:rPr lang="en-US" sz="2000" dirty="0" err="1">
                <a:latin typeface="Calibri" charset="0"/>
              </a:rPr>
              <a:t>freq</a:t>
            </a:r>
            <a:r>
              <a:rPr lang="en-US" sz="2000" dirty="0">
                <a:latin typeface="Calibri" charset="0"/>
              </a:rPr>
              <a:t> n-grams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Add-1 is used to smooth other NLP models</a:t>
            </a:r>
          </a:p>
          <a:p>
            <a:pPr lvl="1"/>
            <a:r>
              <a:rPr lang="en-US" sz="2000" dirty="0">
                <a:latin typeface="Calibri" charset="0"/>
              </a:rPr>
              <a:t>For text classification 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In domains where the number of zeros isn’t so huge.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F56F41-B30D-474E-9683-EDA1DB3C7E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45042-7344-9F4B-B2E2-CD14FA480A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4F68-8B56-4D4F-B795-E590D2F3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AA3D-5C99-164B-89FE-30AF319B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846659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Add-k smoothing</a:t>
            </a:r>
          </a:p>
          <a:p>
            <a:pPr lvl="1"/>
            <a:r>
              <a:rPr lang="en-US" sz="2000" dirty="0">
                <a:latin typeface="Calibri" charset="0"/>
              </a:rPr>
              <a:t>k values are fractional (0.5, 0.05, 0.01, ..)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Simple Linear Interpolation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E9937-88B4-2842-B69C-FD0C674EE5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D006-F3E3-114B-894E-9B6C983D8C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8894E-9701-3C40-978A-6011B1FD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967" y="1392508"/>
            <a:ext cx="38354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44D5D-B919-1D42-8A93-AE5F5D56A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850" y="2594174"/>
            <a:ext cx="4279900" cy="128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25DAA-E064-BA43-9230-B358537F9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139" y="3876874"/>
            <a:ext cx="1035050" cy="5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8B91-A0E4-413C-2BFE-EC9C689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Administrative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FE7B-5D5F-87AC-E2CD-489BCE17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292662"/>
          </a:xfrm>
        </p:spPr>
        <p:txBody>
          <a:bodyPr/>
          <a:lstStyle/>
          <a:p>
            <a:r>
              <a:rPr lang="en-US" dirty="0"/>
              <a:t>Peer Discussion of Summary #4</a:t>
            </a:r>
          </a:p>
          <a:p>
            <a:endParaRPr lang="en-US" dirty="0"/>
          </a:p>
          <a:p>
            <a:r>
              <a:rPr lang="en-US" dirty="0"/>
              <a:t>Attendance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459C-01EA-1E63-9B2F-3003A75889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7CF52-9901-8AF9-DE32-62B19785AE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286000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kern="0" dirty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Introduction to </a:t>
            </a:r>
            <a:r>
              <a:rPr lang="en-US" sz="3200" b="1" kern="0" dirty="0">
                <a:solidFill>
                  <a:srgbClr val="A50021"/>
                </a:solidFill>
                <a:latin typeface="Calibri" charset="0"/>
              </a:rPr>
              <a:t>Probabilistic</a:t>
            </a: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 Language Models &amp; N-grams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20015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 dirty="0"/>
            </a:br>
            <a:r>
              <a:rPr lang="en-US" sz="4400" kern="0" dirty="0"/>
              <a:t>Language Modeling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DE9CA5-3CD3-9141-B54D-64E0D7FB05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BB992-6D8F-7F42-B17F-C2B8C86248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A547-B052-A8F5-936F-1AB7E464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292662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Compute the probability to a sentence / phrase / unit of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D2411-CCF0-594F-CE68-8367989CFE3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157B-3A33-3C86-D2AE-DBA2518AA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2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1200150"/>
            <a:ext cx="3810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/>
            </a:br>
            <a:r>
              <a:rPr lang="en-US" sz="4400" kern="0"/>
              <a:t>Language Modeling</a:t>
            </a:r>
            <a:endParaRPr lang="en-US" sz="44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2491740"/>
            <a:ext cx="4267200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kern="0" dirty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kern="0" dirty="0">
              <a:latin typeface="Calibri" charset="0"/>
            </a:endParaRPr>
          </a:p>
          <a:p>
            <a:endParaRPr lang="en-US" kern="0" dirty="0">
              <a:latin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C4777-C879-F24A-93CF-D10CCB2305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F4BF9-6878-D24D-B40D-94C8C89F83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37" y="62560"/>
            <a:ext cx="6760663" cy="861774"/>
          </a:xfrm>
        </p:spPr>
        <p:txBody>
          <a:bodyPr/>
          <a:lstStyle/>
          <a:p>
            <a:pPr eaLnBrk="1" hangingPunct="1"/>
            <a:r>
              <a:rPr lang="en-US" sz="2800" dirty="0"/>
              <a:t>Computing sentence probability using Bigram LM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1AA14-7CC9-CB47-8DEF-2564EF6DBE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7BBA3-8D92-7845-A92C-F16C29CFC7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96B98-45E8-F136-1AF4-70895029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00758"/>
            <a:ext cx="5257800" cy="1751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BA7C4-312C-E723-D172-14D6C64B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224" y="3181350"/>
            <a:ext cx="6047576" cy="1695659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CFF68EA5-0300-84D1-0D38-CB2A492CDBFD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095126"/>
            <a:ext cx="2438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kern="0" dirty="0">
                <a:latin typeface="Calibri" charset="0"/>
              </a:rPr>
              <a:t>P(I lunch </a:t>
            </a:r>
            <a:r>
              <a:rPr lang="en-US" sz="1200" kern="0" dirty="0" err="1">
                <a:latin typeface="Calibri" charset="0"/>
              </a:rPr>
              <a:t>chinese</a:t>
            </a:r>
            <a:r>
              <a:rPr lang="en-US" sz="1200" kern="0" dirty="0">
                <a:latin typeface="Calibri" charset="0"/>
              </a:rPr>
              <a:t> food)</a:t>
            </a:r>
          </a:p>
          <a:p>
            <a:pPr>
              <a:buFont typeface="Wingdings" charset="2"/>
              <a:buNone/>
            </a:pPr>
            <a:r>
              <a:rPr lang="en-US" sz="1200" kern="0" dirty="0">
                <a:latin typeface="Calibri" charset="0"/>
              </a:rPr>
              <a:t> 	= P(</a:t>
            </a:r>
            <a:r>
              <a:rPr lang="en-US" sz="1200" kern="0" dirty="0" err="1">
                <a:latin typeface="Calibri" charset="0"/>
              </a:rPr>
              <a:t>lunch|I</a:t>
            </a:r>
            <a:r>
              <a:rPr lang="en-US" sz="1200" kern="0" dirty="0">
                <a:latin typeface="Calibri" charset="0"/>
              </a:rPr>
              <a:t>)  </a:t>
            </a:r>
          </a:p>
          <a:p>
            <a:r>
              <a:rPr lang="en-US" sz="1200" kern="0" dirty="0">
                <a:latin typeface="Calibri" charset="0"/>
              </a:rPr>
              <a:t>	×  P(</a:t>
            </a:r>
            <a:r>
              <a:rPr lang="en-US" sz="1200" kern="0" dirty="0" err="1">
                <a:latin typeface="Calibri" charset="0"/>
              </a:rPr>
              <a:t>chinese|lunch</a:t>
            </a:r>
            <a:r>
              <a:rPr lang="en-US" sz="1200" kern="0" dirty="0">
                <a:latin typeface="Calibri" charset="0"/>
              </a:rPr>
              <a:t>)   </a:t>
            </a:r>
          </a:p>
          <a:p>
            <a:r>
              <a:rPr lang="en-US" sz="1200" kern="0" dirty="0">
                <a:latin typeface="Calibri" charset="0"/>
              </a:rPr>
              <a:t>	×  P(</a:t>
            </a:r>
            <a:r>
              <a:rPr lang="en-US" sz="1200" kern="0" dirty="0" err="1">
                <a:latin typeface="Calibri" charset="0"/>
              </a:rPr>
              <a:t>food|chinese</a:t>
            </a:r>
            <a:r>
              <a:rPr lang="en-US" sz="1200" kern="0" dirty="0">
                <a:latin typeface="Calibri" charset="0"/>
              </a:rPr>
              <a:t>)</a:t>
            </a:r>
          </a:p>
          <a:p>
            <a:r>
              <a:rPr lang="en-US" sz="1200" kern="0" dirty="0">
                <a:latin typeface="Calibri" charset="0"/>
              </a:rPr>
              <a:t>	= 0 x 0 x 0.52</a:t>
            </a:r>
          </a:p>
          <a:p>
            <a:pPr>
              <a:buFont typeface="Wingdings" charset="2"/>
              <a:buNone/>
            </a:pPr>
            <a:r>
              <a:rPr lang="en-US" sz="1200" kern="0" dirty="0">
                <a:latin typeface="Calibri" charset="0"/>
              </a:rPr>
              <a:t>       	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A6E34-855B-B3AE-23DC-61981E3BBE4C}"/>
              </a:ext>
            </a:extLst>
          </p:cNvPr>
          <p:cNvSpPr txBox="1"/>
          <p:nvPr/>
        </p:nvSpPr>
        <p:spPr>
          <a:xfrm>
            <a:off x="2601018" y="1164225"/>
            <a:ext cx="12089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For simplicity, I am ignoring the first term in the product, P(I)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5E29D35-A6F7-2AAD-24CB-6CCD36EF22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400265"/>
            <a:ext cx="271542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kern="0" dirty="0">
                <a:latin typeface="Calibri" charset="0"/>
              </a:rPr>
              <a:t>P(I lunch </a:t>
            </a:r>
            <a:r>
              <a:rPr lang="en-US" sz="1200" kern="0" dirty="0" err="1">
                <a:latin typeface="Calibri" charset="0"/>
              </a:rPr>
              <a:t>chinese</a:t>
            </a:r>
            <a:r>
              <a:rPr lang="en-US" sz="1200" kern="0" dirty="0">
                <a:latin typeface="Calibri" charset="0"/>
              </a:rPr>
              <a:t> food)</a:t>
            </a:r>
          </a:p>
          <a:p>
            <a:pPr>
              <a:buFont typeface="Wingdings" charset="2"/>
              <a:buNone/>
            </a:pPr>
            <a:r>
              <a:rPr lang="en-US" sz="1200" kern="0" dirty="0">
                <a:latin typeface="Calibri" charset="0"/>
              </a:rPr>
              <a:t> 	= P(</a:t>
            </a:r>
            <a:r>
              <a:rPr lang="en-US" sz="1200" kern="0" dirty="0" err="1">
                <a:latin typeface="Calibri" charset="0"/>
              </a:rPr>
              <a:t>lunch|I</a:t>
            </a:r>
            <a:r>
              <a:rPr lang="en-US" sz="1200" kern="0" dirty="0">
                <a:latin typeface="Calibri" charset="0"/>
              </a:rPr>
              <a:t>)  </a:t>
            </a:r>
          </a:p>
          <a:p>
            <a:r>
              <a:rPr lang="en-US" sz="1200" kern="0" dirty="0">
                <a:latin typeface="Calibri" charset="0"/>
              </a:rPr>
              <a:t>	×  P(</a:t>
            </a:r>
            <a:r>
              <a:rPr lang="en-US" sz="1200" kern="0" dirty="0" err="1">
                <a:latin typeface="Calibri" charset="0"/>
              </a:rPr>
              <a:t>chinese|lunch</a:t>
            </a:r>
            <a:r>
              <a:rPr lang="en-US" sz="1200" kern="0" dirty="0">
                <a:latin typeface="Calibri" charset="0"/>
              </a:rPr>
              <a:t>)   </a:t>
            </a:r>
          </a:p>
          <a:p>
            <a:r>
              <a:rPr lang="en-US" sz="1200" kern="0" dirty="0">
                <a:latin typeface="Calibri" charset="0"/>
              </a:rPr>
              <a:t>	×  P(</a:t>
            </a:r>
            <a:r>
              <a:rPr lang="en-US" sz="1200" kern="0" dirty="0" err="1">
                <a:latin typeface="Calibri" charset="0"/>
              </a:rPr>
              <a:t>food|chinese</a:t>
            </a:r>
            <a:r>
              <a:rPr lang="en-US" sz="1200" kern="0" dirty="0">
                <a:latin typeface="Calibri" charset="0"/>
              </a:rPr>
              <a:t>)</a:t>
            </a:r>
          </a:p>
          <a:p>
            <a:r>
              <a:rPr lang="en-US" sz="1200" kern="0" dirty="0">
                <a:latin typeface="Calibri" charset="0"/>
              </a:rPr>
              <a:t>	= 0.00025 x 0.00056 x 0.052</a:t>
            </a:r>
          </a:p>
          <a:p>
            <a:pPr>
              <a:buFont typeface="Wingdings" charset="2"/>
              <a:buNone/>
            </a:pPr>
            <a:r>
              <a:rPr lang="en-US" sz="1200" kern="0" dirty="0">
                <a:latin typeface="Calibri" charset="0"/>
              </a:rPr>
              <a:t>       	</a:t>
            </a:r>
          </a:p>
        </p:txBody>
      </p:sp>
    </p:spTree>
    <p:extLst>
      <p:ext uri="{BB962C8B-B14F-4D97-AF65-F5344CB8AC3E}">
        <p14:creationId xmlns:p14="http://schemas.microsoft.com/office/powerpoint/2010/main" val="81442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34" y="61082"/>
            <a:ext cx="8458200" cy="742950"/>
          </a:xfrm>
        </p:spPr>
        <p:txBody>
          <a:bodyPr/>
          <a:lstStyle/>
          <a:p>
            <a:r>
              <a:rPr lang="en-US" dirty="0"/>
              <a:t>Language Model</a:t>
            </a:r>
            <a:r>
              <a:rPr lang="en-US"/>
              <a:t>: Estimation with Smoothing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028950"/>
            <a:ext cx="2101850" cy="598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49399"/>
            <a:ext cx="1143000" cy="5635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340" y="1223983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Unigram LM: Estimation with MLE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488" y="2780487"/>
            <a:ext cx="5012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Smoothed Unigram LM: Estimation with MLE + Laplace Smoothing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B5604-0934-D649-B979-2290FB927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ED82-BBFB-C447-8CCA-5CD61AC15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DB876-EDD6-497C-B4A5-C0D661935EA4}"/>
              </a:ext>
            </a:extLst>
          </p:cNvPr>
          <p:cNvSpPr txBox="1"/>
          <p:nvPr/>
        </p:nvSpPr>
        <p:spPr>
          <a:xfrm>
            <a:off x="5975352" y="971551"/>
            <a:ext cx="30924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Toy corpus: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am </a:t>
            </a:r>
            <a:r>
              <a:rPr lang="en-US" sz="1400" dirty="0" err="1"/>
              <a:t>i</a:t>
            </a:r>
            <a:r>
              <a:rPr lang="en-US" sz="1400" dirty="0"/>
              <a:t> am </a:t>
            </a:r>
            <a:r>
              <a:rPr lang="en-US" sz="1400" dirty="0" err="1"/>
              <a:t>i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P(</a:t>
            </a:r>
            <a:r>
              <a:rPr lang="en-US" sz="1400" dirty="0" err="1"/>
              <a:t>i</a:t>
            </a:r>
            <a:r>
              <a:rPr lang="en-US" sz="1400" dirty="0"/>
              <a:t>) = 3/5</a:t>
            </a:r>
          </a:p>
          <a:p>
            <a:r>
              <a:rPr lang="en-US" sz="1400" dirty="0" err="1"/>
              <a:t>P</a:t>
            </a:r>
            <a:r>
              <a:rPr lang="en-US" sz="1400" baseline="-25000" dirty="0" err="1"/>
              <a:t>Laplace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(3 + 1) / (5 + 2) = 4/7 </a:t>
            </a:r>
          </a:p>
          <a:p>
            <a:endParaRPr lang="en-US" sz="1400" dirty="0"/>
          </a:p>
          <a:p>
            <a:r>
              <a:rPr lang="en-US" sz="1400" b="1" dirty="0"/>
              <a:t>Conceptually</a:t>
            </a:r>
            <a:r>
              <a:rPr lang="en-US" sz="1400" dirty="0"/>
              <a:t> Laplace smoothing adds one instance of each unique word to the corpus.</a:t>
            </a:r>
          </a:p>
          <a:p>
            <a:r>
              <a:rPr lang="en-US" sz="1400" dirty="0"/>
              <a:t>So, our toy corpus after Laplace smoothing: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am </a:t>
            </a:r>
            <a:r>
              <a:rPr lang="en-US" sz="1400" dirty="0" err="1"/>
              <a:t>i</a:t>
            </a:r>
            <a:r>
              <a:rPr lang="en-US" sz="1400" dirty="0"/>
              <a:t> am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 err="1"/>
              <a:t>i</a:t>
            </a:r>
            <a:r>
              <a:rPr lang="en-US" sz="1400" b="1" dirty="0"/>
              <a:t> am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3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34" y="61082"/>
            <a:ext cx="8458200" cy="742950"/>
          </a:xfrm>
        </p:spPr>
        <p:txBody>
          <a:bodyPr/>
          <a:lstStyle/>
          <a:p>
            <a:r>
              <a:rPr lang="en-US" dirty="0"/>
              <a:t>Language Model</a:t>
            </a:r>
            <a:r>
              <a:rPr lang="en-US"/>
              <a:t>: Estimation with Smoothing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165914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Bigram LM: Estimation with MLE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705040"/>
            <a:ext cx="686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Smoothed Bigram LM: Estimation with MLE + Laplace Smoothing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88972"/>
            <a:ext cx="2601214" cy="57534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DA095-1389-544C-B630-F1CF43B80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16480-B7E9-C84C-896D-02310F44D9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5C4CFC-9476-C4CC-AA4E-1E183FC9AD66}"/>
              </a:ext>
            </a:extLst>
          </p:cNvPr>
          <p:cNvGrpSpPr/>
          <p:nvPr/>
        </p:nvGrpSpPr>
        <p:grpSpPr>
          <a:xfrm>
            <a:off x="1219200" y="3103919"/>
            <a:ext cx="2972764" cy="530082"/>
            <a:chOff x="1219200" y="3103919"/>
            <a:chExt cx="2972764" cy="5300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AED547-67D9-0E21-F4B7-5C0B7D6EC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3105150"/>
              <a:ext cx="1714500" cy="52885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0E0DFA-638A-7FB4-123E-080AB30E5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14" y="3103919"/>
              <a:ext cx="1225550" cy="530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3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40546-3C19-7940-8FA2-2C003BE90C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4A46-7E8A-8F47-96C0-4A9F27E523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337B89-442A-124D-9751-C04742AD2423}"/>
              </a:ext>
            </a:extLst>
          </p:cNvPr>
          <p:cNvSpPr txBox="1">
            <a:spLocks/>
          </p:cNvSpPr>
          <p:nvPr/>
        </p:nvSpPr>
        <p:spPr>
          <a:xfrm>
            <a:off x="5091730" y="2851154"/>
            <a:ext cx="389169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kern="0" dirty="0"/>
              <a:t>Move small probability mass from seen bigrams to unseen bigrams.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8C08E-722A-B9A9-355B-ED208AED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33444"/>
            <a:ext cx="1764146" cy="390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BD86BE-3FA1-D281-25D0-CFAA2D475869}"/>
              </a:ext>
            </a:extLst>
          </p:cNvPr>
          <p:cNvGrpSpPr/>
          <p:nvPr/>
        </p:nvGrpSpPr>
        <p:grpSpPr>
          <a:xfrm>
            <a:off x="5791200" y="4476750"/>
            <a:ext cx="2286964" cy="346230"/>
            <a:chOff x="1219200" y="3103919"/>
            <a:chExt cx="2972764" cy="5300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172982-44A0-0044-D9E3-0A3503E6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3105150"/>
              <a:ext cx="1714500" cy="52885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FAC164-AE76-A570-4167-EFD8793F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14" y="3103919"/>
              <a:ext cx="1225550" cy="53008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147FF6A-763E-6710-40DD-24C4AB885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24902"/>
            <a:ext cx="4572000" cy="1538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08F77F-4DB1-6FD6-1C1E-86065F9E2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5885" y="55130"/>
            <a:ext cx="4495800" cy="1515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91AB99-FF8B-18DD-880B-A844EA361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38" y="3028950"/>
            <a:ext cx="4187385" cy="14119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A68901-8934-B3B6-0C9A-9FFDE74519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723" y="3036700"/>
            <a:ext cx="4895097" cy="1372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ED7BFA-3584-E95F-7910-5FB577278F0B}"/>
              </a:ext>
            </a:extLst>
          </p:cNvPr>
          <p:cNvSpPr txBox="1"/>
          <p:nvPr/>
        </p:nvSpPr>
        <p:spPr>
          <a:xfrm>
            <a:off x="4572000" y="1583757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Bigram LM (without smoothing):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D30B9B-E748-A2AE-D6F1-8C00DCF356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686" y="1583757"/>
            <a:ext cx="717550" cy="178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B34068-ED75-20C9-0FAC-B99F4B4846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38" y="4444401"/>
            <a:ext cx="1228873" cy="2139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F5970C-C05A-BA0E-B2E7-B8DCD06E53AF}"/>
              </a:ext>
            </a:extLst>
          </p:cNvPr>
          <p:cNvSpPr txBox="1"/>
          <p:nvPr/>
        </p:nvSpPr>
        <p:spPr>
          <a:xfrm>
            <a:off x="4282053" y="4350663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Bigram LM </a:t>
            </a:r>
          </a:p>
          <a:p>
            <a:r>
              <a:rPr lang="en-US" sz="1100" dirty="0"/>
              <a:t>with Laplace smoothing):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F4B44-0DA0-68EE-A2EB-4FC7A768800C}"/>
              </a:ext>
            </a:extLst>
          </p:cNvPr>
          <p:cNvSpPr txBox="1"/>
          <p:nvPr/>
        </p:nvSpPr>
        <p:spPr>
          <a:xfrm>
            <a:off x="1676400" y="2039257"/>
            <a:ext cx="52758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In-class exercise: </a:t>
            </a:r>
          </a:p>
          <a:p>
            <a:r>
              <a:rPr lang="en-US" sz="1100" dirty="0"/>
              <a:t>Compute P(</a:t>
            </a:r>
            <a:r>
              <a:rPr lang="en-US" sz="1100" dirty="0" err="1"/>
              <a:t>i</a:t>
            </a:r>
            <a:r>
              <a:rPr lang="en-US" sz="1100" dirty="0"/>
              <a:t> want lunch) using Bigram LM (top) and Smoothed Bigram LM (bottom table)</a:t>
            </a:r>
          </a:p>
          <a:p>
            <a:r>
              <a:rPr lang="en-US" sz="1100" dirty="0"/>
              <a:t>Compute P(</a:t>
            </a:r>
            <a:r>
              <a:rPr lang="en-US" sz="1100" dirty="0" err="1"/>
              <a:t>i</a:t>
            </a:r>
            <a:r>
              <a:rPr lang="en-US" sz="1100" dirty="0"/>
              <a:t> lunch want) using Bigram LM (top) and Smoothed Bigram LM (bottom table)</a:t>
            </a:r>
          </a:p>
        </p:txBody>
      </p:sp>
    </p:spTree>
    <p:extLst>
      <p:ext uri="{BB962C8B-B14F-4D97-AF65-F5344CB8AC3E}">
        <p14:creationId xmlns:p14="http://schemas.microsoft.com/office/powerpoint/2010/main" val="94626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12920</TotalTime>
  <Words>645</Words>
  <Application>Microsoft Macintosh PowerPoint</Application>
  <PresentationFormat>On-screen Show (16:9)</PresentationFormat>
  <Paragraphs>107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</vt:lpstr>
      <vt:lpstr>Wingdings</vt:lpstr>
      <vt:lpstr>Office Theme</vt:lpstr>
      <vt:lpstr>PowerPoint Presentation</vt:lpstr>
      <vt:lpstr>Administrative items</vt:lpstr>
      <vt:lpstr>PowerPoint Presentation</vt:lpstr>
      <vt:lpstr>PowerPoint Presentation</vt:lpstr>
      <vt:lpstr>PowerPoint Presentation</vt:lpstr>
      <vt:lpstr>Computing sentence probability using Bigram LM</vt:lpstr>
      <vt:lpstr>Language Model: Estimation with Smoothing</vt:lpstr>
      <vt:lpstr>Language Model: Estimation with Smoothing</vt:lpstr>
      <vt:lpstr>PowerPoint Presentation</vt:lpstr>
      <vt:lpstr>Add-1 estimation is a blunt instrument</vt:lpstr>
      <vt:lpstr>Alternatives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356</cp:revision>
  <cp:lastPrinted>2020-08-27T01:58:20Z</cp:lastPrinted>
  <dcterms:created xsi:type="dcterms:W3CDTF">2019-08-21T17:42:26Z</dcterms:created>
  <dcterms:modified xsi:type="dcterms:W3CDTF">2022-09-20T21:37:59Z</dcterms:modified>
</cp:coreProperties>
</file>