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35" r:id="rId3"/>
    <p:sldId id="532" r:id="rId4"/>
    <p:sldId id="536" r:id="rId5"/>
    <p:sldId id="534" r:id="rId6"/>
    <p:sldId id="537" r:id="rId7"/>
    <p:sldId id="539" r:id="rId8"/>
    <p:sldId id="541" r:id="rId9"/>
    <p:sldId id="540" r:id="rId10"/>
    <p:sldId id="531" r:id="rId11"/>
    <p:sldId id="542" r:id="rId12"/>
    <p:sldId id="422" r:id="rId13"/>
    <p:sldId id="497" r:id="rId14"/>
    <p:sldId id="423" r:id="rId15"/>
    <p:sldId id="424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8"/>
    <p:restoredTop sz="88499"/>
  </p:normalViewPr>
  <p:slideViewPr>
    <p:cSldViewPr>
      <p:cViewPr varScale="1">
        <p:scale>
          <a:sx n="95" d="100"/>
          <a:sy n="95" d="100"/>
        </p:scale>
        <p:origin x="192" y="10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zero frequency n-grams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validation will come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5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13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14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15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9/22/22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9/22/22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9/22/22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heafield.com/code/kenl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6/08/all-our-n-gram-are-belong-to-you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8B91-A0E4-413C-2BFE-EC9C689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Administrative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FE7B-5D5F-87AC-E2CD-489BCE17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723549"/>
          </a:xfrm>
        </p:spPr>
        <p:txBody>
          <a:bodyPr/>
          <a:lstStyle/>
          <a:p>
            <a:r>
              <a:rPr lang="en-US" sz="1400" dirty="0"/>
              <a:t>Attendance</a:t>
            </a:r>
          </a:p>
          <a:p>
            <a:endParaRPr lang="en-US" sz="1400" dirty="0"/>
          </a:p>
          <a:p>
            <a:r>
              <a:rPr lang="en-US" sz="1400" dirty="0"/>
              <a:t>HA #4</a:t>
            </a:r>
          </a:p>
          <a:p>
            <a:endParaRPr lang="en-US" sz="1400" dirty="0"/>
          </a:p>
          <a:p>
            <a:r>
              <a:rPr lang="en-US" sz="1400" dirty="0"/>
              <a:t>HA #5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Code is given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This code demos usage of pandas library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The optional part of the assignment shows how to use several other popular python and ML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459C-01EA-1E63-9B2F-3003A75889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7CF52-9901-8AF9-DE32-62B19785AE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C4B2-B02A-D0BB-7DDF-C0866725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6F035-2915-7FA4-4932-8021D55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430887"/>
          </a:xfrm>
        </p:spPr>
        <p:txBody>
          <a:bodyPr/>
          <a:lstStyle/>
          <a:p>
            <a:r>
              <a:rPr lang="en-US" dirty="0"/>
              <a:t>Additional pointers on the topic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B8429-C559-3EC6-8551-F0B1B29AF3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CAC8E-F791-E1BE-2857-29B08D0BCE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52376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 dirty="0">
                <a:latin typeface="Calibri" charset="0"/>
                <a:hlinkClick r:id="rId3"/>
              </a:rPr>
              <a:t>http://www.speech.sri.com/projects/srilm/</a:t>
            </a:r>
            <a:endParaRPr lang="en-US" sz="3200" dirty="0">
              <a:latin typeface="Calibri" charset="0"/>
            </a:endParaRPr>
          </a:p>
          <a:p>
            <a:pPr lvl="1" eaLnBrk="1" hangingPunct="1"/>
            <a:endParaRPr lang="en-US" sz="3200" dirty="0">
              <a:latin typeface="Calibri" charset="0"/>
            </a:endParaRPr>
          </a:p>
          <a:p>
            <a:r>
              <a:rPr lang="en-US" sz="3600" dirty="0" err="1">
                <a:latin typeface="Calibri" charset="0"/>
              </a:rPr>
              <a:t>KenLM</a:t>
            </a:r>
            <a:endParaRPr lang="en-US" sz="3600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  <a:hlinkClick r:id="rId4"/>
              </a:rPr>
              <a:t>https://kheafield.com/code/kenlm/</a:t>
            </a:r>
            <a:endParaRPr lang="en-US" sz="32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93B00D-999C-7E43-8F6B-6576398569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31537-BB92-A240-A0E5-E22086AEDF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4677"/>
            <a:ext cx="7467600" cy="430887"/>
          </a:xfrm>
        </p:spPr>
        <p:txBody>
          <a:bodyPr/>
          <a:lstStyle/>
          <a:p>
            <a:pPr eaLnBrk="1" hangingPunct="1"/>
            <a:r>
              <a:rPr lang="en-US" sz="2800" dirty="0"/>
              <a:t>Google N-Gram Release, August 2006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8750"/>
            <a:ext cx="7696200" cy="32369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438DB-497E-804E-A9C0-88E6548E70D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81B56-B607-C341-8453-439CE60CBF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0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Google N-Gram Release, August 2006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28700"/>
            <a:ext cx="8585200" cy="30861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AA2CA-B911-534A-A6BE-9B27F8FE1F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784B4-6B29-9A44-B1F9-814E9B9EE2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152400" y="4629150"/>
            <a:ext cx="866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hlinkClick r:id="rId3"/>
              </a:rPr>
              <a:t>http://googleresearch.blogspot.com/2006/08/all-our-n-gram-are-belong-to-you.html</a:t>
            </a:r>
            <a:endParaRPr lang="en-US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7271FF-9879-A54B-A7C2-F8AAB31CBA8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CCBCC-CC73-634A-A191-16179FFC4F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1200150"/>
            <a:ext cx="3810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/>
            </a:br>
            <a:r>
              <a:rPr lang="en-US" sz="4400" kern="0"/>
              <a:t>Language Modeling</a:t>
            </a:r>
            <a:endParaRPr lang="en-US" sz="44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3562350"/>
            <a:ext cx="4267200" cy="64389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Evaluation</a:t>
            </a:r>
            <a:endParaRPr lang="en-US" sz="3200" kern="0" dirty="0">
              <a:latin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C4777-C879-F24A-93CF-D10CCB2305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4BF9-6878-D24D-B40D-94C8C89F83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4859-04A8-5A45-9C92-30F0BC4D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LM: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4431-4645-D34E-8FB7-01CB39C0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95350"/>
            <a:ext cx="8711566" cy="2708434"/>
          </a:xfrm>
        </p:spPr>
        <p:txBody>
          <a:bodyPr/>
          <a:lstStyle/>
          <a:p>
            <a:r>
              <a:rPr lang="en-US" sz="1600" dirty="0"/>
              <a:t>Let’s say you have two bigram language models, how do you evaluate which one is better? </a:t>
            </a:r>
          </a:p>
          <a:p>
            <a:endParaRPr lang="en-US" sz="1600" dirty="0"/>
          </a:p>
          <a:p>
            <a:r>
              <a:rPr lang="en-US" sz="1600" dirty="0"/>
              <a:t>Extrinsic evaluation approach: Uses the language model in an NLP application, such as, Machine Translation, and then check if the performance of the application improves. </a:t>
            </a:r>
          </a:p>
          <a:p>
            <a:endParaRPr lang="en-US" sz="1600" dirty="0"/>
          </a:p>
          <a:p>
            <a:pPr lvl="1"/>
            <a:r>
              <a:rPr lang="en-US" sz="1600" dirty="0"/>
              <a:t>Downside: Expensive. Running NLP applications end-to-end over and over again can be expensive.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Intrinsic evaluation approach: Measures the quality of language model independent of any application. 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0D687-EA6E-564D-A2B0-5D7BCB4431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B7C7-9551-A741-B4BA-C7D49E04EA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2579-12B8-3744-82DD-DD92958B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LM: Evaluation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9F32-42D8-174A-BD75-E5C0F3CD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895350"/>
            <a:ext cx="8431530" cy="3447098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 (and very important) terminology: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Train set / Training Corpus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The corpus used to compute the n-gram probabilities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Unseen corpus: A separate corpus that was not part of the training set.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Typical 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Choose a corpus, say, Berkeley restaurant corpus.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Split it into train set (80%) and test set (20%)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Train/Learn a n-gram model (i.e. compute unigram / bigram / n-gram probabilities) using train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 learnt LM to predict probability of test set.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have multiple n-gram models, then the one that estimates higher probabilities for test set is the better model.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1BEB0-5BA0-0141-A16A-16EDC0B70C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955E0-347A-2C47-8E52-4CC8BB2367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933B-1E74-1A41-826C-A303CF7C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LM: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E6134-4CCC-0043-9079-9E55BFA6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19150"/>
            <a:ext cx="8431530" cy="3447098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Cardinal rule: Never train your model on the test set!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Dev set (Development set)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splitting the corpus into train, test (and dev):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Avoid systematic bias by selecting datapoints (e.g. sentences, paragraphs) at random for each split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sample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replacement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largest split is typically the training set, so as to provide as much learning / “reading” as possible.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set cannot be too small though, otherwise reliable evaluation is not possible. (representative datapoints)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8E1AD-0FB4-4F43-9200-77D68CBB9F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EF93B-658E-4F4F-9C87-AACFB4D7B2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7C8-9212-584E-881B-CC0C0892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Perplexity (PP)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11FA2-35CE-5D40-940D-CE65D489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19150"/>
            <a:ext cx="8431530" cy="3693319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Instead of probability, perplexity is commonly used as the evaluation metric for LMs.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Why?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case of probability, length of the test set becomes a factor, incorrectly.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P(larger test set) &lt; P(smaller test set)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Toy example: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set 1: “hello world”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set 2: “hello world hello world”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Unigram LM (hello: 0.1, world=0.2)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P(Test set 1) = 0.02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P(Test set 2) = 0.0004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Size normalization is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B8887-7482-9C4E-BF6C-58C93B921A6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5B563-AA5A-FE43-8B9E-4C6AEEDE87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1F03-F11F-E84C-A68F-EA3FD346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Perplexity (PP)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5DD18-03C3-C642-BD6E-2A313AF9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7470" y="2923460"/>
            <a:ext cx="8431530" cy="246221"/>
          </a:xfrm>
        </p:spPr>
        <p:txBody>
          <a:bodyPr/>
          <a:lstStyle/>
          <a:p>
            <a:r>
              <a:rPr lang="en-US" sz="1600" dirty="0"/>
              <a:t>With Chain rule: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D97C1-3B98-0A40-BCB9-BF1872629A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93B99-5589-3A45-AA95-3962725991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17482-1E07-E843-8465-56A99ED9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70" y="1038692"/>
            <a:ext cx="2482850" cy="98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7BA2E-A279-5141-AD07-47668C5F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2618660"/>
            <a:ext cx="2747052" cy="86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1E0AD-2B23-7445-9292-BFCFD68C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184" y="3526750"/>
            <a:ext cx="2187286" cy="7214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9B12EE-DB75-E943-9908-8429180CAA61}"/>
              </a:ext>
            </a:extLst>
          </p:cNvPr>
          <p:cNvSpPr txBox="1">
            <a:spLocks/>
          </p:cNvSpPr>
          <p:nvPr/>
        </p:nvSpPr>
        <p:spPr>
          <a:xfrm>
            <a:off x="2570191" y="3743098"/>
            <a:ext cx="843153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/>
              <a:t>With Bigram LM: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E80B8-656F-718E-51CB-E0B293DB480A}"/>
              </a:ext>
            </a:extLst>
          </p:cNvPr>
          <p:cNvSpPr txBox="1"/>
          <p:nvPr/>
        </p:nvSpPr>
        <p:spPr>
          <a:xfrm>
            <a:off x="152400" y="700377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Perplexity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variation of probability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Inverse probability of the test set, normalized by the number of words in test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Smaller value is better in case of perplexity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As opposed to higher value is better in case of probability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69B5FE0-5DBA-4B6D-DCD5-8BB346AF9C93}"/>
              </a:ext>
            </a:extLst>
          </p:cNvPr>
          <p:cNvSpPr/>
          <p:nvPr/>
        </p:nvSpPr>
        <p:spPr>
          <a:xfrm>
            <a:off x="6781800" y="1503486"/>
            <a:ext cx="990600" cy="340192"/>
          </a:xfrm>
          <a:prstGeom prst="leftArrow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Inverse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23E010D-8BB8-C5F8-DC3D-D284A7B45453}"/>
              </a:ext>
            </a:extLst>
          </p:cNvPr>
          <p:cNvSpPr/>
          <p:nvPr/>
        </p:nvSpPr>
        <p:spPr>
          <a:xfrm>
            <a:off x="3505200" y="1350085"/>
            <a:ext cx="1772285" cy="577094"/>
          </a:xfrm>
          <a:prstGeom prst="rightArrow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normalize by #words in test 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23D26-17D2-8002-E598-43302D118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587247"/>
            <a:ext cx="2927350" cy="5562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528350-8D04-CD36-BAA5-4DCCD550A065}"/>
              </a:ext>
            </a:extLst>
          </p:cNvPr>
          <p:cNvSpPr txBox="1"/>
          <p:nvPr/>
        </p:nvSpPr>
        <p:spPr>
          <a:xfrm>
            <a:off x="175895" y="4165962"/>
            <a:ext cx="2880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Perplexity values for 3 different LMs on test set of 1.5M word corpus from WSJ:</a:t>
            </a:r>
          </a:p>
          <a:p>
            <a:r>
              <a:rPr lang="en-US" sz="1000" dirty="0"/>
              <a:t>(LMs were trained on 38M word corpus from WSJ)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454AB-2D4A-7106-195E-654FB67FB11E}"/>
              </a:ext>
            </a:extLst>
          </p:cNvPr>
          <p:cNvSpPr txBox="1"/>
          <p:nvPr/>
        </p:nvSpPr>
        <p:spPr>
          <a:xfrm>
            <a:off x="3147234" y="4658242"/>
            <a:ext cx="2888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More informative the LM, lower the perplexity.</a:t>
            </a:r>
          </a:p>
        </p:txBody>
      </p:sp>
    </p:spTree>
    <p:extLst>
      <p:ext uri="{BB962C8B-B14F-4D97-AF65-F5344CB8AC3E}">
        <p14:creationId xmlns:p14="http://schemas.microsoft.com/office/powerpoint/2010/main" val="35189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1" grpId="0" animBg="1"/>
      <p:bldP spid="13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989B-2BD4-9431-ABC2-611F93DF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LMs and language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C5CA6-2020-B922-85FE-83878AB7F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31D2B-B27D-6404-9FDF-FC4DA047F6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46194-182E-F308-6F20-7BB645703E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B52-9958-4968-00F6-B12AFCBA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Language Models: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A2D8-2F7B-89C0-06F6-620716DC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95350"/>
            <a:ext cx="8431530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LMs (n-grams) are the most widely used tool in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LMs provide a way to assign probability to a sentence / phrase / a unit of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LMs also provide a way to predict the next word given previous word(s)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saw how to compute / train / learn n-gram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saw how to compute smoothed n-gram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saw how to evaluate 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sophisticated LMs, Neural Language Models will be introduced later in the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9EDF3-D5CB-4A6E-7FA7-18903FE9B6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8F20A-40BE-0C03-1240-97228D60EC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20173</TotalTime>
  <Words>871</Words>
  <Application>Microsoft Macintosh PowerPoint</Application>
  <PresentationFormat>On-screen Show (16:9)</PresentationFormat>
  <Paragraphs>155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Times</vt:lpstr>
      <vt:lpstr>Office Theme</vt:lpstr>
      <vt:lpstr>PowerPoint Presentation</vt:lpstr>
      <vt:lpstr>PowerPoint Presentation</vt:lpstr>
      <vt:lpstr>LM: Evaluation</vt:lpstr>
      <vt:lpstr>LM: Evaluation </vt:lpstr>
      <vt:lpstr>LM: Evaluation</vt:lpstr>
      <vt:lpstr>Perplexity (PP)</vt:lpstr>
      <vt:lpstr>Perplexity (PP)</vt:lpstr>
      <vt:lpstr>LMs and language generation</vt:lpstr>
      <vt:lpstr>Language Models: Summary</vt:lpstr>
      <vt:lpstr>Administrative items</vt:lpstr>
      <vt:lpstr>PowerPoint Presentation</vt:lpstr>
      <vt:lpstr>Language Modeling Toolkits</vt:lpstr>
      <vt:lpstr>Google N-Gram Release, August 2006</vt:lpstr>
      <vt:lpstr>Google N-Gram Release, August 2006</vt:lpstr>
      <vt:lpstr>Google N-Gram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363</cp:revision>
  <cp:lastPrinted>2020-08-27T01:58:20Z</cp:lastPrinted>
  <dcterms:created xsi:type="dcterms:W3CDTF">2019-08-21T17:42:26Z</dcterms:created>
  <dcterms:modified xsi:type="dcterms:W3CDTF">2022-09-27T19:27:24Z</dcterms:modified>
</cp:coreProperties>
</file>