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96" r:id="rId3"/>
    <p:sldId id="545" r:id="rId4"/>
    <p:sldId id="579" r:id="rId5"/>
    <p:sldId id="472" r:id="rId6"/>
    <p:sldId id="387" r:id="rId7"/>
    <p:sldId id="546" r:id="rId8"/>
    <p:sldId id="547" r:id="rId9"/>
    <p:sldId id="391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7617"/>
  </p:normalViewPr>
  <p:slideViewPr>
    <p:cSldViewPr>
      <p:cViewPr varScale="1">
        <p:scale>
          <a:sx n="152" d="100"/>
          <a:sy n="152" d="100"/>
        </p:scale>
        <p:origin x="6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used for identifying Spam Pages,</a:t>
            </a:r>
            <a:r>
              <a:rPr lang="en-US" baseline="0" dirty="0"/>
              <a:t> so that these pages are excluded from the inverted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4ECF-9711-B842-95D4-0F4208D79DD5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65E8-0320-E746-ABD5-C048A87095A2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0222-EAD6-5941-991F-EC8C4CAF8614}" type="datetime1">
              <a:rPr lang="en-US" smtClean="0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4400" dirty="0">
                <a:latin typeface="Calibri (Headings)"/>
                <a:cs typeface="Calibri (Headings)"/>
              </a:rPr>
              <a:t>Text Classification</a:t>
            </a:r>
            <a:endParaRPr lang="en-US" sz="44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42950"/>
          </a:xfrm>
        </p:spPr>
        <p:txBody>
          <a:bodyPr/>
          <a:lstStyle/>
          <a:p>
            <a:r>
              <a:rPr lang="en-US" dirty="0"/>
              <a:t>Example of TC: Spam Filtering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94" y="742950"/>
            <a:ext cx="8712506" cy="440055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800" dirty="0"/>
              <a:t>From: "" &lt;takworlld@hotmail.com&gt;</a:t>
            </a:r>
          </a:p>
          <a:p>
            <a:pPr>
              <a:buNone/>
              <a:defRPr/>
            </a:pPr>
            <a:r>
              <a:rPr lang="en-US" sz="1800" dirty="0"/>
              <a:t>Subject: real estate is the only way... gem  </a:t>
            </a:r>
            <a:r>
              <a:rPr lang="en-US" sz="1800" dirty="0" err="1"/>
              <a:t>oalvgkay</a:t>
            </a:r>
            <a:endParaRPr lang="en-US" sz="1800" dirty="0"/>
          </a:p>
          <a:p>
            <a:pPr>
              <a:buNone/>
              <a:defRPr/>
            </a:pPr>
            <a:endParaRPr lang="en-US" sz="1800" dirty="0"/>
          </a:p>
          <a:p>
            <a:pPr>
              <a:buNone/>
              <a:defRPr/>
            </a:pPr>
            <a:r>
              <a:rPr lang="en-US" sz="1800" dirty="0"/>
              <a:t>Anyone can buy real estate with no money down</a:t>
            </a:r>
          </a:p>
          <a:p>
            <a:pPr>
              <a:buNone/>
              <a:defRPr/>
            </a:pPr>
            <a:r>
              <a:rPr lang="en-US" sz="1800" dirty="0"/>
              <a:t>Stop paying rent TODAY !</a:t>
            </a:r>
          </a:p>
          <a:p>
            <a:pPr>
              <a:buNone/>
              <a:defRPr/>
            </a:pPr>
            <a:r>
              <a:rPr lang="en-US" sz="1800" dirty="0"/>
              <a:t>There is no need to spend hundreds or even thousands for similar courses</a:t>
            </a:r>
          </a:p>
          <a:p>
            <a:pPr>
              <a:buNone/>
              <a:defRPr/>
            </a:pPr>
            <a:r>
              <a:rPr lang="en-US" sz="1800" dirty="0"/>
              <a:t>I am 22 years old and I have already purchased 6 properties using the methods outlined in this truly INCREDIBLE </a:t>
            </a:r>
            <a:r>
              <a:rPr lang="en-US" sz="1800" dirty="0" err="1"/>
              <a:t>ebook</a:t>
            </a:r>
            <a:r>
              <a:rPr lang="en-US" sz="1800" dirty="0"/>
              <a:t>.</a:t>
            </a:r>
          </a:p>
          <a:p>
            <a:pPr>
              <a:buNone/>
              <a:defRPr/>
            </a:pPr>
            <a:r>
              <a:rPr lang="en-US" sz="1800" dirty="0"/>
              <a:t>Change your life NOW !</a:t>
            </a:r>
          </a:p>
          <a:p>
            <a:pPr>
              <a:buNone/>
              <a:defRPr/>
            </a:pPr>
            <a:r>
              <a:rPr lang="en-US" sz="1800" dirty="0"/>
              <a:t>=================================================</a:t>
            </a:r>
          </a:p>
          <a:p>
            <a:pPr>
              <a:buNone/>
              <a:defRPr/>
            </a:pPr>
            <a:r>
              <a:rPr lang="en-US" sz="1800" dirty="0"/>
              <a:t>Click Below to order:</a:t>
            </a:r>
          </a:p>
          <a:p>
            <a:pPr>
              <a:buNone/>
              <a:defRPr/>
            </a:pPr>
            <a:r>
              <a:rPr lang="en-US" sz="1800" dirty="0"/>
              <a:t>http://www.wholesaledaily.com/sales/nmd.htm</a:t>
            </a:r>
          </a:p>
          <a:p>
            <a:pPr>
              <a:buNone/>
              <a:defRPr/>
            </a:pPr>
            <a:r>
              <a:rPr lang="en-US" sz="1800" dirty="0"/>
              <a:t>=================================================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D6097-389F-0C47-AF37-993B749BEE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BE0D6-303D-D848-BF53-9A0873A1D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738664"/>
          </a:xfrm>
        </p:spPr>
        <p:txBody>
          <a:bodyPr/>
          <a:lstStyle/>
          <a:p>
            <a:r>
              <a:rPr lang="en-US" sz="2400" dirty="0"/>
              <a:t>Example of TC: </a:t>
            </a:r>
            <a:br>
              <a:rPr lang="en-US" sz="2400" dirty="0"/>
            </a:br>
            <a:r>
              <a:rPr lang="en-US" sz="2400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4001095"/>
          </a:xfrm>
        </p:spPr>
        <p:txBody>
          <a:bodyPr/>
          <a:lstStyle/>
          <a:p>
            <a:r>
              <a:rPr lang="en-US" sz="2000" dirty="0"/>
              <a:t>unbelievably disappointing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Full of zany characters and richly applied satire, and some great plot twists</a:t>
            </a:r>
          </a:p>
          <a:p>
            <a:endParaRPr lang="en-US" sz="2000" dirty="0"/>
          </a:p>
          <a:p>
            <a:r>
              <a:rPr lang="en-US" sz="2000" dirty="0"/>
              <a:t>this is the greatest screwball comedy ever filmed</a:t>
            </a:r>
          </a:p>
          <a:p>
            <a:endParaRPr lang="en-US" sz="2000" dirty="0"/>
          </a:p>
          <a:p>
            <a:r>
              <a:rPr lang="en-US" sz="2000" dirty="0"/>
              <a:t>It was pathetic. The worst part about it was the boxing scenes.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15918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621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41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916"/>
            <a:ext cx="7467600" cy="895350"/>
          </a:xfrm>
        </p:spPr>
        <p:txBody>
          <a:bodyPr/>
          <a:lstStyle/>
          <a:p>
            <a:r>
              <a:rPr lang="en-US" sz="2800" dirty="0"/>
              <a:t>Example of TC: </a:t>
            </a:r>
            <a:br>
              <a:rPr lang="en-US" sz="2800" dirty="0"/>
            </a:br>
            <a:r>
              <a:rPr lang="en-US" sz="2800" dirty="0"/>
              <a:t>What is the subject of this article?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2954655"/>
          </a:xfrm>
        </p:spPr>
        <p:txBody>
          <a:bodyPr/>
          <a:lstStyle/>
          <a:p>
            <a:r>
              <a:rPr lang="en-US" sz="2400" dirty="0" err="1"/>
              <a:t>Antogonists</a:t>
            </a:r>
            <a:r>
              <a:rPr lang="en-US" sz="2400" dirty="0"/>
              <a:t> and Inhibitors</a:t>
            </a:r>
          </a:p>
          <a:p>
            <a:r>
              <a:rPr lang="en-US" sz="2400" dirty="0"/>
              <a:t>Blood Supply</a:t>
            </a:r>
          </a:p>
          <a:p>
            <a:r>
              <a:rPr lang="en-US" sz="2400" dirty="0"/>
              <a:t>Chemistry</a:t>
            </a:r>
          </a:p>
          <a:p>
            <a:r>
              <a:rPr lang="en-US" sz="2400" dirty="0"/>
              <a:t>Drug Therapy</a:t>
            </a:r>
          </a:p>
          <a:p>
            <a:r>
              <a:rPr lang="en-US" sz="2400" dirty="0"/>
              <a:t>Embryology</a:t>
            </a:r>
          </a:p>
          <a:p>
            <a:r>
              <a:rPr lang="en-US" sz="2400" dirty="0"/>
              <a:t>Epidemiology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445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+mn-lt"/>
              </a:rPr>
              <a:t>MeSH</a:t>
            </a:r>
            <a:r>
              <a:rPr lang="en-US" sz="2400" b="1" dirty="0">
                <a:latin typeface="+mn-lt"/>
              </a:rPr>
              <a:t> Subject Category Hierarchy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Sans" pitchFamily="-65" charset="0"/>
              </a:rPr>
              <a:t>MEDLINE Article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8134-04FD-684B-A77D-A2E4F19F28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2D37-E3F3-9A49-BB0A-21D561418F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7467600" cy="742950"/>
          </a:xfrm>
        </p:spPr>
        <p:txBody>
          <a:bodyPr/>
          <a:lstStyle/>
          <a:p>
            <a:r>
              <a:rPr lang="en-US" sz="3600" dirty="0"/>
              <a:t>Text Classification 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76350"/>
            <a:ext cx="7467600" cy="38671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>
                <a:latin typeface="Calibri" charset="0"/>
              </a:rPr>
              <a:t>Spam detection</a:t>
            </a:r>
          </a:p>
          <a:p>
            <a:r>
              <a:rPr lang="en-US" sz="2800" dirty="0">
                <a:latin typeface="Calibri" charset="0"/>
              </a:rPr>
              <a:t>Authorship identification</a:t>
            </a:r>
          </a:p>
          <a:p>
            <a:r>
              <a:rPr lang="en-US" sz="2800" dirty="0">
                <a:latin typeface="Calibri" charset="0"/>
              </a:rPr>
              <a:t>Language Identification</a:t>
            </a:r>
          </a:p>
          <a:p>
            <a:r>
              <a:rPr lang="en-US" sz="2800" dirty="0">
                <a:latin typeface="Calibri" charset="0"/>
              </a:rPr>
              <a:t>Sentiment analysis</a:t>
            </a:r>
          </a:p>
          <a:p>
            <a:r>
              <a:rPr lang="en-US" sz="2800" dirty="0">
                <a:latin typeface="Calibri" charset="0"/>
              </a:rPr>
              <a:t>…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633E2B-9217-9948-BDE6-F9987608BF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9F0B5-0B44-2A47-BC17-461A1E2C78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56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53" y="133350"/>
            <a:ext cx="8394155" cy="742950"/>
          </a:xfrm>
        </p:spPr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71550"/>
            <a:ext cx="8396908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Given:</a:t>
            </a:r>
          </a:p>
          <a:p>
            <a:pPr marL="586979" lvl="1"/>
            <a:r>
              <a:rPr lang="en-US" altLang="en-US" dirty="0"/>
              <a:t>A set of classes:  </a:t>
            </a:r>
            <a:r>
              <a:rPr lang="en-US" altLang="en-US" i="1" dirty="0"/>
              <a:t>C = {c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c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,…,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}    </a:t>
            </a:r>
            <a:endParaRPr lang="en-US" altLang="en-US" dirty="0"/>
          </a:p>
          <a:p>
            <a:pPr marL="449819" lvl="1" indent="0">
              <a:buNone/>
            </a:pPr>
            <a:r>
              <a:rPr lang="en-US" altLang="en-US" dirty="0"/>
              <a:t>	E.g. {English, Spanish, Mandarin, Hindi}</a:t>
            </a:r>
            <a:endParaRPr lang="en-US" altLang="en-US" i="1" dirty="0"/>
          </a:p>
          <a:p>
            <a:pPr marL="586979" lvl="1"/>
            <a:r>
              <a:rPr lang="en-US" altLang="en-US" dirty="0">
                <a:ea typeface="MS PGothic" panose="020B0600070205080204" pitchFamily="34" charset="-128"/>
              </a:rPr>
              <a:t>A set of labeled documents: </a:t>
            </a:r>
            <a:r>
              <a:rPr lang="en-US" altLang="en-US" i="1" dirty="0">
                <a:ea typeface="MS PGothic" panose="020B0600070205080204" pitchFamily="34" charset="-128"/>
              </a:rPr>
              <a:t>D = {d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,</a:t>
            </a:r>
            <a:r>
              <a:rPr lang="is-IS" altLang="en-US" i="1" dirty="0">
                <a:ea typeface="MS PGothic" panose="020B0600070205080204" pitchFamily="34" charset="-128"/>
              </a:rPr>
              <a:t>…, </a:t>
            </a:r>
            <a:r>
              <a:rPr lang="en-US" altLang="en-US" i="1" dirty="0" err="1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}, </a:t>
            </a:r>
          </a:p>
          <a:p>
            <a:pPr marL="358379" lvl="1" indent="0">
              <a:buNone/>
            </a:pPr>
            <a:r>
              <a:rPr lang="en-US" altLang="en-US" i="1" dirty="0">
                <a:ea typeface="MS PGothic" panose="020B0600070205080204" pitchFamily="34" charset="-128"/>
              </a:rPr>
              <a:t>	where for every document,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i="1" dirty="0">
                <a:ea typeface="MS PGothic" panose="020B0600070205080204" pitchFamily="34" charset="-128"/>
              </a:rPr>
              <a:t> , its class label, 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i="1" dirty="0">
                <a:ea typeface="MS PGothic" panose="020B0600070205080204" pitchFamily="34" charset="-128"/>
              </a:rPr>
              <a:t>∈ C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586979" lvl="2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E.g. </a:t>
            </a:r>
            <a:r>
              <a:rPr lang="en-US" altLang="en-US" i="1" dirty="0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dirty="0">
                <a:ea typeface="MS PGothic" panose="020B0600070205080204" pitchFamily="34" charset="-128"/>
              </a:rPr>
              <a:t>: “</a:t>
            </a:r>
            <a:r>
              <a:rPr lang="en-US" altLang="en-US" dirty="0" err="1">
                <a:ea typeface="MS PGothic" panose="020B0600070205080204" pitchFamily="34" charset="-128"/>
              </a:rPr>
              <a:t>Hola</a:t>
            </a:r>
            <a:r>
              <a:rPr lang="en-US" altLang="en-US" dirty="0">
                <a:ea typeface="MS PGothic" panose="020B0600070205080204" pitchFamily="34" charset="-128"/>
              </a:rPr>
              <a:t> amigo”, </a:t>
            </a:r>
            <a:r>
              <a:rPr lang="en-US" altLang="en-US" i="1" dirty="0">
                <a:ea typeface="MS PGothic" panose="020B0600070205080204" pitchFamily="34" charset="-128"/>
              </a:rPr>
              <a:t>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dirty="0">
                <a:ea typeface="MS PGothic" panose="020B0600070205080204" pitchFamily="34" charset="-128"/>
              </a:rPr>
              <a:t>: Spanish</a:t>
            </a:r>
            <a:endParaRPr lang="en-US" altLang="en-US" i="1" dirty="0"/>
          </a:p>
          <a:p>
            <a:pPr marL="586979" lvl="1"/>
            <a:endParaRPr lang="en-US" altLang="en-US" i="1" dirty="0"/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Learn classification model:</a:t>
            </a:r>
          </a:p>
          <a:p>
            <a:pPr marL="586979" lvl="1"/>
            <a:r>
              <a:rPr lang="en-US" altLang="en-US" dirty="0"/>
              <a:t>Using the training data, D, learn a classifier, </a:t>
            </a:r>
            <a:r>
              <a:rPr lang="en-US" altLang="en-US" dirty="0" err="1"/>
              <a:t>γ</a:t>
            </a:r>
            <a:r>
              <a:rPr lang="en-US" altLang="en-US" dirty="0"/>
              <a:t>()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Use the classification model:</a:t>
            </a:r>
          </a:p>
          <a:p>
            <a:pPr marL="586979" lvl="1"/>
            <a:r>
              <a:rPr lang="en-US" altLang="en-US" dirty="0"/>
              <a:t>Predict the class label for a given unlabeled document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 marL="449819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γ</a:t>
            </a:r>
            <a:r>
              <a:rPr lang="en-US" altLang="en-US" dirty="0"/>
              <a:t>(d</a:t>
            </a:r>
            <a:r>
              <a:rPr lang="en-US" altLang="en-US" dirty="0">
                <a:ea typeface="MS PGothic" panose="020B0600070205080204" pitchFamily="34" charset="-128"/>
              </a:rPr>
              <a:t>) = c</a:t>
            </a:r>
            <a:r>
              <a:rPr lang="en-US" altLang="en-US" baseline="30000" dirty="0">
                <a:ea typeface="MS PGothic" panose="020B0600070205080204" pitchFamily="34" charset="-128"/>
              </a:rPr>
              <a:t>d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∈ </a:t>
            </a:r>
            <a:r>
              <a:rPr lang="en-US" altLang="en-US" dirty="0"/>
              <a:t>C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0F91-B855-8340-8D92-8090A69166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C4BE-249D-5345-93FA-C94B9851A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285750"/>
            <a:ext cx="7566752" cy="46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514350"/>
            <a:ext cx="4552234" cy="88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960470" y="904169"/>
            <a:ext cx="1793942" cy="68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4434" y="480726"/>
            <a:ext cx="1349952" cy="40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03" y="1590261"/>
            <a:ext cx="1386849" cy="12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071" y="1299658"/>
            <a:ext cx="3086274" cy="359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28439C-E70A-2744-9DF9-575405F533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6C69-C926-FB45-9E5E-EF328CFD1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770"/>
            <a:ext cx="7467600" cy="861774"/>
          </a:xfrm>
        </p:spPr>
        <p:txBody>
          <a:bodyPr/>
          <a:lstStyle/>
          <a:p>
            <a:r>
              <a:rPr lang="en-US" sz="2800" dirty="0"/>
              <a:t>Classification Methods:</a:t>
            </a:r>
            <a:br>
              <a:rPr lang="en-US" sz="2800" dirty="0"/>
            </a:br>
            <a:r>
              <a:rPr lang="en-US" sz="2800" dirty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Classification algorithms </a:t>
            </a:r>
          </a:p>
          <a:p>
            <a:pPr lvl="1"/>
            <a:r>
              <a:rPr lang="en-US" sz="2400" dirty="0">
                <a:latin typeface="Calibri" charset="0"/>
              </a:rPr>
              <a:t>Na</a:t>
            </a:r>
            <a:r>
              <a:rPr lang="fr-FR" sz="2400" dirty="0" err="1">
                <a:latin typeface="Calibri" charset="0"/>
              </a:rPr>
              <a:t>ï</a:t>
            </a:r>
            <a:r>
              <a:rPr lang="en-US" sz="2400" dirty="0" err="1">
                <a:latin typeface="Calibri" charset="0"/>
              </a:rPr>
              <a:t>ve</a:t>
            </a:r>
            <a:r>
              <a:rPr lang="en-US" sz="2400" dirty="0">
                <a:latin typeface="Calibri" charset="0"/>
              </a:rPr>
              <a:t> Bayes</a:t>
            </a:r>
          </a:p>
          <a:p>
            <a:pPr lvl="1"/>
            <a:r>
              <a:rPr lang="en-US" sz="2400" dirty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r>
              <a:rPr lang="en-US" sz="2400" dirty="0">
                <a:latin typeface="Calibri" charset="0"/>
              </a:rPr>
              <a:t>…</a:t>
            </a:r>
            <a:endParaRPr lang="en-US" sz="10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562B1-E8FA-D64E-AC24-2D6976ECC6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B9CDE-A2BA-554F-ACC5-299E4BB0DF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3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12025</TotalTime>
  <Words>437</Words>
  <Application>Microsoft Macintosh PowerPoint</Application>
  <PresentationFormat>On-screen Show (16:9)</PresentationFormat>
  <Paragraphs>98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(Headings)</vt:lpstr>
      <vt:lpstr>Lucida Sans</vt:lpstr>
      <vt:lpstr>Office Theme</vt:lpstr>
      <vt:lpstr>PowerPoint Presentation</vt:lpstr>
      <vt:lpstr>PowerPoint Presentation</vt:lpstr>
      <vt:lpstr>Example of TC: Spam Filtering </vt:lpstr>
      <vt:lpstr>Example of TC:  Positive or negative movie review?</vt:lpstr>
      <vt:lpstr>Example of TC:  What is the subject of this article?</vt:lpstr>
      <vt:lpstr>Text Classification Examples</vt:lpstr>
      <vt:lpstr>Text Classification: Definition</vt:lpstr>
      <vt:lpstr>PowerPoint Presentation</vt:lpstr>
      <vt:lpstr>Classification Methods: Supervised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382</cp:revision>
  <cp:lastPrinted>2020-08-27T01:58:20Z</cp:lastPrinted>
  <dcterms:created xsi:type="dcterms:W3CDTF">2019-08-21T17:42:26Z</dcterms:created>
  <dcterms:modified xsi:type="dcterms:W3CDTF">2022-09-27T22:52:30Z</dcterms:modified>
</cp:coreProperties>
</file>