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496" r:id="rId3"/>
    <p:sldId id="546" r:id="rId4"/>
    <p:sldId id="547" r:id="rId5"/>
    <p:sldId id="391" r:id="rId6"/>
    <p:sldId id="548" r:id="rId7"/>
    <p:sldId id="392" r:id="rId8"/>
    <p:sldId id="549" r:id="rId9"/>
    <p:sldId id="450" r:id="rId10"/>
    <p:sldId id="550" r:id="rId11"/>
    <p:sldId id="580" r:id="rId12"/>
    <p:sldId id="552" r:id="rId13"/>
    <p:sldId id="553" r:id="rId14"/>
    <p:sldId id="555" r:id="rId15"/>
    <p:sldId id="581" r:id="rId16"/>
    <p:sldId id="519" r:id="rId17"/>
    <p:sldId id="458" r:id="rId18"/>
    <p:sldId id="578" r:id="rId19"/>
    <p:sldId id="564" r:id="rId20"/>
    <p:sldId id="565" r:id="rId21"/>
    <p:sldId id="566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5"/>
    <p:restoredTop sz="87599"/>
  </p:normalViewPr>
  <p:slideViewPr>
    <p:cSldViewPr>
      <p:cViewPr varScale="1">
        <p:scale>
          <a:sx n="263" d="100"/>
          <a:sy n="263" d="100"/>
        </p:scale>
        <p:origin x="143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44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Multinomial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9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1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 defined over the entire training data.  But the denominator</a:t>
            </a:r>
            <a:r>
              <a:rPr lang="en-US" baseline="0" dirty="0"/>
              <a:t> count restricted to the specific class </a:t>
            </a:r>
            <a:r>
              <a:rPr lang="en-US" baseline="0" dirty="0" err="1"/>
              <a:t>cj</a:t>
            </a:r>
            <a:r>
              <a:rPr lang="en-US" baseline="0" dirty="0"/>
              <a:t> documents.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59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18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|V|:</a:t>
            </a:r>
            <a:r>
              <a:rPr lang="en-US" baseline="0" dirty="0"/>
              <a:t> Size of the vocabulary defined over the *entire* training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gamma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2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1FE78-3ECD-CD47-AF85-D701825482C7}" type="slidenum">
              <a:rPr lang="en-US"/>
              <a:pPr/>
              <a:t>5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12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40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50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Bayes rule first, and then</a:t>
            </a:r>
            <a:r>
              <a:rPr lang="en-US" baseline="0" dirty="0"/>
              <a:t> likelihood, prior probability, and posterior probability.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1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05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P(c = UK) = 3/6 = 1/2 = P(China)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4ECF-9711-B842-95D4-0F4208D79DD5}" type="datetime1">
              <a:rPr lang="en-US" smtClean="0"/>
              <a:t>9/30/22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65E8-0320-E746-ABD5-C048A87095A2}" type="datetime1">
              <a:rPr lang="en-US" smtClean="0"/>
              <a:t>9/30/22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E930877-E788-4642-9391-305AC06CAF03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© Anagha Kulkarni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0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6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80222-EAD6-5941-991F-EC8C4CAF8614}" type="datetime1">
              <a:rPr lang="en-US" smtClean="0"/>
              <a:t>9/30/22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3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7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12.emf"/><Relationship Id="rId5" Type="http://schemas.openxmlformats.org/officeDocument/2006/relationships/oleObject" Target="../embeddings/oleObject13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endParaRPr lang="en-US" sz="4000" b="1" dirty="0"/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CSc</a:t>
            </a:r>
            <a:r>
              <a:rPr lang="en-US" sz="3600" dirty="0"/>
              <a:t> 620 &amp; </a:t>
            </a:r>
            <a:r>
              <a:rPr lang="en-US" sz="3600" dirty="0" err="1"/>
              <a:t>CSc</a:t>
            </a:r>
            <a:r>
              <a:rPr lang="en-US" sz="36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Natural Language Technologies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518200" y="3181350"/>
            <a:ext cx="41075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Professor Anagha Kulkarni</a:t>
            </a:r>
          </a:p>
          <a:p>
            <a:pPr algn="ctr"/>
            <a:r>
              <a:rPr lang="en-US" sz="2000" dirty="0">
                <a:hlinkClick r:id="rId2"/>
              </a:rPr>
              <a:t>ak@sfsu.edu</a:t>
            </a:r>
            <a:endParaRPr lang="en-US" sz="2000" dirty="0"/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College of Science &amp; Engineering</a:t>
            </a:r>
          </a:p>
          <a:p>
            <a:pPr algn="ctr"/>
            <a:r>
              <a:rPr lang="en-US" dirty="0"/>
              <a:t>San Francisco State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C6E6-3602-9B47-BB21-423FF712A0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© Anagha Kulkarni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738664"/>
          </a:xfrm>
        </p:spPr>
        <p:txBody>
          <a:bodyPr/>
          <a:lstStyle/>
          <a:p>
            <a:r>
              <a:rPr lang="en-US" sz="2400" dirty="0"/>
              <a:t>Bayes’ Rule Applied to </a:t>
            </a:r>
            <a:br>
              <a:rPr lang="en-US" sz="2400" dirty="0"/>
            </a:br>
            <a:r>
              <a:rPr lang="en-US" sz="2400" dirty="0"/>
              <a:t>Documents and Classes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697636"/>
              </p:ext>
            </p:extLst>
          </p:nvPr>
        </p:nvGraphicFramePr>
        <p:xfrm>
          <a:off x="2479675" y="2759075"/>
          <a:ext cx="2549525" cy="794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419100" progId="Equation.3">
                  <p:embed/>
                </p:oleObj>
              </mc:Choice>
              <mc:Fallback>
                <p:oleObj name="Equation" r:id="rId3" imgW="1371600" imgH="4191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759075"/>
                        <a:ext cx="2549525" cy="794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04800" y="1428750"/>
            <a:ext cx="8229600" cy="369332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sz="1800" dirty="0"/>
              <a:t>For a document </a:t>
            </a:r>
            <a:r>
              <a:rPr lang="en-US" sz="2000" i="1" dirty="0"/>
              <a:t>d</a:t>
            </a:r>
            <a:r>
              <a:rPr lang="en-US" sz="2400" dirty="0"/>
              <a:t> </a:t>
            </a:r>
            <a:r>
              <a:rPr lang="en-US" sz="2000" dirty="0"/>
              <a:t>and a class </a:t>
            </a:r>
            <a:r>
              <a:rPr lang="en-US" sz="2400" i="1" dirty="0"/>
              <a:t>c</a:t>
            </a:r>
            <a:endParaRPr lang="en-US" sz="1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3505200" y="2262485"/>
            <a:ext cx="1397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likelihood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2338685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prior</a:t>
            </a:r>
          </a:p>
        </p:txBody>
      </p:sp>
      <p:sp>
        <p:nvSpPr>
          <p:cNvPr id="11" name="Left Brace 10"/>
          <p:cNvSpPr/>
          <p:nvPr/>
        </p:nvSpPr>
        <p:spPr bwMode="auto">
          <a:xfrm rot="5400000">
            <a:off x="3916335" y="2293383"/>
            <a:ext cx="189210" cy="838199"/>
          </a:xfrm>
          <a:prstGeom prst="leftBrace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Left Brace 12"/>
          <p:cNvSpPr/>
          <p:nvPr/>
        </p:nvSpPr>
        <p:spPr bwMode="auto">
          <a:xfrm rot="5400000">
            <a:off x="4639680" y="2558766"/>
            <a:ext cx="119433" cy="354806"/>
          </a:xfrm>
          <a:prstGeom prst="leftBrace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7912" y="2434154"/>
            <a:ext cx="1325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posterior</a:t>
            </a:r>
          </a:p>
        </p:txBody>
      </p:sp>
      <p:sp>
        <p:nvSpPr>
          <p:cNvPr id="15" name="Left Brace 14"/>
          <p:cNvSpPr/>
          <p:nvPr/>
        </p:nvSpPr>
        <p:spPr bwMode="auto">
          <a:xfrm rot="5400000">
            <a:off x="2832203" y="2478282"/>
            <a:ext cx="202993" cy="838199"/>
          </a:xfrm>
          <a:prstGeom prst="leftBrace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F2068-BFBB-A646-902C-83E02D1E03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92C73-BB80-CB45-B3DB-262C348F0B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51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1" grpId="0" animBg="1"/>
      <p:bldP spid="13" grpId="0" animBg="1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672597" y="1633538"/>
          <a:ext cx="3356604" cy="710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292100" progId="Equation.3">
                  <p:embed/>
                </p:oleObj>
              </mc:Choice>
              <mc:Fallback>
                <p:oleObj name="Equation" r:id="rId3" imgW="1371600" imgH="2921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597" y="1633538"/>
                        <a:ext cx="3356604" cy="710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542620" y="2495550"/>
          <a:ext cx="2668596" cy="81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419100" progId="Equation.3">
                  <p:embed/>
                </p:oleObj>
              </mc:Choice>
              <mc:Fallback>
                <p:oleObj name="Equation" r:id="rId5" imgW="1371600" imgH="4191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20" y="2495550"/>
                        <a:ext cx="2668596" cy="811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511425" y="3867150"/>
          <a:ext cx="2898775" cy="62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46200" imgH="292100" progId="Equation.3">
                  <p:embed/>
                </p:oleObj>
              </mc:Choice>
              <mc:Fallback>
                <p:oleObj name="Equation" r:id="rId7" imgW="1346200" imgH="2921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3867150"/>
                        <a:ext cx="2898775" cy="625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5943600" y="1581150"/>
            <a:ext cx="3200400" cy="584775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MAP is “maximum a posteriori</a:t>
            </a:r>
            <a:r>
              <a:rPr lang="en-US" altLang="zh-TW" sz="1600"/>
              <a:t>” = </a:t>
            </a:r>
            <a:r>
              <a:rPr lang="en-US" altLang="zh-TW" sz="1600" dirty="0"/>
              <a:t>most likely class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944230" y="2645889"/>
            <a:ext cx="16764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Bayes Rule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944230" y="3683599"/>
            <a:ext cx="1676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Dropping the denominator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8258" y="4671596"/>
            <a:ext cx="325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We need to estimate </a:t>
            </a:r>
            <a:r>
              <a:rPr lang="en-US" sz="1600" i="1" dirty="0">
                <a:latin typeface="+mn-lt"/>
              </a:rPr>
              <a:t>P</a:t>
            </a:r>
            <a:r>
              <a:rPr lang="en-US" sz="1600" dirty="0">
                <a:latin typeface="+mn-lt"/>
              </a:rPr>
              <a:t>(</a:t>
            </a:r>
            <a:r>
              <a:rPr lang="en-US" sz="1600" i="1" dirty="0" err="1">
                <a:latin typeface="+mn-lt"/>
              </a:rPr>
              <a:t>d</a:t>
            </a:r>
            <a:r>
              <a:rPr lang="en-US" sz="1600" dirty="0" err="1">
                <a:latin typeface="+mn-lt"/>
              </a:rPr>
              <a:t>|</a:t>
            </a:r>
            <a:r>
              <a:rPr lang="en-US" sz="1600" i="1" dirty="0" err="1">
                <a:latin typeface="+mn-lt"/>
              </a:rPr>
              <a:t>c</a:t>
            </a:r>
            <a:r>
              <a:rPr lang="en-US" sz="1600" dirty="0">
                <a:latin typeface="+mn-lt"/>
              </a:rPr>
              <a:t>)  and </a:t>
            </a:r>
            <a:r>
              <a:rPr lang="en-US" sz="1600" i="1" dirty="0">
                <a:latin typeface="+mn-lt"/>
              </a:rPr>
              <a:t>P</a:t>
            </a:r>
            <a:r>
              <a:rPr lang="en-US" sz="1600" dirty="0">
                <a:latin typeface="+mn-lt"/>
              </a:rPr>
              <a:t>(</a:t>
            </a:r>
            <a:r>
              <a:rPr lang="en-US" sz="1600" i="1" dirty="0">
                <a:latin typeface="+mn-lt"/>
              </a:rPr>
              <a:t>c</a:t>
            </a:r>
            <a:r>
              <a:rPr lang="en-US" sz="1600" dirty="0">
                <a:latin typeface="+mn-lt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C4C89F-25BD-D543-8449-9EA3F9713B5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690BD-C427-834F-B31F-E20A3B12E8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00" y="285750"/>
            <a:ext cx="7566752" cy="4621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2200" y="514350"/>
            <a:ext cx="4552234" cy="889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6960470" y="904169"/>
            <a:ext cx="1793942" cy="686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4434" y="480726"/>
            <a:ext cx="1349952" cy="40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9103" y="1590261"/>
            <a:ext cx="1386849" cy="1286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9" name="Rectangle 8"/>
          <p:cNvSpPr/>
          <p:nvPr/>
        </p:nvSpPr>
        <p:spPr>
          <a:xfrm>
            <a:off x="3874196" y="1310791"/>
            <a:ext cx="3086274" cy="3596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2617" y="295930"/>
            <a:ext cx="5649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We need to estimate 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 err="1">
                <a:latin typeface="+mn-lt"/>
              </a:rPr>
              <a:t>d</a:t>
            </a:r>
            <a:r>
              <a:rPr lang="en-US" sz="2800" dirty="0" err="1">
                <a:latin typeface="+mn-lt"/>
              </a:rPr>
              <a:t>|</a:t>
            </a:r>
            <a:r>
              <a:rPr lang="en-US" sz="2800" i="1" dirty="0" err="1">
                <a:latin typeface="+mn-lt"/>
              </a:rPr>
              <a:t>c</a:t>
            </a:r>
            <a:r>
              <a:rPr lang="en-US" sz="2800" dirty="0">
                <a:latin typeface="+mn-lt"/>
              </a:rPr>
              <a:t>)  and 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c</a:t>
            </a:r>
            <a:r>
              <a:rPr lang="en-US" sz="2800" dirty="0">
                <a:latin typeface="+mn-lt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4196" y="134420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+mn-lt"/>
              </a:rPr>
              <a:t>P</a:t>
            </a:r>
            <a:r>
              <a:rPr lang="en-US" sz="2000" dirty="0">
                <a:latin typeface="+mn-lt"/>
              </a:rPr>
              <a:t>(</a:t>
            </a:r>
            <a:r>
              <a:rPr lang="en-US" sz="2000" i="1" dirty="0">
                <a:latin typeface="+mn-lt"/>
              </a:rPr>
              <a:t>c: UK</a:t>
            </a:r>
            <a:r>
              <a:rPr lang="en-US" sz="2000" dirty="0">
                <a:latin typeface="+mn-lt"/>
              </a:rPr>
              <a:t>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0" y="1115141"/>
                <a:ext cx="1711559" cy="759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𝑐𝑜𝑢𝑛𝑡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𝑈𝐾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bg-BG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𝑐𝑜𝑢𝑛𝑡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′)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115141"/>
                <a:ext cx="1711559" cy="759888"/>
              </a:xfrm>
              <a:prstGeom prst="rect">
                <a:avLst/>
              </a:prstGeom>
              <a:blipFill>
                <a:blip r:embed="rId4"/>
                <a:stretch>
                  <a:fillRect l="-18382" t="-18033" b="-90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883935" y="3039130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+mn-lt"/>
              </a:rPr>
              <a:t>P</a:t>
            </a:r>
            <a:r>
              <a:rPr lang="en-US" sz="2000" dirty="0">
                <a:latin typeface="+mn-lt"/>
              </a:rPr>
              <a:t>(</a:t>
            </a:r>
            <a:r>
              <a:rPr lang="en-US" sz="2000" i="1" dirty="0" err="1">
                <a:latin typeface="+mn-lt"/>
              </a:rPr>
              <a:t>d</a:t>
            </a:r>
            <a:r>
              <a:rPr lang="en-US" sz="2000" dirty="0" err="1">
                <a:latin typeface="+mn-lt"/>
              </a:rPr>
              <a:t>|</a:t>
            </a:r>
            <a:r>
              <a:rPr lang="en-US" sz="2000" i="1" dirty="0" err="1">
                <a:latin typeface="+mn-lt"/>
              </a:rPr>
              <a:t>c</a:t>
            </a:r>
            <a:r>
              <a:rPr lang="en-US" sz="2000" dirty="0">
                <a:latin typeface="+mn-lt"/>
              </a:rPr>
              <a:t>) = ?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182AE8F-D58E-4045-8479-56B4984D34D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EC8EF73-F9F0-BF47-9956-F1C5C90A11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936277"/>
              </p:ext>
            </p:extLst>
          </p:nvPr>
        </p:nvGraphicFramePr>
        <p:xfrm>
          <a:off x="381000" y="1581150"/>
          <a:ext cx="2971800" cy="52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0" imgH="292100" progId="Equation.3">
                  <p:embed/>
                </p:oleObj>
              </mc:Choice>
              <mc:Fallback>
                <p:oleObj name="Equation" r:id="rId2" imgW="1651000" imgH="2921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81150"/>
                        <a:ext cx="2971800" cy="522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45176" y="1751677"/>
            <a:ext cx="2155824" cy="1815882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More generally, x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,</a:t>
            </a:r>
            <a:r>
              <a:rPr lang="is-IS" altLang="zh-TW" sz="1600" dirty="0"/>
              <a:t>…x</a:t>
            </a:r>
            <a:r>
              <a:rPr lang="is-IS" altLang="zh-TW" sz="1600" baseline="-25000" dirty="0"/>
              <a:t>n</a:t>
            </a:r>
            <a:r>
              <a:rPr lang="is-IS" altLang="zh-TW" sz="1600" dirty="0"/>
              <a:t> are </a:t>
            </a:r>
            <a:r>
              <a:rPr lang="is-IS" altLang="zh-TW" sz="1600" b="1" dirty="0"/>
              <a:t>features of d.</a:t>
            </a:r>
          </a:p>
          <a:p>
            <a:pPr>
              <a:defRPr/>
            </a:pPr>
            <a:r>
              <a:rPr lang="is-IS" altLang="zh-TW" sz="1600" dirty="0"/>
              <a:t>e.g. 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is-IS" altLang="zh-TW" sz="1600" dirty="0"/>
              <a:t>words (single words, pairs, triplets,...)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is-IS" altLang="zh-TW" sz="1600" dirty="0"/>
              <a:t>pos tags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is-IS" altLang="zh-TW" sz="1600" dirty="0"/>
              <a:t>meta-data of d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846971"/>
              </p:ext>
            </p:extLst>
          </p:nvPr>
        </p:nvGraphicFramePr>
        <p:xfrm>
          <a:off x="914400" y="2495550"/>
          <a:ext cx="3569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3100" imgH="292100" progId="Equation.3">
                  <p:embed/>
                </p:oleObj>
              </mc:Choice>
              <mc:Fallback>
                <p:oleObj name="Equation" r:id="rId4" imgW="1943100" imgH="2921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95550"/>
                        <a:ext cx="3569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233041" y="4552950"/>
            <a:ext cx="46482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x</a:t>
            </a:r>
            <a:r>
              <a:rPr lang="en-US" altLang="zh-TW" sz="1600" baseline="-25000" dirty="0"/>
              <a:t>1</a:t>
            </a:r>
            <a:r>
              <a:rPr lang="en-US" altLang="zh-TW" sz="1600" dirty="0"/>
              <a:t>..x</a:t>
            </a:r>
            <a:r>
              <a:rPr lang="en-US" altLang="zh-TW" sz="1600" baseline="-25000" dirty="0"/>
              <a:t>n</a:t>
            </a:r>
            <a:r>
              <a:rPr lang="en-US" altLang="zh-TW" sz="1600" dirty="0"/>
              <a:t>: Feature representation </a:t>
            </a:r>
            <a:r>
              <a:rPr lang="en-US" altLang="zh-TW" sz="1600"/>
              <a:t>of document </a:t>
            </a:r>
            <a:r>
              <a:rPr lang="en-US" altLang="zh-TW" sz="1600" dirty="0"/>
              <a:t>d.</a:t>
            </a:r>
            <a:endParaRPr lang="en-US" altLang="zh-TW" sz="1600" baseline="-25000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084388" y="3028950"/>
            <a:ext cx="2590800" cy="646331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800" dirty="0"/>
              <a:t>x</a:t>
            </a:r>
            <a:r>
              <a:rPr lang="en-US" altLang="zh-TW" sz="1800" baseline="-25000" dirty="0"/>
              <a:t>1</a:t>
            </a:r>
            <a:r>
              <a:rPr lang="en-US" altLang="zh-TW" sz="1800" dirty="0"/>
              <a:t>,</a:t>
            </a:r>
            <a:r>
              <a:rPr lang="is-IS" altLang="zh-TW" sz="1800" dirty="0"/>
              <a:t>…x</a:t>
            </a:r>
            <a:r>
              <a:rPr lang="is-IS" altLang="zh-TW" sz="1800" baseline="-25000" dirty="0"/>
              <a:t>n</a:t>
            </a:r>
            <a:r>
              <a:rPr lang="is-IS" altLang="zh-TW" sz="1800" dirty="0"/>
              <a:t> can be the words in document d. </a:t>
            </a:r>
            <a:endParaRPr lang="en-US" altLang="zh-TW" sz="18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719341-5B39-7F42-B00F-F92A907E54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3FC56-80A1-1D43-A3FC-228594CF5B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369332"/>
          </a:xfrm>
        </p:spPr>
        <p:txBody>
          <a:bodyPr/>
          <a:lstStyle/>
          <a:p>
            <a:r>
              <a:rPr lang="en-US" sz="2400" u="sng" dirty="0"/>
              <a:t>Na</a:t>
            </a:r>
            <a:r>
              <a:rPr lang="fr-FR" sz="2400" u="sng" dirty="0" err="1"/>
              <a:t>ï</a:t>
            </a:r>
            <a:r>
              <a:rPr lang="en-US" sz="2400" u="sng" dirty="0" err="1"/>
              <a:t>ve</a:t>
            </a:r>
            <a:r>
              <a:rPr lang="en-US" sz="2400" dirty="0"/>
              <a:t> Bayes Independence Assumption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11189"/>
              </p:ext>
            </p:extLst>
          </p:nvPr>
        </p:nvGraphicFramePr>
        <p:xfrm>
          <a:off x="2586038" y="1200150"/>
          <a:ext cx="2671762" cy="53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500" imgH="215900" progId="Equation.3">
                  <p:embed/>
                </p:oleObj>
              </mc:Choice>
              <mc:Fallback>
                <p:oleObj name="Equation" r:id="rId3" imgW="1079500" imgH="2159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200150"/>
                        <a:ext cx="2671762" cy="530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190750"/>
            <a:ext cx="8686800" cy="923330"/>
          </a:xfrm>
        </p:spPr>
        <p:txBody>
          <a:bodyPr/>
          <a:lstStyle/>
          <a:p>
            <a:endParaRPr lang="en-US" sz="2000" dirty="0">
              <a:latin typeface="Calibri" charset="0"/>
              <a:sym typeface="Symbol" charset="2"/>
            </a:endParaRPr>
          </a:p>
          <a:p>
            <a:pPr marL="0" indent="0">
              <a:buNone/>
            </a:pPr>
            <a:r>
              <a:rPr lang="en-US" sz="2000" b="1" dirty="0">
                <a:latin typeface="Calibri" charset="0"/>
                <a:sym typeface="Symbol" charset="2"/>
              </a:rPr>
              <a:t>Conditional Independence</a:t>
            </a:r>
            <a:r>
              <a:rPr lang="en-US" sz="2000" dirty="0">
                <a:latin typeface="Calibri" charset="0"/>
                <a:sym typeface="Symbol" charset="2"/>
              </a:rPr>
              <a:t>: Assume the feature probabilities </a:t>
            </a:r>
            <a:r>
              <a:rPr lang="en-US" sz="2000" i="1" dirty="0">
                <a:latin typeface="Calibri" charset="0"/>
                <a:sym typeface="Symbol" charset="2"/>
              </a:rPr>
              <a:t>P</a:t>
            </a:r>
            <a:r>
              <a:rPr lang="en-US" sz="2000" dirty="0">
                <a:latin typeface="Calibri" charset="0"/>
                <a:sym typeface="Symbol" charset="2"/>
              </a:rPr>
              <a:t>(</a:t>
            </a:r>
            <a:r>
              <a:rPr lang="en-US" sz="2000" i="1" dirty="0" err="1">
                <a:latin typeface="Calibri" charset="0"/>
                <a:sym typeface="Symbol" charset="2"/>
              </a:rPr>
              <a:t>x</a:t>
            </a:r>
            <a:r>
              <a:rPr lang="en-US" sz="2000" i="1" baseline="-25000" dirty="0" err="1">
                <a:latin typeface="Calibri" charset="0"/>
                <a:sym typeface="Symbol" charset="2"/>
              </a:rPr>
              <a:t>i</a:t>
            </a:r>
            <a:r>
              <a:rPr lang="en-US" sz="2000" dirty="0" err="1">
                <a:latin typeface="Calibri" charset="0"/>
                <a:sym typeface="Symbol" charset="2"/>
              </a:rPr>
              <a:t>|</a:t>
            </a:r>
            <a:r>
              <a:rPr lang="en-US" sz="2000" i="1" dirty="0" err="1">
                <a:latin typeface="Calibri" charset="0"/>
                <a:sym typeface="Symbol" charset="2"/>
              </a:rPr>
              <a:t>c</a:t>
            </a:r>
            <a:r>
              <a:rPr lang="en-US" sz="2000" i="1" baseline="-25000" dirty="0" err="1">
                <a:latin typeface="Calibri" charset="0"/>
                <a:sym typeface="Symbol" charset="2"/>
              </a:rPr>
              <a:t>j</a:t>
            </a:r>
            <a:r>
              <a:rPr lang="en-US" sz="2000" dirty="0">
                <a:latin typeface="Calibri" charset="0"/>
                <a:sym typeface="Symbol" charset="2"/>
              </a:rPr>
              <a:t>) are independent given the class </a:t>
            </a:r>
            <a:r>
              <a:rPr lang="en-US" sz="2000" i="1" dirty="0">
                <a:latin typeface="Calibri" charset="0"/>
                <a:sym typeface="Symbol" charset="2"/>
              </a:rPr>
              <a:t>c.</a:t>
            </a:r>
            <a:endParaRPr lang="en-US" sz="2000" i="1" dirty="0">
              <a:latin typeface="Times New Roman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073592"/>
              </p:ext>
            </p:extLst>
          </p:nvPr>
        </p:nvGraphicFramePr>
        <p:xfrm>
          <a:off x="1295400" y="3544647"/>
          <a:ext cx="6348412" cy="39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92500" imgH="215900" progId="Equation.3">
                  <p:embed/>
                </p:oleObj>
              </mc:Choice>
              <mc:Fallback>
                <p:oleObj name="Equation" r:id="rId5" imgW="3492500" imgH="21590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44647"/>
                        <a:ext cx="6348412" cy="391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F40860-A299-0D48-8C8B-4578B35B71A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3A606-8B4F-1144-9F3C-36F2041B71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0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371600" y="1504950"/>
          <a:ext cx="4953000" cy="64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5200" imgH="292100" progId="Equation.3">
                  <p:embed/>
                </p:oleObj>
              </mc:Choice>
              <mc:Fallback>
                <p:oleObj name="Equation" r:id="rId2" imgW="2235200" imgH="2921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04950"/>
                        <a:ext cx="4953000" cy="64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346548" y="2724150"/>
          <a:ext cx="3835052" cy="773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368300" progId="Equation.3">
                  <p:embed/>
                </p:oleObj>
              </mc:Choice>
              <mc:Fallback>
                <p:oleObj name="Equation" r:id="rId4" imgW="1828800" imgH="36830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548" y="2724150"/>
                        <a:ext cx="3835052" cy="773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CC9A04-6FEC-254A-8154-5D1561FCBB1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73421A-E1B7-B74F-B153-1ED5367CF1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47B9A-D957-2F4A-9D51-913E5D9DB243}"/>
              </a:ext>
            </a:extLst>
          </p:cNvPr>
          <p:cNvSpPr txBox="1"/>
          <p:nvPr/>
        </p:nvSpPr>
        <p:spPr>
          <a:xfrm>
            <a:off x="2619925" y="3838026"/>
            <a:ext cx="478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We need to estimate these probabilities.</a:t>
            </a:r>
          </a:p>
          <a:p>
            <a:r>
              <a:rPr lang="en-US" sz="1600" dirty="0"/>
              <a:t>This is called learning / training NB classification model.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9E1FA-6AA8-8532-3E43-97B45800AC2E}"/>
              </a:ext>
            </a:extLst>
          </p:cNvPr>
          <p:cNvSpPr/>
          <p:nvPr/>
        </p:nvSpPr>
        <p:spPr>
          <a:xfrm>
            <a:off x="3505200" y="3028950"/>
            <a:ext cx="152400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0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>
                <a:latin typeface="Calibri (Headings)"/>
                <a:cs typeface="Calibri (Headings)"/>
              </a:rPr>
              <a:t>Text Classification and Na</a:t>
            </a:r>
            <a:r>
              <a:rPr lang="fr-FR" sz="4000">
                <a:latin typeface="Calibri (Headings)"/>
                <a:cs typeface="Calibri (Headings)"/>
              </a:rPr>
              <a:t>ï</a:t>
            </a:r>
            <a:r>
              <a:rPr lang="en-US" sz="400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Learning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5F3E49-C181-1745-B277-D9C419A3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Anagha Kulkarni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B0F68F-CCE5-6649-9676-4660C430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FEE-6B48-4643-BCFB-F13B0E13E17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4328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1798"/>
            <a:ext cx="4648200" cy="945952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Learning the </a:t>
            </a:r>
            <a:r>
              <a:rPr lang="en-US" sz="3000" u="sng" dirty="0">
                <a:latin typeface="Calibri" charset="0"/>
                <a:ea typeface="ＭＳ Ｐゴシック" charset="0"/>
                <a:cs typeface="ＭＳ Ｐゴシック" charset="0"/>
              </a:rPr>
              <a:t>Multinomial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Na</a:t>
            </a:r>
            <a:r>
              <a:rPr lang="fr-FR" sz="3000" dirty="0" err="1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3000" dirty="0" err="1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Bayes Model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52550"/>
            <a:ext cx="8077200" cy="61555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Maximum Likelihood Estimates:</a:t>
            </a:r>
          </a:p>
          <a:p>
            <a:pPr marL="457200" lvl="1" indent="0" eaLnBrk="1" hangingPunct="1">
              <a:buNone/>
            </a:pPr>
            <a:r>
              <a:rPr lang="en-US" sz="2000" dirty="0">
                <a:latin typeface="Calibri" charset="0"/>
                <a:ea typeface="ＭＳ Ｐゴシック" charset="0"/>
              </a:rPr>
              <a:t>Simply use the relative frequencies in the data</a:t>
            </a:r>
          </a:p>
        </p:txBody>
      </p:sp>
      <p:graphicFrame>
        <p:nvGraphicFramePr>
          <p:cNvPr id="61" name="Object 3"/>
          <p:cNvGraphicFramePr>
            <a:graphicFrameLocks noChangeAspect="1"/>
          </p:cNvGraphicFramePr>
          <p:nvPr/>
        </p:nvGraphicFramePr>
        <p:xfrm>
          <a:off x="952119" y="2343150"/>
          <a:ext cx="2705481" cy="752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500" imgH="444500" progId="Equation.3">
                  <p:embed/>
                </p:oleObj>
              </mc:Choice>
              <mc:Fallback>
                <p:oleObj name="Equation" r:id="rId3" imgW="1587500" imgH="444500" progId="Equation.3">
                  <p:embed/>
                  <p:pic>
                    <p:nvPicPr>
                      <p:cNvPr id="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119" y="2343150"/>
                        <a:ext cx="2705481" cy="752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3464945"/>
                <a:ext cx="3359125" cy="673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000" b="0" i="1" baseline="-25000" smtClean="0">
                              <a:latin typeface="Cambria Math" charset="0"/>
                            </a:rPr>
                            <m:t>𝑖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2000" b="0" i="1" baseline="-25000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𝑐𝑜𝑢𝑛𝑡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𝑥𝑖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𝑐𝑗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𝑐𝑜𝑢𝑛𝑡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𝑥𝑘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𝑐𝑗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64945"/>
                <a:ext cx="3359125" cy="673839"/>
              </a:xfrm>
              <a:prstGeom prst="rect">
                <a:avLst/>
              </a:prstGeom>
              <a:blipFill>
                <a:blip r:embed="rId6"/>
                <a:stretch>
                  <a:fillRect l="-1132" t="-24074" r="-2264" b="-1092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226230-BC00-EA4B-AA01-C381314B39F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4BC82-20D9-B949-81E3-E2B460A2CF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457FC00E-8755-EC4B-BE60-0314E45C8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488897"/>
            <a:ext cx="5410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latin typeface="Calibri"/>
                <a:cs typeface="Calibri"/>
              </a:rPr>
              <a:t>Number of times feature </a:t>
            </a:r>
            <a:r>
              <a:rPr lang="en-US" sz="1400" i="1" dirty="0">
                <a:latin typeface="Calibri"/>
                <a:cs typeface="Calibri"/>
              </a:rPr>
              <a:t>x</a:t>
            </a:r>
            <a:r>
              <a:rPr lang="en-US" sz="1400" i="1" baseline="-25000" dirty="0">
                <a:latin typeface="Calibri"/>
                <a:cs typeface="Calibri"/>
              </a:rPr>
              <a:t>i</a:t>
            </a:r>
            <a:r>
              <a:rPr lang="en-US" sz="1400" dirty="0">
                <a:latin typeface="Calibri"/>
                <a:cs typeface="Calibri"/>
              </a:rPr>
              <a:t> appears in documents of class </a:t>
            </a:r>
            <a:r>
              <a:rPr lang="en-US" sz="1400" i="1" dirty="0" err="1">
                <a:latin typeface="Calibri"/>
                <a:cs typeface="Calibri"/>
              </a:rPr>
              <a:t>c</a:t>
            </a:r>
            <a:r>
              <a:rPr lang="en-US" sz="1400" i="1" baseline="-25000" dirty="0" err="1">
                <a:latin typeface="Calibri"/>
                <a:cs typeface="Calibri"/>
              </a:rPr>
              <a:t>j</a:t>
            </a:r>
            <a:r>
              <a:rPr lang="en-US" sz="1400" baseline="-25000" dirty="0">
                <a:latin typeface="Calibri"/>
                <a:cs typeface="Calibri"/>
              </a:rPr>
              <a:t> </a:t>
            </a:r>
          </a:p>
          <a:p>
            <a:pPr algn="ctr"/>
            <a:r>
              <a:rPr lang="en-US" sz="1400" dirty="0">
                <a:latin typeface="Calibri"/>
                <a:cs typeface="Calibri"/>
              </a:rPr>
              <a:t>relative to all feature counts in class </a:t>
            </a:r>
            <a:r>
              <a:rPr lang="en-US" sz="1400" i="1" dirty="0" err="1">
                <a:latin typeface="Calibri"/>
                <a:cs typeface="Calibri"/>
              </a:rPr>
              <a:t>c</a:t>
            </a:r>
            <a:r>
              <a:rPr lang="en-US" sz="1400" i="1" baseline="-25000" dirty="0" err="1">
                <a:latin typeface="Calibri"/>
                <a:cs typeface="Calibri"/>
              </a:rPr>
              <a:t>j</a:t>
            </a:r>
            <a:r>
              <a:rPr lang="en-US" sz="1400" baseline="-25000" dirty="0">
                <a:latin typeface="Calibri"/>
                <a:cs typeface="Calibri"/>
              </a:rPr>
              <a:t> </a:t>
            </a:r>
          </a:p>
          <a:p>
            <a:pPr algn="ctr"/>
            <a:endParaRPr lang="en-US" sz="1400" dirty="0">
              <a:latin typeface="Calibri"/>
              <a:cs typeface="Calibri"/>
            </a:endParaRPr>
          </a:p>
          <a:p>
            <a:pPr algn="ctr"/>
            <a:r>
              <a:rPr lang="en-US" sz="1400" dirty="0">
                <a:latin typeface="Calibri"/>
                <a:cs typeface="Calibri"/>
              </a:rPr>
              <a:t>Relative importance of feature </a:t>
            </a:r>
            <a:r>
              <a:rPr lang="en-US" sz="1400" i="1" dirty="0">
                <a:latin typeface="Calibri"/>
                <a:cs typeface="Calibri"/>
              </a:rPr>
              <a:t>x</a:t>
            </a:r>
            <a:r>
              <a:rPr lang="en-US" sz="1400" i="1" baseline="-25000" dirty="0">
                <a:latin typeface="Calibri"/>
                <a:cs typeface="Calibri"/>
              </a:rPr>
              <a:t>i</a:t>
            </a:r>
            <a:r>
              <a:rPr lang="en-US" sz="1400" dirty="0">
                <a:latin typeface="Calibri"/>
                <a:cs typeface="Calibri"/>
              </a:rPr>
              <a:t> for class </a:t>
            </a:r>
            <a:r>
              <a:rPr lang="en-US" sz="1400" i="1" dirty="0" err="1">
                <a:latin typeface="Calibri"/>
                <a:cs typeface="Calibri"/>
              </a:rPr>
              <a:t>c</a:t>
            </a:r>
            <a:r>
              <a:rPr lang="en-US" sz="1400" i="1" baseline="-25000" dirty="0" err="1">
                <a:latin typeface="Calibri"/>
                <a:cs typeface="Calibri"/>
              </a:rPr>
              <a:t>j</a:t>
            </a:r>
            <a:r>
              <a:rPr lang="en-US" sz="1400" baseline="-25000" dirty="0">
                <a:latin typeface="Calibri"/>
                <a:cs typeface="Calibri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27346-4651-8B4E-B394-A060E01DBA27}"/>
              </a:ext>
            </a:extLst>
          </p:cNvPr>
          <p:cNvSpPr txBox="1"/>
          <p:nvPr/>
        </p:nvSpPr>
        <p:spPr>
          <a:xfrm>
            <a:off x="228600" y="4523684"/>
            <a:ext cx="8115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Effectively, for each class we are learning a multinomial distribution over all the features, x</a:t>
            </a:r>
            <a:r>
              <a:rPr lang="en-US" sz="1600" baseline="-25000" dirty="0"/>
              <a:t>1</a:t>
            </a:r>
            <a:r>
              <a:rPr lang="en-US" sz="1600"/>
              <a:t>..x</a:t>
            </a:r>
            <a:r>
              <a:rPr lang="en-US" sz="1600" baseline="-25000"/>
              <a:t>n</a:t>
            </a:r>
            <a:r>
              <a:rPr lang="en-US" sz="160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1464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738664"/>
          </a:xfrm>
        </p:spPr>
        <p:txBody>
          <a:bodyPr/>
          <a:lstStyle/>
          <a:p>
            <a:r>
              <a:rPr lang="en-US" sz="2400" dirty="0"/>
              <a:t>Example of TC: </a:t>
            </a:r>
            <a:br>
              <a:rPr lang="en-US" sz="2400" dirty="0"/>
            </a:br>
            <a:r>
              <a:rPr lang="en-US" sz="2400" dirty="0"/>
              <a:t>Positive or negative movie 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2462213"/>
          </a:xfrm>
        </p:spPr>
        <p:txBody>
          <a:bodyPr/>
          <a:lstStyle/>
          <a:p>
            <a:r>
              <a:rPr lang="en-US" sz="2000" dirty="0"/>
              <a:t>unbelievably disappointing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Full of zany characters and richly applied satire, and some great plot twists</a:t>
            </a:r>
          </a:p>
          <a:p>
            <a:endParaRPr lang="en-US" sz="2000" dirty="0"/>
          </a:p>
          <a:p>
            <a:r>
              <a:rPr lang="en-US" sz="2000" dirty="0"/>
              <a:t>this is the greatest screwball comedy ever filmed</a:t>
            </a:r>
          </a:p>
          <a:p>
            <a:endParaRPr lang="en-US" sz="2000" dirty="0"/>
          </a:p>
          <a:p>
            <a:r>
              <a:rPr lang="en-US" sz="2000" dirty="0"/>
              <a:t>It was pathetic. The worst part about it was the boxing scenes.</a:t>
            </a:r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15918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9621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763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24150"/>
            <a:ext cx="591828" cy="533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EF3AFE-2FC0-4A4A-B531-EFFB2AFD415C}"/>
              </a:ext>
            </a:extLst>
          </p:cNvPr>
          <p:cNvSpPr txBox="1"/>
          <p:nvPr/>
        </p:nvSpPr>
        <p:spPr>
          <a:xfrm>
            <a:off x="241096" y="807171"/>
            <a:ext cx="15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Data: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71A7E-404F-3142-ABD5-2DBD72CFB2DF}"/>
              </a:ext>
            </a:extLst>
          </p:cNvPr>
          <p:cNvSpPr txBox="1"/>
          <p:nvPr/>
        </p:nvSpPr>
        <p:spPr>
          <a:xfrm>
            <a:off x="431800" y="4324350"/>
            <a:ext cx="5474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Unlabeled data / review</a:t>
            </a:r>
            <a:r>
              <a:rPr lang="en-US" dirty="0"/>
              <a:t>: “fantastic plot full of comedy” </a:t>
            </a:r>
          </a:p>
          <a:p>
            <a:r>
              <a:rPr lang="en-US" b="1" dirty="0"/>
              <a:t>Class</a:t>
            </a:r>
            <a:r>
              <a:rPr lang="en-US" dirty="0"/>
              <a:t>: Positive / Negative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21F48-13B3-AA4B-89CB-4696009BA02B}"/>
              </a:ext>
            </a:extLst>
          </p:cNvPr>
          <p:cNvSpPr txBox="1"/>
          <p:nvPr/>
        </p:nvSpPr>
        <p:spPr>
          <a:xfrm>
            <a:off x="2819400" y="3992242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OOV term!</a:t>
            </a:r>
          </a:p>
        </p:txBody>
      </p:sp>
    </p:spTree>
    <p:extLst>
      <p:ext uri="{BB962C8B-B14F-4D97-AF65-F5344CB8AC3E}">
        <p14:creationId xmlns:p14="http://schemas.microsoft.com/office/powerpoint/2010/main" val="33510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33350"/>
            <a:ext cx="4876800" cy="861774"/>
          </a:xfrm>
        </p:spPr>
        <p:txBody>
          <a:bodyPr/>
          <a:lstStyle/>
          <a:p>
            <a:r>
              <a:rPr lang="en-US" sz="2800" dirty="0"/>
              <a:t>Laplace (add 1) smoothing for Na</a:t>
            </a:r>
            <a:r>
              <a:rPr lang="fr-FR" sz="2800" dirty="0" err="1"/>
              <a:t>ï</a:t>
            </a:r>
            <a:r>
              <a:rPr lang="en-US" sz="2800" dirty="0" err="1"/>
              <a:t>ve</a:t>
            </a:r>
            <a:r>
              <a:rPr lang="en-US" sz="2800" dirty="0"/>
              <a:t>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0625" y="1581150"/>
                <a:ext cx="4738605" cy="9040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400" b="0" i="1" baseline="-25000" smtClean="0">
                              <a:latin typeface="Cambria Math" charset="0"/>
                            </a:rPr>
                            <m:t>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2400" b="0" i="1" baseline="-25000" smtClean="0">
                              <a:latin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𝑐𝑜𝑢𝑛𝑡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25" y="1581150"/>
                <a:ext cx="4738605" cy="904030"/>
              </a:xfrm>
              <a:prstGeom prst="rect">
                <a:avLst/>
              </a:prstGeom>
              <a:blipFill>
                <a:blip r:embed="rId2"/>
                <a:stretch>
                  <a:fillRect l="-1340" t="-15278" r="-1609" b="-986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11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1200150"/>
            <a:ext cx="6400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 sz="4400" dirty="0">
                <a:latin typeface="Calibri (Headings)"/>
                <a:cs typeface="Calibri (Headings)"/>
              </a:rPr>
              <a:t>Text Classification</a:t>
            </a:r>
            <a:endParaRPr lang="en-US" sz="4400" kern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DE9CA5-3CD3-9141-B54D-64E0D7FB05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BB992-6D8F-7F42-B17F-C2B8C86248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95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86200" y="97155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Text Classification and Na</a:t>
            </a:r>
            <a:r>
              <a:rPr lang="fr-FR" sz="4000" dirty="0" err="1">
                <a:latin typeface="Calibri (Headings)"/>
                <a:cs typeface="Calibri (Headings)"/>
              </a:rPr>
              <a:t>ï</a:t>
            </a:r>
            <a:r>
              <a:rPr lang="en-US" sz="4000" dirty="0" err="1">
                <a:latin typeface="Calibri (Headings)"/>
                <a:cs typeface="Calibri (Headings)"/>
              </a:rPr>
              <a:t>ve</a:t>
            </a:r>
            <a:r>
              <a:rPr lang="en-US" sz="4000" dirty="0">
                <a:latin typeface="Calibri (Headings)"/>
                <a:cs typeface="Calibri (Headings)"/>
              </a:rPr>
              <a:t>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495550"/>
            <a:ext cx="3886200" cy="2316019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dirty="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dirty="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A Worked Example</a:t>
            </a:r>
          </a:p>
          <a:p>
            <a:r>
              <a:rPr lang="en-US" sz="2000" dirty="0"/>
              <a:t>(Only unigram features)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(With Laplace Smoothing)</a:t>
            </a:r>
          </a:p>
          <a:p>
            <a:pPr eaLnBrk="1" hangingPunct="1">
              <a:buFont typeface="Times" charset="0"/>
              <a:buNone/>
            </a:pPr>
            <a:endParaRPr lang="en-US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9D4836-52A5-3945-A4E2-A3CA206C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by Anagha Kulkarni, 2020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AF695-B958-C34D-9448-9C9F64D0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FEE-6B48-4643-BCFB-F13B0E13E17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21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207298" y="2876550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Assigning a class label to Test doc d5:</a:t>
            </a:r>
          </a:p>
          <a:p>
            <a:r>
              <a:rPr lang="en-US" sz="1800" dirty="0">
                <a:latin typeface="+mn-lt"/>
              </a:rPr>
              <a:t>P(c|d5) </a:t>
            </a:r>
          </a:p>
          <a:p>
            <a:endParaRPr lang="en-US" dirty="0"/>
          </a:p>
          <a:p>
            <a:r>
              <a:rPr lang="en-US" sz="1800" dirty="0">
                <a:latin typeface="+mn-lt"/>
              </a:rPr>
              <a:t>P(j|d5)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C</a:t>
            </a:r>
            <a:r>
              <a:rPr lang="en-US" sz="1800" baseline="-25000" dirty="0">
                <a:latin typeface="+mn-lt"/>
              </a:rPr>
              <a:t>NB</a:t>
            </a:r>
            <a:r>
              <a:rPr lang="en-US" sz="1800" dirty="0">
                <a:latin typeface="+mn-lt"/>
              </a:rPr>
              <a:t>(d5) = c (i.e. china)</a:t>
            </a:r>
            <a:endParaRPr lang="en-US" sz="1800" baseline="-250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3739574"/>
            <a:ext cx="21586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1/4 * (2/9)</a:t>
            </a:r>
            <a:r>
              <a:rPr lang="en-US" altLang="zh-TW" sz="1600" baseline="30000" dirty="0">
                <a:latin typeface="Calibri" charset="0"/>
                <a:ea typeface="Arial" charset="0"/>
                <a:cs typeface="Arial" charset="0"/>
              </a:rPr>
              <a:t>3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 * 2/9 * 2/9 </a:t>
            </a:r>
            <a:r>
              <a:rPr lang="en-US" altLang="zh-TW" sz="1600" dirty="0">
                <a:latin typeface="Calibri" charset="0"/>
              </a:rPr>
              <a:t>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	≈ 0.0001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276600" y="-19050"/>
          <a:ext cx="5867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6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Training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</a:t>
                      </a:r>
                      <a:r>
                        <a:rPr lang="en-US" sz="1600" baseline="0" dirty="0"/>
                        <a:t> Beijing Chinese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Chinese Shanghai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Macao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Tokyo Japan Chinese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j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Chinese Chinese Chinese Tokyo</a:t>
                      </a:r>
                      <a:r>
                        <a:rPr lang="en-US" sz="1600" baseline="0" dirty="0"/>
                        <a:t> Japan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028950"/>
            <a:ext cx="36973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+mn-lt"/>
              </a:rPr>
              <a:t>Likelihood: Conditional Probabilities: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Chinese|</a:t>
            </a:r>
            <a:r>
              <a:rPr lang="en-US" sz="1800" i="1" dirty="0" err="1">
                <a:latin typeface="+mn-lt"/>
              </a:rPr>
              <a:t>c</a:t>
            </a:r>
            <a:r>
              <a:rPr lang="en-US" sz="1800" dirty="0">
                <a:latin typeface="+mn-lt"/>
              </a:rPr>
              <a:t>)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Tokyo|</a:t>
            </a:r>
            <a:r>
              <a:rPr lang="en-US" sz="1800" i="1" dirty="0" err="1">
                <a:latin typeface="+mn-lt"/>
              </a:rPr>
              <a:t>c</a:t>
            </a:r>
            <a:r>
              <a:rPr lang="en-US" sz="1800" dirty="0">
                <a:latin typeface="+mn-lt"/>
              </a:rPr>
              <a:t>)   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Japan|</a:t>
            </a:r>
            <a:r>
              <a:rPr lang="en-US" sz="1800" i="1" dirty="0" err="1">
                <a:latin typeface="+mn-lt"/>
              </a:rPr>
              <a:t>c</a:t>
            </a:r>
            <a:r>
              <a:rPr lang="en-US" sz="1800" dirty="0">
                <a:latin typeface="+mn-lt"/>
              </a:rPr>
              <a:t>)    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Chinese|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>
                <a:latin typeface="+mn-lt"/>
              </a:rPr>
              <a:t>)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Tokyo|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>
                <a:latin typeface="+mn-lt"/>
              </a:rPr>
              <a:t>)     =</a:t>
            </a:r>
          </a:p>
          <a:p>
            <a:r>
              <a:rPr lang="en-US" sz="1800" dirty="0">
                <a:latin typeface="+mn-lt"/>
              </a:rPr>
              <a:t>P(</a:t>
            </a:r>
            <a:r>
              <a:rPr lang="en-US" sz="1800" dirty="0" err="1">
                <a:latin typeface="+mn-lt"/>
              </a:rPr>
              <a:t>Japan|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>
                <a:latin typeface="+mn-lt"/>
              </a:rPr>
              <a:t>)    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34574"/>
            <a:ext cx="83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n-lt"/>
              </a:rPr>
              <a:t>Priors:</a:t>
            </a:r>
          </a:p>
          <a:p>
            <a:r>
              <a:rPr lang="en-US" sz="1800" i="1" dirty="0">
                <a:latin typeface="+mn-lt"/>
              </a:rPr>
              <a:t>P</a:t>
            </a:r>
            <a:r>
              <a:rPr lang="en-US" sz="1800" dirty="0">
                <a:latin typeface="+mn-lt"/>
              </a:rPr>
              <a:t>(</a:t>
            </a:r>
            <a:r>
              <a:rPr lang="en-US" sz="1800" i="1" dirty="0">
                <a:latin typeface="+mn-lt"/>
              </a:rPr>
              <a:t>c</a:t>
            </a:r>
            <a:r>
              <a:rPr lang="en-US" sz="1800" dirty="0">
                <a:latin typeface="+mn-lt"/>
              </a:rPr>
              <a:t>)= </a:t>
            </a:r>
          </a:p>
          <a:p>
            <a:endParaRPr lang="en-US" sz="200" i="1" dirty="0">
              <a:latin typeface="+mn-lt"/>
            </a:endParaRPr>
          </a:p>
          <a:p>
            <a:r>
              <a:rPr lang="en-US" sz="1800" i="1" dirty="0">
                <a:latin typeface="+mn-lt"/>
              </a:rPr>
              <a:t>P</a:t>
            </a:r>
            <a:r>
              <a:rPr lang="en-US" sz="1800" dirty="0">
                <a:latin typeface="+mn-lt"/>
              </a:rPr>
              <a:t>(</a:t>
            </a:r>
            <a:r>
              <a:rPr lang="en-US" sz="1800" i="1" dirty="0">
                <a:latin typeface="+mn-lt"/>
              </a:rPr>
              <a:t>j</a:t>
            </a:r>
            <a:r>
              <a:rPr lang="en-US" sz="1800" dirty="0">
                <a:latin typeface="+mn-lt"/>
              </a:rPr>
              <a:t>)=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2087998"/>
            <a:ext cx="3315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3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231259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4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96472" y="2388790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1600" y="2291774"/>
            <a:ext cx="3315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1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1600" y="251636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4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1425072" y="2592566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228600" y="1123951"/>
          <a:ext cx="2133600" cy="586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4000" imgH="419100" progId="Equation.3">
                  <p:embed/>
                </p:oleObj>
              </mc:Choice>
              <mc:Fallback>
                <p:oleObj name="Equation" r:id="rId3" imgW="1524000" imgH="419100" progId="Equation.3">
                  <p:embed/>
                  <p:pic>
                    <p:nvPicPr>
                      <p:cNvPr id="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23951"/>
                        <a:ext cx="2133600" cy="586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191022" y="176473"/>
          <a:ext cx="869084" cy="518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400" imgH="393700" progId="Equation.3">
                  <p:embed/>
                </p:oleObj>
              </mc:Choice>
              <mc:Fallback>
                <p:oleObj name="Equation" r:id="rId5" imgW="660400" imgH="393700" progId="Equation.3">
                  <p:embed/>
                  <p:pic>
                    <p:nvPicPr>
                      <p:cNvPr id="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22" y="176473"/>
                        <a:ext cx="869084" cy="518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905000" y="3293646"/>
            <a:ext cx="255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(5+1) / (8+6) = 6/14 = 3/7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05000" y="356235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(0+1) / (8+6) = 1/14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05000" y="4145214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Calibri" charset="0"/>
              </a:rPr>
              <a:t>(1+1)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5000" y="385208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(0+1) / (8+6) = 1/14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05000" y="4412218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Calibri" charset="0"/>
              </a:rPr>
              <a:t>(1+1)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11448" y="4669254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latin typeface="Calibri" charset="0"/>
              </a:rPr>
              <a:t>(1+1)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57388" y="3168819"/>
            <a:ext cx="23666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3/4 * (3/7)</a:t>
            </a:r>
            <a:r>
              <a:rPr lang="en-US" altLang="zh-TW" sz="1600" baseline="30000" dirty="0">
                <a:latin typeface="Calibri" charset="0"/>
              </a:rPr>
              <a:t>3</a:t>
            </a:r>
            <a:r>
              <a:rPr lang="en-US" altLang="zh-TW" sz="1600" dirty="0">
                <a:latin typeface="Calibri" charset="0"/>
              </a:rPr>
              <a:t> * 1/14 * 1/14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	≈ 0.0003</a:t>
            </a: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/>
        </p:nvGraphicFramePr>
        <p:xfrm>
          <a:off x="6096000" y="3271818"/>
          <a:ext cx="223838" cy="14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80" imgH="126720" progId="Equation.3">
                  <p:embed/>
                </p:oleObj>
              </mc:Choice>
              <mc:Fallback>
                <p:oleObj name="Equation" r:id="rId7" imgW="152280" imgH="126720" progId="Equation.3">
                  <p:embed/>
                  <p:pic>
                    <p:nvPicPr>
                      <p:cNvPr id="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71818"/>
                        <a:ext cx="223838" cy="14049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/>
        </p:nvGraphicFramePr>
        <p:xfrm>
          <a:off x="6096000" y="3844422"/>
          <a:ext cx="223838" cy="14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126720" progId="Equation.3">
                  <p:embed/>
                </p:oleObj>
              </mc:Choice>
              <mc:Fallback>
                <p:oleObj name="Equation" r:id="rId9" imgW="152280" imgH="126720" progId="Equation.3">
                  <p:embed/>
                  <p:pic>
                    <p:nvPicPr>
                      <p:cNvPr id="3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44422"/>
                        <a:ext cx="223838" cy="14049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9161" y="686065"/>
            <a:ext cx="3194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Likelihood: </a:t>
            </a:r>
          </a:p>
          <a:p>
            <a:r>
              <a:rPr lang="en-US" sz="1400" dirty="0"/>
              <a:t>(Using </a:t>
            </a:r>
            <a:r>
              <a:rPr lang="en-US" sz="1400" dirty="0">
                <a:latin typeface="+mn-lt"/>
              </a:rPr>
              <a:t>MLE with Laplace Smoothing)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FD582D-393D-244F-B6CD-310DEFFA4298}"/>
              </a:ext>
            </a:extLst>
          </p:cNvPr>
          <p:cNvGrpSpPr/>
          <p:nvPr/>
        </p:nvGrpSpPr>
        <p:grpSpPr>
          <a:xfrm>
            <a:off x="152399" y="1885950"/>
            <a:ext cx="4643747" cy="3174325"/>
            <a:chOff x="228600" y="1809750"/>
            <a:chExt cx="4419600" cy="333375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D446B2A-B758-1E4A-B067-435F664D5C3B}"/>
                </a:ext>
              </a:extLst>
            </p:cNvPr>
            <p:cNvSpPr/>
            <p:nvPr/>
          </p:nvSpPr>
          <p:spPr bwMode="auto">
            <a:xfrm>
              <a:off x="228600" y="1809750"/>
              <a:ext cx="4419600" cy="333375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D1FA41-288F-384F-91C2-03B3761037C1}"/>
                </a:ext>
              </a:extLst>
            </p:cNvPr>
            <p:cNvSpPr txBox="1"/>
            <p:nvPr/>
          </p:nvSpPr>
          <p:spPr>
            <a:xfrm>
              <a:off x="2669289" y="1911561"/>
              <a:ext cx="1462040" cy="387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>
                  <a:latin typeface="+mn-lt"/>
                </a:rPr>
                <a:t>Training Phase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BB118F-1020-894E-947A-463DA19DDFCB}"/>
              </a:ext>
            </a:extLst>
          </p:cNvPr>
          <p:cNvGrpSpPr/>
          <p:nvPr/>
        </p:nvGrpSpPr>
        <p:grpSpPr>
          <a:xfrm>
            <a:off x="5012432" y="1809750"/>
            <a:ext cx="4131568" cy="2971800"/>
            <a:chOff x="228600" y="1809750"/>
            <a:chExt cx="4419600" cy="3333750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278DDB6F-550A-C545-A91F-001E68EA49B4}"/>
                </a:ext>
              </a:extLst>
            </p:cNvPr>
            <p:cNvSpPr/>
            <p:nvPr/>
          </p:nvSpPr>
          <p:spPr bwMode="auto">
            <a:xfrm>
              <a:off x="228600" y="1809750"/>
              <a:ext cx="4419600" cy="3333750"/>
            </a:xfrm>
            <a:prstGeom prst="round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CF0F2A-390B-1B4D-AD8E-5D815510F9CF}"/>
                </a:ext>
              </a:extLst>
            </p:cNvPr>
            <p:cNvSpPr txBox="1"/>
            <p:nvPr/>
          </p:nvSpPr>
          <p:spPr>
            <a:xfrm>
              <a:off x="2815435" y="1859035"/>
              <a:ext cx="1549798" cy="41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sng" dirty="0">
                  <a:latin typeface="+mn-lt"/>
                </a:rPr>
                <a:t>Testing Phase</a:t>
              </a:r>
            </a:p>
          </p:txBody>
        </p:sp>
      </p:grpSp>
      <p:graphicFrame>
        <p:nvGraphicFramePr>
          <p:cNvPr id="42" name="Object 2">
            <a:extLst>
              <a:ext uri="{FF2B5EF4-FFF2-40B4-BE49-F238E27FC236}">
                <a16:creationId xmlns:a16="http://schemas.microsoft.com/office/drawing/2014/main" id="{52ED3AAB-9BCF-A34B-96EB-8AEE900F1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3122" y="2134809"/>
          <a:ext cx="2238965" cy="451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28800" imgH="368300" progId="Equation.3">
                  <p:embed/>
                </p:oleObj>
              </mc:Choice>
              <mc:Fallback>
                <p:oleObj name="Equation" r:id="rId10" imgW="1828800" imgH="368300" progId="Equation.3">
                  <p:embed/>
                  <p:pic>
                    <p:nvPicPr>
                      <p:cNvPr id="42" name="Object 2">
                        <a:extLst>
                          <a:ext uri="{FF2B5EF4-FFF2-40B4-BE49-F238E27FC236}">
                            <a16:creationId xmlns:a16="http://schemas.microsoft.com/office/drawing/2014/main" id="{52ED3AAB-9BCF-A34B-96EB-8AEE900F1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122" y="2134809"/>
                        <a:ext cx="2238965" cy="451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">
            <a:extLst>
              <a:ext uri="{FF2B5EF4-FFF2-40B4-BE49-F238E27FC236}">
                <a16:creationId xmlns:a16="http://schemas.microsoft.com/office/drawing/2014/main" id="{9C8B0BC8-6431-554A-B85D-CC3AA82B8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0314" y="1910892"/>
          <a:ext cx="1564348" cy="33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71600" imgH="292100" progId="Equation.3">
                  <p:embed/>
                </p:oleObj>
              </mc:Choice>
              <mc:Fallback>
                <p:oleObj name="Equation" r:id="rId12" imgW="1371600" imgH="292100" progId="Equation.3">
                  <p:embed/>
                  <p:pic>
                    <p:nvPicPr>
                      <p:cNvPr id="43" name="Object 3">
                        <a:extLst>
                          <a:ext uri="{FF2B5EF4-FFF2-40B4-BE49-F238E27FC236}">
                            <a16:creationId xmlns:a16="http://schemas.microsoft.com/office/drawing/2014/main" id="{9C8B0BC8-6431-554A-B85D-CC3AA82B8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314" y="1910892"/>
                        <a:ext cx="1564348" cy="331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91CFAA-8873-084E-9F33-0F575B2136E8}"/>
              </a:ext>
            </a:extLst>
          </p:cNvPr>
          <p:cNvSpPr txBox="1"/>
          <p:nvPr/>
        </p:nvSpPr>
        <p:spPr>
          <a:xfrm>
            <a:off x="125075" y="637"/>
            <a:ext cx="1568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Priors: (Using MLE)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F6A93A2-D8DE-2942-9ED0-593651A4E30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Kulkarni, 2020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F249937-0EE6-604F-82F0-6D96DF97A0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3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7" grpId="0"/>
      <p:bldP spid="8" grpId="0" build="allAtOnce"/>
      <p:bldP spid="13" grpId="0"/>
      <p:bldP spid="24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153" y="133350"/>
            <a:ext cx="8394155" cy="742950"/>
          </a:xfrm>
        </p:spPr>
        <p:txBody>
          <a:bodyPr/>
          <a:lstStyle/>
          <a:p>
            <a:r>
              <a:rPr lang="en-US" dirty="0"/>
              <a:t>Text Classification: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971550"/>
            <a:ext cx="8396908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Given:</a:t>
            </a:r>
          </a:p>
          <a:p>
            <a:pPr marL="586979" lvl="1"/>
            <a:r>
              <a:rPr lang="en-US" altLang="en-US" dirty="0"/>
              <a:t>A set of classes:  </a:t>
            </a:r>
            <a:r>
              <a:rPr lang="en-US" altLang="en-US" i="1" dirty="0"/>
              <a:t>C = {c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c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,…, </a:t>
            </a:r>
            <a:r>
              <a:rPr lang="en-US" altLang="en-US" i="1" dirty="0" err="1"/>
              <a:t>c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}    </a:t>
            </a:r>
            <a:endParaRPr lang="en-US" altLang="en-US" dirty="0"/>
          </a:p>
          <a:p>
            <a:pPr marL="449819" lvl="1" indent="0">
              <a:buNone/>
            </a:pPr>
            <a:r>
              <a:rPr lang="en-US" altLang="en-US" dirty="0"/>
              <a:t>	E.g. {English, Spanish, Mandarin, Hindi}</a:t>
            </a:r>
            <a:endParaRPr lang="en-US" altLang="en-US" i="1" dirty="0"/>
          </a:p>
          <a:p>
            <a:pPr marL="586979" lvl="1"/>
            <a:r>
              <a:rPr lang="en-US" altLang="en-US" dirty="0">
                <a:ea typeface="MS PGothic" panose="020B0600070205080204" pitchFamily="34" charset="-128"/>
              </a:rPr>
              <a:t>A set of labeled documents: </a:t>
            </a:r>
            <a:r>
              <a:rPr lang="en-US" altLang="en-US" i="1" dirty="0">
                <a:ea typeface="MS PGothic" panose="020B0600070205080204" pitchFamily="34" charset="-128"/>
              </a:rPr>
              <a:t>D = {d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, d</a:t>
            </a:r>
            <a:r>
              <a:rPr lang="en-US" altLang="en-US" i="1" baseline="-25000" dirty="0">
                <a:ea typeface="MS PGothic" panose="020B0600070205080204" pitchFamily="34" charset="-128"/>
              </a:rPr>
              <a:t>2</a:t>
            </a:r>
            <a:r>
              <a:rPr lang="en-US" altLang="en-US" i="1" dirty="0">
                <a:ea typeface="MS PGothic" panose="020B0600070205080204" pitchFamily="34" charset="-128"/>
              </a:rPr>
              <a:t>,</a:t>
            </a:r>
            <a:r>
              <a:rPr lang="is-IS" altLang="en-US" i="1" dirty="0">
                <a:ea typeface="MS PGothic" panose="020B0600070205080204" pitchFamily="34" charset="-128"/>
              </a:rPr>
              <a:t>…, </a:t>
            </a:r>
            <a:r>
              <a:rPr lang="en-US" altLang="en-US" i="1" dirty="0" err="1">
                <a:ea typeface="MS PGothic" panose="020B0600070205080204" pitchFamily="34" charset="-128"/>
              </a:rPr>
              <a:t>d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i="1" dirty="0">
                <a:ea typeface="MS PGothic" panose="020B0600070205080204" pitchFamily="34" charset="-128"/>
              </a:rPr>
              <a:t>}, </a:t>
            </a:r>
          </a:p>
          <a:p>
            <a:pPr marL="358379" lvl="1" indent="0">
              <a:buNone/>
            </a:pPr>
            <a:r>
              <a:rPr lang="en-US" altLang="en-US" i="1" dirty="0">
                <a:ea typeface="MS PGothic" panose="020B0600070205080204" pitchFamily="34" charset="-128"/>
              </a:rPr>
              <a:t>	where for every document, d</a:t>
            </a:r>
            <a:r>
              <a:rPr lang="en-US" altLang="en-US" i="1" baseline="-25000" dirty="0">
                <a:ea typeface="MS PGothic" panose="020B0600070205080204" pitchFamily="34" charset="-128"/>
              </a:rPr>
              <a:t>x </a:t>
            </a:r>
            <a:r>
              <a:rPr lang="en-US" altLang="en-US" i="1" dirty="0">
                <a:ea typeface="MS PGothic" panose="020B0600070205080204" pitchFamily="34" charset="-128"/>
              </a:rPr>
              <a:t> , its class label, c</a:t>
            </a:r>
            <a:r>
              <a:rPr lang="en-US" altLang="en-US" i="1" baseline="30000" dirty="0">
                <a:ea typeface="MS PGothic" panose="020B0600070205080204" pitchFamily="34" charset="-128"/>
              </a:rPr>
              <a:t>dx </a:t>
            </a:r>
            <a:r>
              <a:rPr lang="en-US" altLang="en-US" i="1" dirty="0">
                <a:ea typeface="MS PGothic" panose="020B0600070205080204" pitchFamily="34" charset="-128"/>
              </a:rPr>
              <a:t>∈ C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586979" lvl="2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	E.g. </a:t>
            </a:r>
            <a:r>
              <a:rPr lang="en-US" altLang="en-US" i="1" dirty="0">
                <a:ea typeface="MS PGothic" panose="020B0600070205080204" pitchFamily="34" charset="-128"/>
              </a:rPr>
              <a:t>d</a:t>
            </a:r>
            <a:r>
              <a:rPr lang="en-US" altLang="en-US" i="1" baseline="-25000" dirty="0">
                <a:ea typeface="MS PGothic" panose="020B0600070205080204" pitchFamily="34" charset="-128"/>
              </a:rPr>
              <a:t>x </a:t>
            </a:r>
            <a:r>
              <a:rPr lang="en-US" altLang="en-US" dirty="0">
                <a:ea typeface="MS PGothic" panose="020B0600070205080204" pitchFamily="34" charset="-128"/>
              </a:rPr>
              <a:t>: “</a:t>
            </a:r>
            <a:r>
              <a:rPr lang="en-US" altLang="en-US" dirty="0" err="1">
                <a:ea typeface="MS PGothic" panose="020B0600070205080204" pitchFamily="34" charset="-128"/>
              </a:rPr>
              <a:t>Hola</a:t>
            </a:r>
            <a:r>
              <a:rPr lang="en-US" altLang="en-US" dirty="0">
                <a:ea typeface="MS PGothic" panose="020B0600070205080204" pitchFamily="34" charset="-128"/>
              </a:rPr>
              <a:t> amigo”, </a:t>
            </a:r>
            <a:r>
              <a:rPr lang="en-US" altLang="en-US" i="1" dirty="0">
                <a:ea typeface="MS PGothic" panose="020B0600070205080204" pitchFamily="34" charset="-128"/>
              </a:rPr>
              <a:t>c</a:t>
            </a:r>
            <a:r>
              <a:rPr lang="en-US" altLang="en-US" i="1" baseline="30000" dirty="0">
                <a:ea typeface="MS PGothic" panose="020B0600070205080204" pitchFamily="34" charset="-128"/>
              </a:rPr>
              <a:t>dx </a:t>
            </a:r>
            <a:r>
              <a:rPr lang="en-US" altLang="en-US" dirty="0">
                <a:ea typeface="MS PGothic" panose="020B0600070205080204" pitchFamily="34" charset="-128"/>
              </a:rPr>
              <a:t>: Spanish</a:t>
            </a:r>
            <a:endParaRPr lang="en-US" altLang="en-US" i="1" dirty="0"/>
          </a:p>
          <a:p>
            <a:pPr marL="586979" lvl="1"/>
            <a:endParaRPr lang="en-US" altLang="en-US" i="1" dirty="0"/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Learn classification model:</a:t>
            </a:r>
          </a:p>
          <a:p>
            <a:pPr marL="586979" lvl="1"/>
            <a:r>
              <a:rPr lang="en-US" altLang="en-US" dirty="0"/>
              <a:t>Using the training data, D, learn a classifier, </a:t>
            </a:r>
            <a:r>
              <a:rPr lang="en-US" altLang="en-US" dirty="0" err="1"/>
              <a:t>γ</a:t>
            </a:r>
            <a:r>
              <a:rPr lang="en-US" altLang="en-US" dirty="0"/>
              <a:t>()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/>
              <a:t>Use the classification model:</a:t>
            </a:r>
          </a:p>
          <a:p>
            <a:pPr marL="586979" lvl="1"/>
            <a:r>
              <a:rPr lang="en-US" altLang="en-US" dirty="0"/>
              <a:t>Predict the class label for a given unlabeled document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</a:p>
          <a:p>
            <a:pPr marL="449819" lvl="1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γ</a:t>
            </a:r>
            <a:r>
              <a:rPr lang="en-US" altLang="en-US" dirty="0"/>
              <a:t>(d</a:t>
            </a:r>
            <a:r>
              <a:rPr lang="en-US" altLang="en-US" dirty="0">
                <a:ea typeface="MS PGothic" panose="020B0600070205080204" pitchFamily="34" charset="-128"/>
              </a:rPr>
              <a:t>) = c</a:t>
            </a:r>
            <a:r>
              <a:rPr lang="en-US" altLang="en-US" baseline="30000" dirty="0">
                <a:ea typeface="MS PGothic" panose="020B0600070205080204" pitchFamily="34" charset="-128"/>
              </a:rPr>
              <a:t>d</a:t>
            </a:r>
            <a:r>
              <a:rPr lang="en-US" altLang="en-US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∈ </a:t>
            </a:r>
            <a:r>
              <a:rPr lang="en-US" altLang="en-US" dirty="0"/>
              <a:t>C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80F91-B855-8340-8D92-8090A69166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8C4BE-249D-5345-93FA-C94B9851A2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00" y="285750"/>
            <a:ext cx="7566752" cy="4621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62200" y="514350"/>
            <a:ext cx="4552234" cy="889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6960470" y="904169"/>
            <a:ext cx="1793942" cy="686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4434" y="480726"/>
            <a:ext cx="1349952" cy="405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9103" y="1590261"/>
            <a:ext cx="1386849" cy="1286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6071" y="1299658"/>
            <a:ext cx="3086274" cy="3596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Ç</a:t>
            </a:r>
            <a:r>
              <a:rPr lang="en-US" sz="1800" dirty="0"/>
              <a:t>√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28439C-E70A-2744-9DF9-575405F533E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E266C69-C926-FB45-9E5E-EF328CFD12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5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6770"/>
            <a:ext cx="7467600" cy="861774"/>
          </a:xfrm>
        </p:spPr>
        <p:txBody>
          <a:bodyPr/>
          <a:lstStyle/>
          <a:p>
            <a:r>
              <a:rPr lang="en-US" sz="2800" dirty="0"/>
              <a:t>Classification Methods:</a:t>
            </a:r>
            <a:br>
              <a:rPr lang="en-US" sz="2800" dirty="0"/>
            </a:br>
            <a:r>
              <a:rPr lang="en-US" sz="2800" dirty="0"/>
              <a:t>Supervised Machine Learning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>
                <a:latin typeface="Calibri" charset="0"/>
              </a:rPr>
              <a:t>Classification algorithms </a:t>
            </a:r>
          </a:p>
          <a:p>
            <a:pPr lvl="1"/>
            <a:r>
              <a:rPr lang="en-US" sz="2400" dirty="0">
                <a:latin typeface="Calibri" charset="0"/>
              </a:rPr>
              <a:t>Na</a:t>
            </a:r>
            <a:r>
              <a:rPr lang="fr-FR" sz="2400" dirty="0" err="1">
                <a:latin typeface="Calibri" charset="0"/>
              </a:rPr>
              <a:t>ï</a:t>
            </a:r>
            <a:r>
              <a:rPr lang="en-US" sz="2400" dirty="0" err="1">
                <a:latin typeface="Calibri" charset="0"/>
              </a:rPr>
              <a:t>ve</a:t>
            </a:r>
            <a:r>
              <a:rPr lang="en-US" sz="2400" dirty="0">
                <a:latin typeface="Calibri" charset="0"/>
              </a:rPr>
              <a:t> Bayes</a:t>
            </a:r>
          </a:p>
          <a:p>
            <a:pPr lvl="1"/>
            <a:r>
              <a:rPr lang="en-US" sz="2400" dirty="0">
                <a:latin typeface="Calibri" charset="0"/>
              </a:rPr>
              <a:t>Logistic regression</a:t>
            </a:r>
          </a:p>
          <a:p>
            <a:pPr lvl="1"/>
            <a:r>
              <a:rPr lang="en-US" sz="2400" dirty="0">
                <a:latin typeface="Calibri" charset="0"/>
              </a:rPr>
              <a:t>Support-vector machines</a:t>
            </a:r>
          </a:p>
          <a:p>
            <a:pPr lvl="1"/>
            <a:r>
              <a:rPr lang="en-US" sz="2400" dirty="0">
                <a:latin typeface="Calibri" charset="0"/>
              </a:rPr>
              <a:t>k-Nearest Neighbors</a:t>
            </a:r>
          </a:p>
          <a:p>
            <a:pPr lvl="1"/>
            <a:r>
              <a:rPr lang="en-US" sz="2400" dirty="0">
                <a:latin typeface="Calibri" charset="0"/>
              </a:rPr>
              <a:t>…</a:t>
            </a:r>
            <a:endParaRPr lang="en-US" sz="1000" dirty="0">
              <a:latin typeface="Calibri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7562B1-E8FA-D64E-AC24-2D6976ECC60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4B9CDE-A2BA-554F-ACC5-299E4BB0DF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3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>
                <a:latin typeface="Calibri (Headings)"/>
                <a:cs typeface="Calibri (Headings)"/>
              </a:rPr>
              <a:t>Text Classification and Na</a:t>
            </a:r>
            <a:r>
              <a:rPr lang="fr-FR" sz="4000">
                <a:latin typeface="Calibri (Headings)"/>
                <a:cs typeface="Calibri (Headings)"/>
              </a:rPr>
              <a:t>ï</a:t>
            </a:r>
            <a:r>
              <a:rPr lang="en-US" sz="400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(I)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6B58BE-3908-D946-B13E-8C9308CB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Anagha Kulkarni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C9F2D-581C-7A46-AC35-3EA0F445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FEE-6B48-4643-BCFB-F13B0E13E17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39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Intuition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915400" cy="333375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Based on Bayes rule</a:t>
            </a:r>
          </a:p>
          <a:p>
            <a:endParaRPr lang="en-US" sz="28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Relies on very simple (Naïve) representation of documents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C78B5E-EFB1-0A4B-9B65-81814D720A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64578-A7AE-9C44-9C9F-5551A70D6E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6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>
                <a:latin typeface="Calibri (Headings)"/>
                <a:cs typeface="Calibri (Headings)"/>
              </a:rPr>
              <a:t>Text Classification and Na</a:t>
            </a:r>
            <a:r>
              <a:rPr lang="fr-FR" sz="4000">
                <a:latin typeface="Calibri (Headings)"/>
                <a:cs typeface="Calibri (Headings)"/>
              </a:rPr>
              <a:t>ï</a:t>
            </a:r>
            <a:r>
              <a:rPr lang="en-US" sz="400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Formalizing the Na</a:t>
            </a:r>
            <a:r>
              <a:rPr lang="fr-FR" sz="3600" dirty="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Classifier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8D77A1-CEE3-574C-B95E-67932FD4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Anagha Kulkarni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06C1DF-F5A9-F942-ADF3-31D28BC2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7FEE-6B48-4643-BCFB-F13B0E13E1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43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 Classifier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842636"/>
              </p:ext>
            </p:extLst>
          </p:nvPr>
        </p:nvGraphicFramePr>
        <p:xfrm>
          <a:off x="1672597" y="1633538"/>
          <a:ext cx="3356604" cy="710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292100" progId="Equation.3">
                  <p:embed/>
                </p:oleObj>
              </mc:Choice>
              <mc:Fallback>
                <p:oleObj name="Equation" r:id="rId3" imgW="1371600" imgH="2921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597" y="1633538"/>
                        <a:ext cx="3356604" cy="710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5943600" y="1581150"/>
            <a:ext cx="3200400" cy="584775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 dirty="0"/>
              <a:t>MAP is “maximum a posteriori</a:t>
            </a:r>
            <a:r>
              <a:rPr lang="en-US" altLang="zh-TW" sz="1600"/>
              <a:t>” = </a:t>
            </a:r>
            <a:r>
              <a:rPr lang="en-US" altLang="zh-TW" sz="1600" dirty="0"/>
              <a:t>most likely class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C4C89F-25BD-D543-8449-9EA3F9713B5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690BD-C427-834F-B31F-E20A3B12E8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12567</TotalTime>
  <Words>1031</Words>
  <Application>Microsoft Macintosh PowerPoint</Application>
  <PresentationFormat>On-screen Show (16:9)</PresentationFormat>
  <Paragraphs>220</Paragraphs>
  <Slides>21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(Headings)</vt:lpstr>
      <vt:lpstr>Cambria Math</vt:lpstr>
      <vt:lpstr>Lucida Sans</vt:lpstr>
      <vt:lpstr>Times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Text Classification: Definition</vt:lpstr>
      <vt:lpstr>PowerPoint Presentation</vt:lpstr>
      <vt:lpstr>Classification Methods: Supervised Machine Learning</vt:lpstr>
      <vt:lpstr>Text Classification and Naïve Bayes</vt:lpstr>
      <vt:lpstr>Naïve Bayes Intuition</vt:lpstr>
      <vt:lpstr>Text Classification and Naïve Bayes</vt:lpstr>
      <vt:lpstr>Naïve Bayes Classifier</vt:lpstr>
      <vt:lpstr>Bayes’ Rule Applied to  Documents and Classes</vt:lpstr>
      <vt:lpstr>Naïve Bayes Classifier</vt:lpstr>
      <vt:lpstr>PowerPoint Presentation</vt:lpstr>
      <vt:lpstr>Naïve Bayes Classifier</vt:lpstr>
      <vt:lpstr>Naïve Bayes Independence Assumption</vt:lpstr>
      <vt:lpstr>Naïve Bayes Classifier</vt:lpstr>
      <vt:lpstr>Text Classification and Naïve Bayes</vt:lpstr>
      <vt:lpstr>Learning the Multinomial Naïve Bayes Model</vt:lpstr>
      <vt:lpstr>Example of TC:  Positive or negative movie review?</vt:lpstr>
      <vt:lpstr>Laplace (add 1) smoothing for Naïve Bayes</vt:lpstr>
      <vt:lpstr>Text Classification and Naïve Bayes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384</cp:revision>
  <cp:lastPrinted>2020-08-27T01:58:20Z</cp:lastPrinted>
  <dcterms:created xsi:type="dcterms:W3CDTF">2019-08-21T17:42:26Z</dcterms:created>
  <dcterms:modified xsi:type="dcterms:W3CDTF">2022-09-30T15:29:33Z</dcterms:modified>
</cp:coreProperties>
</file>