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587" r:id="rId3"/>
    <p:sldId id="594" r:id="rId4"/>
    <p:sldId id="566" r:id="rId5"/>
    <p:sldId id="485" r:id="rId6"/>
    <p:sldId id="586" r:id="rId7"/>
    <p:sldId id="570" r:id="rId8"/>
    <p:sldId id="584" r:id="rId9"/>
    <p:sldId id="589" r:id="rId10"/>
    <p:sldId id="590" r:id="rId11"/>
    <p:sldId id="540" r:id="rId12"/>
    <p:sldId id="591" r:id="rId13"/>
    <p:sldId id="592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/>
    <p:restoredTop sz="96691"/>
  </p:normalViewPr>
  <p:slideViewPr>
    <p:cSldViewPr>
      <p:cViewPr varScale="1">
        <p:scale>
          <a:sx n="302" d="100"/>
          <a:sy n="302" d="100"/>
        </p:scale>
        <p:origin x="6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|V|:</a:t>
            </a:r>
            <a:r>
              <a:rPr lang="en-US" baseline="0" dirty="0"/>
              <a:t> Size of the vocabulary defined over the *entire* training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1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9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8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10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arithmetic or geometric mean.  It is better suited for our scenario where the two values being combined, P &amp; R, are not the same units and are ratios.]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[if P and R are far apart, F tends to be near lower value]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[in order to do well on F1, need to do well on BOTH P and R]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[this way, can't beat the system by being either too reluctant or too promiscuous]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Comment: when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ppl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say f-measure w/o specifying beta, they mean balanced, and this is by far the most common way of doing it</a:t>
            </a:r>
          </a:p>
        </p:txBody>
      </p:sp>
    </p:spTree>
    <p:extLst>
      <p:ext uri="{BB962C8B-B14F-4D97-AF65-F5344CB8AC3E}">
        <p14:creationId xmlns:p14="http://schemas.microsoft.com/office/powerpoint/2010/main" val="206687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12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arithmetic or geometric mean.  It is better suited for our scenario where the two values being combined, P &amp; R, are not the same units and are ratios.]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[if P and R are far apart, F tends to be near lower value]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[in order to do well on F1, need to do well on BOTH P and R]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[this way, can't beat the system by being either too reluctant or too promiscuous]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Comment: when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ppl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say f-measure w/o specifying beta, they mean balanced, and this is by far the most common way of doing it</a:t>
            </a:r>
          </a:p>
        </p:txBody>
      </p:sp>
    </p:spTree>
    <p:extLst>
      <p:ext uri="{BB962C8B-B14F-4D97-AF65-F5344CB8AC3E}">
        <p14:creationId xmlns:p14="http://schemas.microsoft.com/office/powerpoint/2010/main" val="323522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13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arithmetic or geometric mean.  It is better suited for our scenario where the two values being combined, P &amp; R, are not the same units and are ratios.]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[if P and R are far apart, F tends to be near lower value]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[in order to do well on F1, need to do well on BOTH P and R]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[this way, can't beat the system by being either too reluctant or too promiscuous]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Comment: when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ppl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say f-measure w/o specifying beta, they mean balanced, and this is by far the most common way of doing it</a:t>
            </a:r>
          </a:p>
        </p:txBody>
      </p:sp>
    </p:spTree>
    <p:extLst>
      <p:ext uri="{BB962C8B-B14F-4D97-AF65-F5344CB8AC3E}">
        <p14:creationId xmlns:p14="http://schemas.microsoft.com/office/powerpoint/2010/main" val="428736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5E34-6251-6C4A-A641-9AA3F7285B5A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7CFC-DB0A-FA4C-88A4-B641A0407741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BF82-4277-B34B-B44F-40AF9FA62A0B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97724"/>
            <a:ext cx="6449317" cy="98488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Deeper analysis of the two evaluation metrics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234" y="1364424"/>
            <a:ext cx="8431530" cy="138499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Precision P = </a:t>
            </a:r>
            <a:r>
              <a:rPr lang="en-US" altLang="en-US" sz="1800" dirty="0" err="1"/>
              <a:t>tp</a:t>
            </a:r>
            <a:r>
              <a:rPr lang="en-US" altLang="en-US" sz="1800" dirty="0"/>
              <a:t>/(</a:t>
            </a:r>
            <a:r>
              <a:rPr lang="en-US" altLang="en-US" sz="1800" dirty="0" err="1"/>
              <a:t>tp</a:t>
            </a:r>
            <a:r>
              <a:rPr lang="en-US" altLang="en-US" sz="1800" dirty="0"/>
              <a:t> + </a:t>
            </a:r>
            <a:r>
              <a:rPr lang="en-US" altLang="en-US" sz="1800" dirty="0" err="1"/>
              <a:t>fp</a:t>
            </a:r>
            <a:r>
              <a:rPr lang="en-US" altLang="en-US" sz="1800" dirty="0"/>
              <a:t>)</a:t>
            </a:r>
          </a:p>
          <a:p>
            <a:pPr marL="0" indent="0" eaLnBrk="1" hangingPunct="1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Recall      R = </a:t>
            </a:r>
            <a:r>
              <a:rPr lang="en-US" altLang="en-US" sz="1800" dirty="0" err="1"/>
              <a:t>tp</a:t>
            </a:r>
            <a:r>
              <a:rPr lang="en-US" altLang="en-US" sz="1800" dirty="0"/>
              <a:t>/(</a:t>
            </a:r>
            <a:r>
              <a:rPr lang="en-US" altLang="en-US" sz="1800" dirty="0" err="1"/>
              <a:t>tp</a:t>
            </a:r>
            <a:r>
              <a:rPr lang="en-US" altLang="en-US" sz="1800" dirty="0"/>
              <a:t> + </a:t>
            </a:r>
            <a:r>
              <a:rPr lang="en-US" altLang="en-US" sz="1800" dirty="0" err="1"/>
              <a:t>fn</a:t>
            </a:r>
            <a:r>
              <a:rPr lang="en-US" altLang="en-US" sz="1800" dirty="0"/>
              <a:t>)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65128"/>
              </p:ext>
            </p:extLst>
          </p:nvPr>
        </p:nvGraphicFramePr>
        <p:xfrm>
          <a:off x="228600" y="3397179"/>
          <a:ext cx="2674620" cy="1485900"/>
        </p:xfrm>
        <a:graphic>
          <a:graphicData uri="http://schemas.openxmlformats.org/drawingml/2006/table">
            <a:tbl>
              <a:tblPr/>
              <a:tblGrid>
                <a:gridCol w="110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not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8291E-1148-904E-A78F-F9FAE1BAF6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5DDAF-7348-D44E-BD7E-8A9A2D45DA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27DCE-6092-BE49-8F9A-B4FEE42F0412}"/>
              </a:ext>
            </a:extLst>
          </p:cNvPr>
          <p:cNvSpPr txBox="1"/>
          <p:nvPr/>
        </p:nvSpPr>
        <p:spPr>
          <a:xfrm>
            <a:off x="3108960" y="1069866"/>
            <a:ext cx="60350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Super careless classifier: Labels nearly all datapoints as Spam.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What will be the likely FP value? 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HIGH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So, Precision will be ? 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Very small value, close to 0.  </a:t>
            </a:r>
          </a:p>
          <a:p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What will be the likely FN value? 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0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So, Recall will be reduced to ? 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TP/TP that is 1</a:t>
            </a:r>
          </a:p>
        </p:txBody>
      </p:sp>
    </p:spTree>
    <p:extLst>
      <p:ext uri="{BB962C8B-B14F-4D97-AF65-F5344CB8AC3E}">
        <p14:creationId xmlns:p14="http://schemas.microsoft.com/office/powerpoint/2010/main" val="374960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02" y="150904"/>
            <a:ext cx="6449317" cy="1000125"/>
          </a:xfrm>
        </p:spPr>
        <p:txBody>
          <a:bodyPr/>
          <a:lstStyle/>
          <a:p>
            <a:r>
              <a:rPr lang="en-US" dirty="0"/>
              <a:t>A combined metric: F-measure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117" y="660518"/>
            <a:ext cx="8787766" cy="3354765"/>
          </a:xfrm>
        </p:spPr>
        <p:txBody>
          <a:bodyPr/>
          <a:lstStyle/>
          <a:p>
            <a:r>
              <a:rPr lang="en-US" sz="1800" dirty="0"/>
              <a:t>A combined measure that assesses the P/R tradeoff is F-measure </a:t>
            </a:r>
          </a:p>
          <a:p>
            <a:r>
              <a:rPr lang="en-US" sz="1800" dirty="0"/>
              <a:t>(weighted harmonic mean):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	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	      </a:t>
            </a:r>
            <a:r>
              <a:rPr lang="en-US" sz="2000" dirty="0"/>
              <a:t>0 </a:t>
            </a:r>
            <a:r>
              <a:rPr lang="en-US" sz="2000" dirty="0">
                <a:sym typeface="Symbol" charset="0"/>
              </a:rPr>
              <a:t>⩽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 ⩽∞</a:t>
            </a:r>
            <a:endParaRPr lang="en-US" sz="1800" dirty="0">
              <a:sym typeface="Symbol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309"/>
              </p:ext>
            </p:extLst>
          </p:nvPr>
        </p:nvGraphicFramePr>
        <p:xfrm>
          <a:off x="2057399" y="2190750"/>
          <a:ext cx="4317397" cy="125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4400" imgH="594000" progId="Equation.3">
                  <p:embed/>
                </p:oleObj>
              </mc:Choice>
              <mc:Fallback>
                <p:oleObj name="Equation" r:id="rId3" imgW="2084400" imgH="594000" progId="Equation.3">
                  <p:embed/>
                  <p:pic>
                    <p:nvPicPr>
                      <p:cNvPr id="675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2190750"/>
                        <a:ext cx="4317397" cy="125597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07782" y="2230179"/>
            <a:ext cx="2725479" cy="12559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2414885"/>
            <a:ext cx="83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=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9E3C-FB29-5545-92A0-2412BF1F91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1AA9-8F1D-A14B-AC20-D47E96A55E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F7983-D057-A545-900D-D4B353295B54}"/>
              </a:ext>
            </a:extLst>
          </p:cNvPr>
          <p:cNvSpPr txBox="1"/>
          <p:nvPr/>
        </p:nvSpPr>
        <p:spPr>
          <a:xfrm>
            <a:off x="162877" y="1815227"/>
            <a:ext cx="3875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Weighted?: Some applications care more about being precise than being able to recall all correct datapoints, and other applications are vice versa.</a:t>
            </a:r>
          </a:p>
          <a:p>
            <a:r>
              <a:rPr lang="en-US" dirty="0"/>
              <a:t>E.g. P more important than R in Clinical applications.</a:t>
            </a:r>
          </a:p>
          <a:p>
            <a:r>
              <a:rPr lang="en-US" dirty="0"/>
              <a:t>R more important than P in Legal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62835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02" y="150904"/>
            <a:ext cx="6449317" cy="1000125"/>
          </a:xfrm>
        </p:spPr>
        <p:txBody>
          <a:bodyPr/>
          <a:lstStyle/>
          <a:p>
            <a:r>
              <a:rPr lang="en-US" dirty="0"/>
              <a:t>A combined metric: F-measure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117" y="660518"/>
            <a:ext cx="8787766" cy="4256555"/>
          </a:xfrm>
        </p:spPr>
        <p:txBody>
          <a:bodyPr/>
          <a:lstStyle/>
          <a:p>
            <a:r>
              <a:rPr lang="en-US" sz="1800" dirty="0"/>
              <a:t>A combined measure that assesses the P/R tradeoff is F-measure </a:t>
            </a:r>
          </a:p>
          <a:p>
            <a:r>
              <a:rPr lang="en-US" sz="1800" dirty="0"/>
              <a:t>(weighted harmonic mean):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	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	      </a:t>
            </a:r>
            <a:r>
              <a:rPr lang="en-US" sz="2000" dirty="0"/>
              <a:t>0 </a:t>
            </a:r>
            <a:r>
              <a:rPr lang="en-US" sz="2000" dirty="0">
                <a:sym typeface="Symbol" charset="0"/>
              </a:rPr>
              <a:t>⩽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 ⩽∞</a:t>
            </a:r>
            <a:endParaRPr lang="en-US" sz="1800" dirty="0">
              <a:sym typeface="Symbol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/>
        </p:nvGraphicFramePr>
        <p:xfrm>
          <a:off x="2057399" y="2190750"/>
          <a:ext cx="4317397" cy="125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4400" imgH="594000" progId="Equation.3">
                  <p:embed/>
                </p:oleObj>
              </mc:Choice>
              <mc:Fallback>
                <p:oleObj name="Equation" r:id="rId3" imgW="2084400" imgH="594000" progId="Equation.3">
                  <p:embed/>
                  <p:pic>
                    <p:nvPicPr>
                      <p:cNvPr id="675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2190750"/>
                        <a:ext cx="4317397" cy="125597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07782" y="2230179"/>
            <a:ext cx="2725479" cy="12559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2414885"/>
            <a:ext cx="83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=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9E3C-FB29-5545-92A0-2412BF1F91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1AA9-8F1D-A14B-AC20-D47E96A55E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F7983-D057-A545-900D-D4B353295B54}"/>
              </a:ext>
            </a:extLst>
          </p:cNvPr>
          <p:cNvSpPr txBox="1"/>
          <p:nvPr/>
        </p:nvSpPr>
        <p:spPr>
          <a:xfrm>
            <a:off x="162877" y="1352550"/>
            <a:ext cx="4104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Harmonic?: The more common type of mean, arithmetic, is suited for scenarios where the elements being combined are all of the same type. </a:t>
            </a:r>
          </a:p>
          <a:p>
            <a:r>
              <a:rPr lang="en-US" dirty="0"/>
              <a:t>Not true for P &amp; R. </a:t>
            </a:r>
          </a:p>
          <a:p>
            <a:r>
              <a:rPr lang="en-US" dirty="0"/>
              <a:t>Harmonic mean is better suited here where we are combining ratios. </a:t>
            </a:r>
          </a:p>
          <a:p>
            <a:r>
              <a:rPr lang="en-US" dirty="0"/>
              <a:t>Harmonic mean is conservative; if P is high but R is low (or vice versa) F value will be closer to the lower value. </a:t>
            </a:r>
          </a:p>
          <a:p>
            <a:r>
              <a:rPr lang="en-US" dirty="0"/>
              <a:t>Thus a super careful (or careless) classifier cannot trick the F-measure to give high value. Arithmetic mean would.</a:t>
            </a:r>
          </a:p>
        </p:txBody>
      </p:sp>
    </p:spTree>
    <p:extLst>
      <p:ext uri="{BB962C8B-B14F-4D97-AF65-F5344CB8AC3E}">
        <p14:creationId xmlns:p14="http://schemas.microsoft.com/office/powerpoint/2010/main" val="1673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02" y="150904"/>
            <a:ext cx="6449317" cy="1000125"/>
          </a:xfrm>
        </p:spPr>
        <p:txBody>
          <a:bodyPr/>
          <a:lstStyle/>
          <a:p>
            <a:r>
              <a:rPr lang="en-US" dirty="0"/>
              <a:t>A combined metric: F-measure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117" y="660518"/>
            <a:ext cx="8787766" cy="4247317"/>
          </a:xfrm>
        </p:spPr>
        <p:txBody>
          <a:bodyPr/>
          <a:lstStyle/>
          <a:p>
            <a:r>
              <a:rPr lang="en-US" sz="1800" dirty="0"/>
              <a:t>A combined measure that assesses the P/R tradeoff is F-measure </a:t>
            </a:r>
          </a:p>
          <a:p>
            <a:r>
              <a:rPr lang="en-US" sz="1800" dirty="0"/>
              <a:t>(weighted harmonic mean):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	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		      </a:t>
            </a:r>
            <a:r>
              <a:rPr lang="en-US" sz="2000" dirty="0"/>
              <a:t>0 </a:t>
            </a:r>
            <a:r>
              <a:rPr lang="en-US" sz="2000" dirty="0">
                <a:sym typeface="Symbol" charset="0"/>
              </a:rPr>
              <a:t>⩽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 ⩽∞</a:t>
            </a:r>
            <a:endParaRPr lang="en-US" sz="1800" dirty="0">
              <a:sym typeface="Symbol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People usually use balanced F-measure: F1</a:t>
            </a:r>
          </a:p>
          <a:p>
            <a:pPr lvl="1"/>
            <a:r>
              <a:rPr lang="en-US" sz="2000" dirty="0"/>
              <a:t>i.e., with </a:t>
            </a:r>
            <a:r>
              <a:rPr lang="en-US" sz="2000" dirty="0">
                <a:sym typeface="Symbol" charset="0"/>
              </a:rPr>
              <a:t></a:t>
            </a:r>
            <a:r>
              <a:rPr lang="en-US" sz="2000" dirty="0"/>
              <a:t> = 1 </a:t>
            </a:r>
          </a:p>
          <a:p>
            <a:pPr lvl="1"/>
            <a:r>
              <a:rPr lang="en-US" sz="2000" i="1" dirty="0">
                <a:sym typeface="Symbol" charset="0"/>
              </a:rPr>
              <a:t>F</a:t>
            </a:r>
            <a:r>
              <a:rPr lang="en-US" sz="2000" dirty="0">
                <a:sym typeface="Symbol" charset="0"/>
              </a:rPr>
              <a:t> = 2</a:t>
            </a:r>
            <a:r>
              <a:rPr lang="en-US" sz="2000" i="1" dirty="0">
                <a:sym typeface="Symbol" charset="0"/>
              </a:rPr>
              <a:t>PR</a:t>
            </a:r>
            <a:r>
              <a:rPr lang="en-US" sz="2000" dirty="0">
                <a:sym typeface="Symbol" charset="0"/>
              </a:rPr>
              <a:t>/(</a:t>
            </a:r>
            <a:r>
              <a:rPr lang="en-US" sz="2000" i="1" dirty="0">
                <a:sym typeface="Symbol" charset="0"/>
              </a:rPr>
              <a:t>P</a:t>
            </a:r>
            <a:r>
              <a:rPr lang="en-US" sz="2000" dirty="0">
                <a:sym typeface="Symbol" charset="0"/>
              </a:rPr>
              <a:t>+</a:t>
            </a:r>
            <a:r>
              <a:rPr lang="en-US" sz="2000" i="1" dirty="0">
                <a:sym typeface="Symbol" charset="0"/>
              </a:rPr>
              <a:t>R</a:t>
            </a:r>
            <a:r>
              <a:rPr lang="en-US" sz="2000" dirty="0">
                <a:sym typeface="Symbol" charset="0"/>
              </a:rPr>
              <a:t>)</a:t>
            </a:r>
            <a:endParaRPr lang="en-US" sz="2000" dirty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/>
        </p:nvGraphicFramePr>
        <p:xfrm>
          <a:off x="2057399" y="2190750"/>
          <a:ext cx="4317397" cy="125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4400" imgH="594000" progId="Equation.3">
                  <p:embed/>
                </p:oleObj>
              </mc:Choice>
              <mc:Fallback>
                <p:oleObj name="Equation" r:id="rId3" imgW="2084400" imgH="594000" progId="Equation.3">
                  <p:embed/>
                  <p:pic>
                    <p:nvPicPr>
                      <p:cNvPr id="675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2190750"/>
                        <a:ext cx="4317397" cy="125597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07782" y="2230179"/>
            <a:ext cx="2725479" cy="12559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2414885"/>
            <a:ext cx="83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=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9E3C-FB29-5545-92A0-2412BF1F91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1AA9-8F1D-A14B-AC20-D47E96A55E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689D-F1A8-4445-85F2-1416F390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Administrative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D95C-AF52-8A40-B53B-DA0C6826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154436"/>
          </a:xfrm>
        </p:spPr>
        <p:txBody>
          <a:bodyPr/>
          <a:lstStyle/>
          <a:p>
            <a:r>
              <a:rPr lang="en-US" dirty="0"/>
              <a:t>Paired Discussions of Weekly summary</a:t>
            </a:r>
          </a:p>
          <a:p>
            <a:endParaRPr lang="en-US" dirty="0"/>
          </a:p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HW #6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ABEA4-3080-B545-817F-5988FF9F77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F1B53-97F1-0748-8800-EAF3D012A3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0FC-982D-F749-AED8-C53CDF17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6CA2-0D14-9E4B-A806-575C88F5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070" y="1962150"/>
            <a:ext cx="8431530" cy="615553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  <a:latin typeface="Calibri (Headings)"/>
                <a:cs typeface="Calibri (Headings)"/>
              </a:rPr>
              <a:t>Text Classification: Naïve Bayes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D83A4-1A1F-0A47-A529-83CE026A59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0B6A6-2931-4543-9F28-B3C2751D44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07298" y="287655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Assigning a class label to Test doc d5:</a:t>
            </a:r>
          </a:p>
          <a:p>
            <a:r>
              <a:rPr lang="en-US" sz="1800" dirty="0">
                <a:latin typeface="+mn-lt"/>
              </a:rPr>
              <a:t>P(c|d5) </a:t>
            </a:r>
          </a:p>
          <a:p>
            <a:endParaRPr lang="en-US" dirty="0"/>
          </a:p>
          <a:p>
            <a:r>
              <a:rPr lang="en-US" sz="1800" dirty="0">
                <a:latin typeface="+mn-lt"/>
              </a:rPr>
              <a:t>P(j|d5)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C</a:t>
            </a:r>
            <a:r>
              <a:rPr lang="en-US" sz="1800" baseline="-25000" dirty="0">
                <a:latin typeface="+mn-lt"/>
              </a:rPr>
              <a:t>NB</a:t>
            </a:r>
            <a:r>
              <a:rPr lang="en-US" sz="1800" dirty="0">
                <a:latin typeface="+mn-lt"/>
              </a:rPr>
              <a:t>(d5) = c (i.e. china)</a:t>
            </a:r>
            <a:endParaRPr lang="en-US" sz="1800" baseline="-250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739574"/>
            <a:ext cx="2158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6600" y="-19050"/>
          <a:ext cx="5867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Training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</a:t>
                      </a:r>
                      <a:r>
                        <a:rPr lang="en-US" sz="1600" baseline="0" dirty="0"/>
                        <a:t> Beijing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Shanghai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Macao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Tokyo Japan Chinese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j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Chinese Tokyo</a:t>
                      </a:r>
                      <a:r>
                        <a:rPr lang="en-US" sz="1600" baseline="0" dirty="0"/>
                        <a:t> Japan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028950"/>
            <a:ext cx="36973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Likelihood: Conditional Probabilities: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Tokyo|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Japan|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Tokyo|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Japan|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34574"/>
            <a:ext cx="83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Priors:</a:t>
            </a:r>
          </a:p>
          <a:p>
            <a:r>
              <a:rPr lang="en-US" sz="1800" i="1" dirty="0">
                <a:latin typeface="+mn-lt"/>
              </a:rPr>
              <a:t>P</a:t>
            </a:r>
            <a:r>
              <a:rPr lang="en-US" sz="1800" dirty="0">
                <a:latin typeface="+mn-lt"/>
              </a:rPr>
              <a:t>(</a:t>
            </a:r>
            <a:r>
              <a:rPr lang="en-US" sz="1800" i="1" dirty="0">
                <a:latin typeface="+mn-lt"/>
              </a:rPr>
              <a:t>c</a:t>
            </a:r>
            <a:r>
              <a:rPr lang="en-US" sz="1800" dirty="0">
                <a:latin typeface="+mn-lt"/>
              </a:rPr>
              <a:t>)= </a:t>
            </a:r>
          </a:p>
          <a:p>
            <a:endParaRPr lang="en-US" sz="200" i="1" dirty="0">
              <a:latin typeface="+mn-lt"/>
            </a:endParaRPr>
          </a:p>
          <a:p>
            <a:r>
              <a:rPr lang="en-US" sz="1800" i="1" dirty="0">
                <a:latin typeface="+mn-lt"/>
              </a:rPr>
              <a:t>P</a:t>
            </a:r>
            <a:r>
              <a:rPr lang="en-US" sz="1800" dirty="0">
                <a:latin typeface="+mn-lt"/>
              </a:rPr>
              <a:t>(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)=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2087998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3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31259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4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472" y="2388790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2291774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1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251636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4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425072" y="2592566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228600" y="1123951"/>
          <a:ext cx="2133600" cy="58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23951"/>
                        <a:ext cx="2133600" cy="586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191022" y="176473"/>
          <a:ext cx="869084" cy="51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400" imgH="393700" progId="Equation.3">
                  <p:embed/>
                </p:oleObj>
              </mc:Choice>
              <mc:Fallback>
                <p:oleObj name="Equation" r:id="rId5" imgW="660400" imgH="393700" progId="Equation.3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22" y="176473"/>
                        <a:ext cx="869084" cy="518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05000" y="3293646"/>
            <a:ext cx="25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(5+1) / (8+6) = 6/14 = 3/7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5000" y="356235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(0+1) / (8+6) = 1/14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5000" y="414521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0" y="385208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(0+1) / (8+6) = 1/14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5000" y="4412218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11448" y="466925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7388" y="3168819"/>
            <a:ext cx="2366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0.0003</a:t>
            </a: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/>
        </p:nvGraphicFramePr>
        <p:xfrm>
          <a:off x="6096000" y="3271818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26720" progId="Equation.3">
                  <p:embed/>
                </p:oleObj>
              </mc:Choice>
              <mc:Fallback>
                <p:oleObj name="Equation" r:id="rId7" imgW="152280" imgH="126720" progId="Equation.3">
                  <p:embed/>
                  <p:pic>
                    <p:nvPicPr>
                      <p:cNvPr id="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71818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6096000" y="38444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126720" progId="Equation.3">
                  <p:embed/>
                </p:oleObj>
              </mc:Choice>
              <mc:Fallback>
                <p:oleObj name="Equation" r:id="rId9" imgW="152280" imgH="126720" progId="Equation.3">
                  <p:embed/>
                  <p:pic>
                    <p:nvPicPr>
                      <p:cNvPr id="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444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161" y="686065"/>
            <a:ext cx="319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Likelihood: </a:t>
            </a:r>
          </a:p>
          <a:p>
            <a:r>
              <a:rPr lang="en-US" sz="1400" dirty="0"/>
              <a:t>(Using </a:t>
            </a:r>
            <a:r>
              <a:rPr lang="en-US" sz="1400" dirty="0">
                <a:latin typeface="+mn-lt"/>
              </a:rPr>
              <a:t>MLE with Laplace Smoothing)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FD582D-393D-244F-B6CD-310DEFFA4298}"/>
              </a:ext>
            </a:extLst>
          </p:cNvPr>
          <p:cNvGrpSpPr/>
          <p:nvPr/>
        </p:nvGrpSpPr>
        <p:grpSpPr>
          <a:xfrm>
            <a:off x="152399" y="1885950"/>
            <a:ext cx="4643747" cy="3174325"/>
            <a:chOff x="228600" y="1809750"/>
            <a:chExt cx="4419600" cy="333375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D446B2A-B758-1E4A-B067-435F664D5C3B}"/>
                </a:ext>
              </a:extLst>
            </p:cNvPr>
            <p:cNvSpPr/>
            <p:nvPr/>
          </p:nvSpPr>
          <p:spPr bwMode="auto">
            <a:xfrm>
              <a:off x="228600" y="1809750"/>
              <a:ext cx="4419600" cy="333375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D1FA41-288F-384F-91C2-03B3761037C1}"/>
                </a:ext>
              </a:extLst>
            </p:cNvPr>
            <p:cNvSpPr txBox="1"/>
            <p:nvPr/>
          </p:nvSpPr>
          <p:spPr>
            <a:xfrm>
              <a:off x="2669289" y="1911561"/>
              <a:ext cx="1462040" cy="387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>
                  <a:latin typeface="+mn-lt"/>
                </a:rPr>
                <a:t>Training Phase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BB118F-1020-894E-947A-463DA19DDFCB}"/>
              </a:ext>
            </a:extLst>
          </p:cNvPr>
          <p:cNvGrpSpPr/>
          <p:nvPr/>
        </p:nvGrpSpPr>
        <p:grpSpPr>
          <a:xfrm>
            <a:off x="5012432" y="1809750"/>
            <a:ext cx="4131568" cy="2971800"/>
            <a:chOff x="228600" y="1809750"/>
            <a:chExt cx="4419600" cy="3333750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78DDB6F-550A-C545-A91F-001E68EA49B4}"/>
                </a:ext>
              </a:extLst>
            </p:cNvPr>
            <p:cNvSpPr/>
            <p:nvPr/>
          </p:nvSpPr>
          <p:spPr bwMode="auto">
            <a:xfrm>
              <a:off x="228600" y="1809750"/>
              <a:ext cx="4419600" cy="333375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CF0F2A-390B-1B4D-AD8E-5D815510F9CF}"/>
                </a:ext>
              </a:extLst>
            </p:cNvPr>
            <p:cNvSpPr txBox="1"/>
            <p:nvPr/>
          </p:nvSpPr>
          <p:spPr>
            <a:xfrm>
              <a:off x="2815435" y="1859035"/>
              <a:ext cx="1549798" cy="41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>
                  <a:latin typeface="+mn-lt"/>
                </a:rPr>
                <a:t>Testing Phase</a:t>
              </a:r>
            </a:p>
          </p:txBody>
        </p:sp>
      </p:grpSp>
      <p:graphicFrame>
        <p:nvGraphicFramePr>
          <p:cNvPr id="42" name="Object 2">
            <a:extLst>
              <a:ext uri="{FF2B5EF4-FFF2-40B4-BE49-F238E27FC236}">
                <a16:creationId xmlns:a16="http://schemas.microsoft.com/office/drawing/2014/main" id="{52ED3AAB-9BCF-A34B-96EB-8AEE900F1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3122" y="2134809"/>
          <a:ext cx="2238965" cy="45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800" imgH="368300" progId="Equation.3">
                  <p:embed/>
                </p:oleObj>
              </mc:Choice>
              <mc:Fallback>
                <p:oleObj name="Equation" r:id="rId10" imgW="1828800" imgH="368300" progId="Equation.3">
                  <p:embed/>
                  <p:pic>
                    <p:nvPicPr>
                      <p:cNvPr id="42" name="Object 2">
                        <a:extLst>
                          <a:ext uri="{FF2B5EF4-FFF2-40B4-BE49-F238E27FC236}">
                            <a16:creationId xmlns:a16="http://schemas.microsoft.com/office/drawing/2014/main" id="{52ED3AAB-9BCF-A34B-96EB-8AEE900F1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122" y="2134809"/>
                        <a:ext cx="2238965" cy="451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>
            <a:extLst>
              <a:ext uri="{FF2B5EF4-FFF2-40B4-BE49-F238E27FC236}">
                <a16:creationId xmlns:a16="http://schemas.microsoft.com/office/drawing/2014/main" id="{9C8B0BC8-6431-554A-B85D-CC3AA82B8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0314" y="1910892"/>
          <a:ext cx="1564348" cy="33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292100" progId="Equation.3">
                  <p:embed/>
                </p:oleObj>
              </mc:Choice>
              <mc:Fallback>
                <p:oleObj name="Equation" r:id="rId12" imgW="1371600" imgH="292100" progId="Equation.3">
                  <p:embed/>
                  <p:pic>
                    <p:nvPicPr>
                      <p:cNvPr id="43" name="Object 3">
                        <a:extLst>
                          <a:ext uri="{FF2B5EF4-FFF2-40B4-BE49-F238E27FC236}">
                            <a16:creationId xmlns:a16="http://schemas.microsoft.com/office/drawing/2014/main" id="{9C8B0BC8-6431-554A-B85D-CC3AA82B8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314" y="1910892"/>
                        <a:ext cx="1564348" cy="331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91CFAA-8873-084E-9F33-0F575B2136E8}"/>
              </a:ext>
            </a:extLst>
          </p:cNvPr>
          <p:cNvSpPr txBox="1"/>
          <p:nvPr/>
        </p:nvSpPr>
        <p:spPr>
          <a:xfrm>
            <a:off x="125075" y="637"/>
            <a:ext cx="156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Priors: (Using MLE)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F6A93A2-D8DE-2942-9ED0-593651A4E3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F249937-0EE6-604F-82F0-6D96DF97A0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09550"/>
            <a:ext cx="7467600" cy="369332"/>
          </a:xfrm>
        </p:spPr>
        <p:txBody>
          <a:bodyPr/>
          <a:lstStyle/>
          <a:p>
            <a:r>
              <a:rPr lang="en-US" sz="2400" dirty="0"/>
              <a:t>Summary: Naive Bayes is Not So Naive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95350"/>
            <a:ext cx="8763000" cy="3323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charset="0"/>
              </a:rPr>
              <a:t>Very Fast, low storage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Calibr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charset="0"/>
              </a:rPr>
              <a:t>Robust to Irrelevant Features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Irrelevant Features cancel each other without affecting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Calibr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charset="0"/>
              </a:rPr>
              <a:t>Very good in domains with many equally important features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Decision Trees suffer from </a:t>
            </a:r>
            <a:r>
              <a:rPr lang="en-US" i="1" dirty="0">
                <a:latin typeface="Calibri" charset="0"/>
              </a:rPr>
              <a:t>fragmentation</a:t>
            </a:r>
            <a:r>
              <a:rPr lang="en-US" dirty="0">
                <a:latin typeface="Calibri" charset="0"/>
              </a:rPr>
              <a:t> in such cases – especially if little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Calibr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charset="0"/>
              </a:rPr>
              <a:t>Optimal if the independence assumptions hold: If assumed independence is correct, then it is the Bayes Optimal Classifier for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Calibr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charset="0"/>
              </a:rPr>
              <a:t>A good dependable baseline for text classification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6B77F6-181B-4346-8A3B-6FF1EC034C9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68FEE-49AC-8E41-942D-FACF89E5BF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39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0FC-982D-F749-AED8-C53CDF17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6CA2-0D14-9E4B-A806-575C88F5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070" y="1962150"/>
            <a:ext cx="8431530" cy="615553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  <a:latin typeface="Calibri (Headings)"/>
                <a:cs typeface="Calibri (Headings)"/>
              </a:rPr>
              <a:t>Text Classification: Evaluation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D83A4-1A1F-0A47-A529-83CE026A59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0B6A6-2931-4543-9F28-B3C2751D44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483650" y="1651554"/>
            <a:ext cx="1447800" cy="1784866"/>
            <a:chOff x="5791200" y="1733550"/>
            <a:chExt cx="1447800" cy="1784866"/>
          </a:xfrm>
        </p:grpSpPr>
        <p:sp>
          <p:nvSpPr>
            <p:cNvPr id="30" name="Can 29"/>
            <p:cNvSpPr/>
            <p:nvPr/>
          </p:nvSpPr>
          <p:spPr bwMode="auto">
            <a:xfrm>
              <a:off x="5791200" y="1733550"/>
              <a:ext cx="1447800" cy="1784866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1454" y="210952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8654" y="256672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42054" y="259508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59165" y="21746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40239" y="20099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07738" y="25625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60138" y="28673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52598" y="198969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1705" y="28914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53082" y="1696560"/>
            <a:ext cx="1442420" cy="1784866"/>
            <a:chOff x="7546613" y="1749052"/>
            <a:chExt cx="1442420" cy="1784866"/>
          </a:xfrm>
        </p:grpSpPr>
        <p:sp>
          <p:nvSpPr>
            <p:cNvPr id="43" name="Can 42"/>
            <p:cNvSpPr/>
            <p:nvPr/>
          </p:nvSpPr>
          <p:spPr bwMode="auto">
            <a:xfrm>
              <a:off x="7546613" y="1749052"/>
              <a:ext cx="1442420" cy="1784866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24507" y="272155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4761" y="308790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53443" y="212502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03375" y="234558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10643" y="258222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60575" y="280278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17775" y="301550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7620000" cy="430887"/>
          </a:xfrm>
        </p:spPr>
        <p:txBody>
          <a:bodyPr/>
          <a:lstStyle/>
          <a:p>
            <a:r>
              <a:rPr lang="en-US" sz="2800" dirty="0"/>
              <a:t>Example: Spam vs Ham Classification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1603" y="1047750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Number of H: 10</a:t>
            </a:r>
          </a:p>
          <a:p>
            <a:r>
              <a:rPr lang="en-US" sz="1800" dirty="0">
                <a:latin typeface="+mn-lt"/>
              </a:rPr>
              <a:t>Number of S: 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5538" y="691723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Ground Truth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30232" y="1733550"/>
            <a:ext cx="1447800" cy="1807903"/>
            <a:chOff x="457200" y="1733550"/>
            <a:chExt cx="1447800" cy="1807903"/>
          </a:xfrm>
        </p:grpSpPr>
        <p:sp>
          <p:nvSpPr>
            <p:cNvPr id="26" name="Can 25"/>
            <p:cNvSpPr/>
            <p:nvPr/>
          </p:nvSpPr>
          <p:spPr bwMode="auto">
            <a:xfrm>
              <a:off x="457200" y="1733550"/>
              <a:ext cx="1447800" cy="1784866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7454" y="210952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4654" y="256672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8054" y="259508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65254" y="305228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5165" y="21746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06239" y="20099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738" y="25625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6138" y="28673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0938" y="31721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598" y="198969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H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4800" y="1733550"/>
            <a:ext cx="1442420" cy="1784866"/>
            <a:chOff x="2215180" y="1733550"/>
            <a:chExt cx="1442420" cy="1784866"/>
          </a:xfrm>
        </p:grpSpPr>
        <p:sp>
          <p:nvSpPr>
            <p:cNvPr id="27" name="Can 26"/>
            <p:cNvSpPr/>
            <p:nvPr/>
          </p:nvSpPr>
          <p:spPr bwMode="auto">
            <a:xfrm>
              <a:off x="2215180" y="1733550"/>
              <a:ext cx="1442420" cy="1784866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62916" y="27241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6716" y="311681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33878" y="293547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79210" y="256672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3780" y="22669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86342" y="304061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914481" y="714489"/>
            <a:ext cx="33473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ea typeface="Lucida Sans" charset="0"/>
                <a:cs typeface="Lucida Sans" charset="0"/>
              </a:rPr>
              <a:t>Classification Results</a:t>
            </a:r>
          </a:p>
          <a:p>
            <a:r>
              <a:rPr lang="en-US" sz="1400" dirty="0">
                <a:ea typeface="Lucida Sans" charset="0"/>
                <a:cs typeface="Lucida Sans" charset="0"/>
              </a:rPr>
              <a:t>(Say, from a NB classification model)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86575" y="3457936"/>
            <a:ext cx="24305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Spam predicted as Spam: 5</a:t>
            </a:r>
          </a:p>
          <a:p>
            <a:r>
              <a:rPr lang="en-US" sz="1600" dirty="0">
                <a:latin typeface="+mn-lt"/>
              </a:rPr>
              <a:t>(True Positive: TP)</a:t>
            </a:r>
          </a:p>
          <a:p>
            <a:r>
              <a:rPr lang="en-US" sz="1600" dirty="0">
                <a:latin typeface="+mn-lt"/>
              </a:rPr>
              <a:t>Ham predicted as Spam: 2</a:t>
            </a:r>
          </a:p>
          <a:p>
            <a:r>
              <a:rPr lang="en-US" sz="1600" dirty="0">
                <a:latin typeface="+mn-lt"/>
              </a:rPr>
              <a:t>(False Positive: FP)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87661" y="3440669"/>
            <a:ext cx="2356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Ham predicted as Ham: 8</a:t>
            </a:r>
          </a:p>
          <a:p>
            <a:r>
              <a:rPr lang="en-US" sz="1600" dirty="0">
                <a:latin typeface="+mn-lt"/>
              </a:rPr>
              <a:t>(True Negative: TN)</a:t>
            </a:r>
          </a:p>
          <a:p>
            <a:r>
              <a:rPr lang="en-US" sz="1600" dirty="0">
                <a:latin typeface="+mn-lt"/>
              </a:rPr>
              <a:t>Spam predicted as Ham: 1</a:t>
            </a:r>
          </a:p>
          <a:p>
            <a:r>
              <a:rPr lang="en-US" sz="1600" dirty="0">
                <a:latin typeface="+mn-lt"/>
              </a:rPr>
              <a:t>(False Negative: FN)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6009844" y="2669065"/>
            <a:ext cx="457200" cy="735683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8345355" y="2804856"/>
            <a:ext cx="388217" cy="37393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graphicFrame>
        <p:nvGraphicFramePr>
          <p:cNvPr id="57" name="Group 4"/>
          <p:cNvGraphicFramePr>
            <a:graphicFrameLocks noGrp="1"/>
          </p:cNvGraphicFramePr>
          <p:nvPr/>
        </p:nvGraphicFramePr>
        <p:xfrm>
          <a:off x="533400" y="4324350"/>
          <a:ext cx="2884654" cy="758683"/>
        </p:xfrm>
        <a:graphic>
          <a:graphicData uri="http://schemas.openxmlformats.org/drawingml/2006/table">
            <a:tbl>
              <a:tblPr/>
              <a:tblGrid>
                <a:gridCol w="118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GT Spam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GT Ham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Spam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Ham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4053-B4B4-4841-8874-9D73497AC1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B690-5595-0742-993A-B408B0B579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8108"/>
            <a:ext cx="8229600" cy="861774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Precision and Recall Metrics: 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Spam Example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234" y="1364424"/>
            <a:ext cx="8431530" cy="147732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: % of class 1 predictions that are actually class 1 (Spam) </a:t>
            </a:r>
          </a:p>
          <a:p>
            <a:pPr marL="0" indent="0">
              <a:buNone/>
            </a:pPr>
            <a:r>
              <a:rPr lang="en-US" altLang="en-US" sz="1600" dirty="0"/>
              <a:t>Precision P = </a:t>
            </a:r>
            <a:r>
              <a:rPr lang="en-US" altLang="en-US" sz="1600" dirty="0" err="1"/>
              <a:t>tp</a:t>
            </a:r>
            <a:r>
              <a:rPr lang="en-US" altLang="en-US" sz="1600" dirty="0"/>
              <a:t>/(</a:t>
            </a:r>
            <a:r>
              <a:rPr lang="en-US" altLang="en-US" sz="1600" dirty="0" err="1"/>
              <a:t>tp</a:t>
            </a:r>
            <a:r>
              <a:rPr lang="en-US" altLang="en-US" sz="1600" dirty="0"/>
              <a:t> + </a:t>
            </a:r>
            <a:r>
              <a:rPr lang="en-US" altLang="en-US" sz="1600" dirty="0" err="1"/>
              <a:t>fp</a:t>
            </a:r>
            <a:r>
              <a:rPr lang="en-US" altLang="en-US" sz="1600" dirty="0"/>
              <a:t>) = 495/595</a:t>
            </a:r>
          </a:p>
          <a:p>
            <a:pPr marL="0" indent="0">
              <a:buNone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1600" b="1" dirty="0">
                <a:ea typeface="ＭＳ Ｐゴシック" charset="0"/>
                <a:cs typeface="ＭＳ Ｐゴシック" charset="0"/>
              </a:rPr>
              <a:t>Recall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: % of true class 1 items that are predicted as class 1 (Spam)</a:t>
            </a:r>
          </a:p>
          <a:p>
            <a:pPr marL="0" indent="0">
              <a:buNone/>
            </a:pPr>
            <a:r>
              <a:rPr lang="en-US" altLang="en-US" sz="1600" dirty="0"/>
              <a:t>Recall      R = </a:t>
            </a:r>
            <a:r>
              <a:rPr lang="en-US" altLang="en-US" sz="1600" dirty="0" err="1"/>
              <a:t>tp</a:t>
            </a:r>
            <a:r>
              <a:rPr lang="en-US" altLang="en-US" sz="1600" dirty="0"/>
              <a:t>/(</a:t>
            </a:r>
            <a:r>
              <a:rPr lang="en-US" altLang="en-US" sz="1600" dirty="0" err="1"/>
              <a:t>tp</a:t>
            </a:r>
            <a:r>
              <a:rPr lang="en-US" altLang="en-US" sz="1600" dirty="0"/>
              <a:t> + </a:t>
            </a:r>
            <a:r>
              <a:rPr lang="en-US" altLang="en-US" sz="1600" dirty="0" err="1"/>
              <a:t>fn</a:t>
            </a:r>
            <a:r>
              <a:rPr lang="en-US" altLang="en-US" sz="1600" dirty="0"/>
              <a:t>) = 495/500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303599" y="3105150"/>
          <a:ext cx="6926001" cy="1303020"/>
        </p:xfrm>
        <a:graphic>
          <a:graphicData uri="http://schemas.openxmlformats.org/drawingml/2006/table">
            <a:tbl>
              <a:tblPr/>
              <a:tblGrid>
                <a:gridCol w="285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Spam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Spam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Spam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495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not Spam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4484370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#</a:t>
            </a:r>
            <a:r>
              <a:rPr lang="en-US" sz="1800" dirty="0" err="1">
                <a:latin typeface="+mn-lt"/>
              </a:rPr>
              <a:t>TrueSpam</a:t>
            </a:r>
            <a:r>
              <a:rPr lang="en-US" sz="1800" dirty="0">
                <a:latin typeface="+mn-lt"/>
              </a:rPr>
              <a:t>: 500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3507" y="4476988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#</a:t>
            </a:r>
            <a:r>
              <a:rPr lang="en-US" sz="1800" dirty="0" err="1">
                <a:latin typeface="+mn-lt"/>
              </a:rPr>
              <a:t>TrueNotSpam</a:t>
            </a:r>
            <a:r>
              <a:rPr lang="en-US" sz="1800" dirty="0">
                <a:latin typeface="+mn-lt"/>
              </a:rPr>
              <a:t>: 500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8310265" y="3184505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#</a:t>
            </a:r>
            <a:r>
              <a:rPr lang="en-US" sz="1800" dirty="0" err="1">
                <a:latin typeface="+mn-lt"/>
              </a:rPr>
              <a:t>PredSpam</a:t>
            </a:r>
            <a:r>
              <a:rPr lang="en-US" sz="1800" dirty="0">
                <a:latin typeface="+mn-lt"/>
              </a:rPr>
              <a:t>: 595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8260021" y="3960795"/>
            <a:ext cx="86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#</a:t>
            </a:r>
            <a:r>
              <a:rPr lang="en-US" sz="1800" dirty="0" err="1">
                <a:latin typeface="+mn-lt"/>
              </a:rPr>
              <a:t>PredNotSpam</a:t>
            </a:r>
            <a:r>
              <a:rPr lang="en-US" sz="1800" dirty="0">
                <a:latin typeface="+mn-lt"/>
              </a:rPr>
              <a:t>: 405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D9914-7350-4049-818D-7DF829AEF4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2A23-9106-B346-8252-D302047F42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97724"/>
            <a:ext cx="6449317" cy="98488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Deeper analysis of the two evaluation metrics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234" y="1364424"/>
            <a:ext cx="8431530" cy="138499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Precision P = </a:t>
            </a:r>
            <a:r>
              <a:rPr lang="en-US" altLang="en-US" sz="1800" dirty="0" err="1"/>
              <a:t>tp</a:t>
            </a:r>
            <a:r>
              <a:rPr lang="en-US" altLang="en-US" sz="1800" dirty="0"/>
              <a:t>/(</a:t>
            </a:r>
            <a:r>
              <a:rPr lang="en-US" altLang="en-US" sz="1800" dirty="0" err="1"/>
              <a:t>tp</a:t>
            </a:r>
            <a:r>
              <a:rPr lang="en-US" altLang="en-US" sz="1800" dirty="0"/>
              <a:t> + </a:t>
            </a:r>
            <a:r>
              <a:rPr lang="en-US" altLang="en-US" sz="1800" dirty="0" err="1"/>
              <a:t>fp</a:t>
            </a:r>
            <a:r>
              <a:rPr lang="en-US" altLang="en-US" sz="1800" dirty="0"/>
              <a:t>)</a:t>
            </a:r>
          </a:p>
          <a:p>
            <a:pPr marL="0" indent="0" eaLnBrk="1" hangingPunct="1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Recall      R = </a:t>
            </a:r>
            <a:r>
              <a:rPr lang="en-US" altLang="en-US" sz="1800" dirty="0" err="1"/>
              <a:t>tp</a:t>
            </a:r>
            <a:r>
              <a:rPr lang="en-US" altLang="en-US" sz="1800" dirty="0"/>
              <a:t>/(</a:t>
            </a:r>
            <a:r>
              <a:rPr lang="en-US" altLang="en-US" sz="1800" dirty="0" err="1"/>
              <a:t>tp</a:t>
            </a:r>
            <a:r>
              <a:rPr lang="en-US" altLang="en-US" sz="1800" dirty="0"/>
              <a:t> + </a:t>
            </a:r>
            <a:r>
              <a:rPr lang="en-US" altLang="en-US" sz="1800" dirty="0" err="1"/>
              <a:t>fn</a:t>
            </a:r>
            <a:r>
              <a:rPr lang="en-US" altLang="en-US" sz="1800" dirty="0"/>
              <a:t>)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57632"/>
              </p:ext>
            </p:extLst>
          </p:nvPr>
        </p:nvGraphicFramePr>
        <p:xfrm>
          <a:off x="228600" y="3397179"/>
          <a:ext cx="2674620" cy="1485900"/>
        </p:xfrm>
        <a:graphic>
          <a:graphicData uri="http://schemas.openxmlformats.org/drawingml/2006/table">
            <a:tbl>
              <a:tblPr/>
              <a:tblGrid>
                <a:gridCol w="110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class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predicted not class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8291E-1148-904E-A78F-F9FAE1BAF6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5DDAF-7348-D44E-BD7E-8A9A2D45DA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27DCE-6092-BE49-8F9A-B4FEE42F0412}"/>
              </a:ext>
            </a:extLst>
          </p:cNvPr>
          <p:cNvSpPr txBox="1"/>
          <p:nvPr/>
        </p:nvSpPr>
        <p:spPr>
          <a:xfrm>
            <a:off x="3276600" y="1069866"/>
            <a:ext cx="5867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Super careful classifier: Only labels a datapoint as Spam if it is very very confident. 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What will be the likely FP value? 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0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So, Precision will reduce to ? 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TP/TP that is 1.  </a:t>
            </a:r>
          </a:p>
          <a:p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What will be the likely FN value? 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HIGH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So, Recall will be ?  </a:t>
            </a:r>
          </a:p>
          <a:p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	Very small value, close to 0.  </a:t>
            </a:r>
          </a:p>
        </p:txBody>
      </p:sp>
    </p:spTree>
    <p:extLst>
      <p:ext uri="{BB962C8B-B14F-4D97-AF65-F5344CB8AC3E}">
        <p14:creationId xmlns:p14="http://schemas.microsoft.com/office/powerpoint/2010/main" val="23668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12629</TotalTime>
  <Words>1615</Words>
  <Application>Microsoft Macintosh PowerPoint</Application>
  <PresentationFormat>On-screen Show (16:9)</PresentationFormat>
  <Paragraphs>328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(Headings)</vt:lpstr>
      <vt:lpstr>Lucida Sans</vt:lpstr>
      <vt:lpstr>Times New Roman</vt:lpstr>
      <vt:lpstr>Wingdings</vt:lpstr>
      <vt:lpstr>Office Theme</vt:lpstr>
      <vt:lpstr>Equation</vt:lpstr>
      <vt:lpstr>PowerPoint Presentation</vt:lpstr>
      <vt:lpstr>Administrative tasks</vt:lpstr>
      <vt:lpstr>PowerPoint Presentation</vt:lpstr>
      <vt:lpstr>PowerPoint Presentation</vt:lpstr>
      <vt:lpstr>Summary: Naive Bayes is Not So Naive</vt:lpstr>
      <vt:lpstr>PowerPoint Presentation</vt:lpstr>
      <vt:lpstr>Example: Spam vs Ham Classification</vt:lpstr>
      <vt:lpstr>Precision and Recall Metrics:  Spam Example</vt:lpstr>
      <vt:lpstr>Deeper analysis of the two evaluation metrics</vt:lpstr>
      <vt:lpstr>Deeper analysis of the two evaluation metrics</vt:lpstr>
      <vt:lpstr>A combined metric: F-measure</vt:lpstr>
      <vt:lpstr>A combined metric: F-measure</vt:lpstr>
      <vt:lpstr>A combined metric: F-measure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487</cp:revision>
  <cp:lastPrinted>2020-08-27T01:58:20Z</cp:lastPrinted>
  <dcterms:created xsi:type="dcterms:W3CDTF">2019-08-21T17:42:26Z</dcterms:created>
  <dcterms:modified xsi:type="dcterms:W3CDTF">2022-10-04T20:49:30Z</dcterms:modified>
</cp:coreProperties>
</file>