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587" r:id="rId3"/>
    <p:sldId id="586" r:id="rId4"/>
    <p:sldId id="600" r:id="rId5"/>
    <p:sldId id="538" r:id="rId6"/>
    <p:sldId id="539" r:id="rId7"/>
    <p:sldId id="595" r:id="rId8"/>
    <p:sldId id="596" r:id="rId9"/>
    <p:sldId id="597" r:id="rId10"/>
    <p:sldId id="598" r:id="rId11"/>
    <p:sldId id="557" r:id="rId12"/>
    <p:sldId id="551" r:id="rId13"/>
    <p:sldId id="599" r:id="rId14"/>
    <p:sldId id="588" r:id="rId15"/>
    <p:sldId id="572" r:id="rId16"/>
    <p:sldId id="57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87"/>
    <p:restoredTop sz="82227"/>
  </p:normalViewPr>
  <p:slideViewPr>
    <p:cSldViewPr>
      <p:cViewPr varScale="1">
        <p:scale>
          <a:sx n="101" d="100"/>
          <a:sy n="101" d="100"/>
        </p:scale>
        <p:origin x="4672" y="25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framing of this setup, that is, which is Class 1 (Spam or Ham) is determined by what class is the focus of this classification task. 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“Spam Classifier”, Class 1 is Spam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“Ham Classifier”, Class 1 would be Ham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Binary classification task / Two-class classification problems.   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Later multi-class tasks.</a:t>
            </a:r>
          </a:p>
        </p:txBody>
      </p:sp>
    </p:spTree>
    <p:extLst>
      <p:ext uri="{BB962C8B-B14F-4D97-AF65-F5344CB8AC3E}">
        <p14:creationId xmlns:p14="http://schemas.microsoft.com/office/powerpoint/2010/main" val="345366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Beta &gt; 1 =&gt; Focus is on recall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Beta &lt; 1 =&gt; focus is on precision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Beta = 1 =&gt; focus is balanced on P &amp; R</a:t>
            </a:r>
          </a:p>
        </p:txBody>
      </p:sp>
    </p:spTree>
    <p:extLst>
      <p:ext uri="{BB962C8B-B14F-4D97-AF65-F5344CB8AC3E}">
        <p14:creationId xmlns:p14="http://schemas.microsoft.com/office/powerpoint/2010/main" val="380785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compute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prec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f1 for each class using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the respective table.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4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 is all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Poultry: 1 / (1 + 92 + 0) = 0.01 accuracy / 1% accuracy</a:t>
            </a:r>
          </a:p>
          <a:p>
            <a:endParaRPr lang="en-US" dirty="0"/>
          </a:p>
          <a:p>
            <a:r>
              <a:rPr lang="en-US" dirty="0"/>
              <a:t>Wheat: 0 / (0 + 17 + 101) = 0 accuracy / 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table can be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class distribution is: 16 (4%), 100 (27%), 251 (68%) datapoints in urgent, normal, spam, respectively. 367 datapoints in total.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5E34-6251-6C4A-A641-9AA3F7285B5A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CFC-DB0A-FA4C-88A4-B641A0407741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BF82-4277-B34B-B44F-40AF9FA62A0B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8347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Per class evaluation metrics</a:t>
            </a:r>
          </a:p>
        </p:txBody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0652"/>
            <a:ext cx="6934201" cy="38290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6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  <a:p>
            <a:pPr marL="0" indent="0" eaLnBrk="1" hangingPunct="1"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Fraction of docs assigned class </a:t>
            </a:r>
            <a:r>
              <a:rPr lang="en-US" sz="1600" i="1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label that are actually about class </a:t>
            </a:r>
            <a:r>
              <a:rPr lang="en-US" sz="1600" i="1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   Fraction of docs in class </a:t>
            </a:r>
            <a:r>
              <a:rPr lang="en-US" sz="1600" i="1" dirty="0" err="1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 classified correctly:</a:t>
            </a:r>
          </a:p>
          <a:p>
            <a:pPr eaLnBrk="1" hangingPunct="1"/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029600" y="1352550"/>
          <a:ext cx="462312" cy="70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700" imgH="596900" progId="Equation.3">
                  <p:embed/>
                </p:oleObj>
              </mc:Choice>
              <mc:Fallback>
                <p:oleObj name="Equation" r:id="rId3" imgW="393700" imgH="59690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600" y="1352550"/>
                        <a:ext cx="462312" cy="700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191000" y="2175623"/>
          <a:ext cx="447400" cy="700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1000" imgH="596900" progId="Equation.3">
                  <p:embed/>
                </p:oleObj>
              </mc:Choice>
              <mc:Fallback>
                <p:oleObj name="Equation" r:id="rId5" imgW="381000" imgH="59690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75623"/>
                        <a:ext cx="447400" cy="700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15.2.4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FDE14-B703-6840-B8E6-0914587EAC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4ABB-45CE-C041-8BA9-2261EB9D7B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C4BD2-576F-F742-B74C-6066CC74E86D}"/>
              </a:ext>
            </a:extLst>
          </p:cNvPr>
          <p:cNvSpPr txBox="1"/>
          <p:nvPr/>
        </p:nvSpPr>
        <p:spPr>
          <a:xfrm>
            <a:off x="6491912" y="1319198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100" dirty="0"/>
              <a:t>: Diagonal cell.  TPs.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E8079-6F05-664E-9027-0EBE0A6B9E01}"/>
              </a:ext>
            </a:extLst>
          </p:cNvPr>
          <p:cNvSpPr txBox="1"/>
          <p:nvPr/>
        </p:nvSpPr>
        <p:spPr>
          <a:xfrm>
            <a:off x="4724400" y="2157740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100" dirty="0"/>
              <a:t>: Diagonal cell.  TPs.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70DE2-557C-CA44-9B0E-3F240C908363}"/>
              </a:ext>
            </a:extLst>
          </p:cNvPr>
          <p:cNvSpPr txBox="1"/>
          <p:nvPr/>
        </p:nvSpPr>
        <p:spPr>
          <a:xfrm>
            <a:off x="6491912" y="1700198"/>
            <a:ext cx="2473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sz="1100" dirty="0"/>
              <a:t>: Sum over that row (or column) cells.  </a:t>
            </a:r>
          </a:p>
          <a:p>
            <a:r>
              <a:rPr lang="en-US" sz="1100" dirty="0"/>
              <a:t>     All FPs for class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E6375-BD18-7F43-9206-6D400B775EFD}"/>
              </a:ext>
            </a:extLst>
          </p:cNvPr>
          <p:cNvSpPr txBox="1"/>
          <p:nvPr/>
        </p:nvSpPr>
        <p:spPr>
          <a:xfrm>
            <a:off x="4724400" y="2538740"/>
            <a:ext cx="2473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100" dirty="0"/>
              <a:t>: Sum over that column (or row) cells.  </a:t>
            </a:r>
          </a:p>
          <a:p>
            <a:r>
              <a:rPr lang="en-US" sz="1100" dirty="0"/>
              <a:t>     All FNs for class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2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04" y="46741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 class evaluation metric: Accuracy</a:t>
            </a:r>
          </a:p>
        </p:txBody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26609"/>
            <a:ext cx="6324600" cy="130481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Accuracy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: (1 - error rate) 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      Fraction of docs classified correctly:</a:t>
            </a:r>
          </a:p>
          <a:p>
            <a:pPr marL="0" indent="0" eaLnBrk="1" hangingPunct="1"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Difficult to see which type of errors are higher. 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 1 error: FP; Type 2 error: FN</a:t>
            </a:r>
          </a:p>
          <a:p>
            <a:pPr marL="0" indent="0" eaLnBrk="1" hangingPunct="1"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5973" y="588284"/>
          <a:ext cx="608126" cy="84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6100" imgH="762000" progId="Equation.3">
                  <p:embed/>
                </p:oleObj>
              </mc:Choice>
              <mc:Fallback>
                <p:oleObj name="Equation" r:id="rId3" imgW="546100" imgH="7620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973" y="588284"/>
                        <a:ext cx="608126" cy="848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15.2.4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2895598" y="2647950"/>
          <a:ext cx="6096002" cy="2021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Docs in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 poultry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 </a:t>
                      </a:r>
                      <a:r>
                        <a:rPr lang="en-US" sz="1200" baseline="0" dirty="0"/>
                        <a:t>wheat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 </a:t>
                      </a:r>
                      <a:r>
                        <a:rPr lang="en-US" sz="1200" baseline="0" dirty="0"/>
                        <a:t>interest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Assigned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poultry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0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True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60E55-BCE9-614C-9474-2DF19C54166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4D2F2-7791-C54C-8A3A-C7896EEA3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76E78-9162-3D46-BCB6-BB3701C694F7}"/>
              </a:ext>
            </a:extLst>
          </p:cNvPr>
          <p:cNvSpPr txBox="1"/>
          <p:nvPr/>
        </p:nvSpPr>
        <p:spPr>
          <a:xfrm>
            <a:off x="4690948" y="618414"/>
            <a:ext cx="25053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 over all diagonal cells: 166 </a:t>
            </a:r>
          </a:p>
          <a:p>
            <a:endParaRPr lang="en-US" sz="1400" dirty="0"/>
          </a:p>
          <a:p>
            <a:r>
              <a:rPr lang="en-US" sz="1400" dirty="0"/>
              <a:t>All datapoints: 334</a:t>
            </a:r>
          </a:p>
          <a:p>
            <a:r>
              <a:rPr lang="en-US" sz="1400" dirty="0"/>
              <a:t>= 166 / 334 = 0.50</a:t>
            </a:r>
          </a:p>
          <a:p>
            <a:endParaRPr lang="en-US" sz="1400" dirty="0"/>
          </a:p>
          <a:p>
            <a:r>
              <a:rPr lang="en-US" sz="1400" dirty="0"/>
              <a:t>FP: 137</a:t>
            </a:r>
          </a:p>
          <a:p>
            <a:r>
              <a:rPr lang="en-US" sz="1400" dirty="0"/>
              <a:t>FN: 31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E073870-B40B-074B-9E0E-E26C9E011A9C}"/>
              </a:ext>
            </a:extLst>
          </p:cNvPr>
          <p:cNvSpPr/>
          <p:nvPr/>
        </p:nvSpPr>
        <p:spPr>
          <a:xfrm>
            <a:off x="4191000" y="3409951"/>
            <a:ext cx="3810000" cy="1219200"/>
          </a:xfrm>
          <a:prstGeom prst="rt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A666CD8-9D6C-4A45-BC15-A37F58A8E396}"/>
              </a:ext>
            </a:extLst>
          </p:cNvPr>
          <p:cNvSpPr/>
          <p:nvPr/>
        </p:nvSpPr>
        <p:spPr>
          <a:xfrm rot="10800000">
            <a:off x="4572000" y="3181350"/>
            <a:ext cx="3810000" cy="1219200"/>
          </a:xfrm>
          <a:prstGeom prst="rt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F0F8A-68D6-624F-80AB-A3780B838AF3}"/>
              </a:ext>
            </a:extLst>
          </p:cNvPr>
          <p:cNvSpPr txBox="1"/>
          <p:nvPr/>
        </p:nvSpPr>
        <p:spPr>
          <a:xfrm>
            <a:off x="182601" y="2305021"/>
            <a:ext cx="26367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Not a reliable metric when classes are imbalanced.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UK: 110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poultry: 1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wheat: 101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coffee: 44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interest: 47</a:t>
            </a:r>
          </a:p>
          <a:p>
            <a:pPr marL="0" indent="0" eaLnBrk="1" hangingPunct="1">
              <a:buNone/>
            </a:pPr>
            <a:r>
              <a:rPr lang="en-US" sz="900" dirty="0">
                <a:latin typeface="Calibri" charset="0"/>
                <a:ea typeface="ＭＳ Ｐゴシック" charset="0"/>
                <a:cs typeface="ＭＳ Ｐゴシック" charset="0"/>
              </a:rPr>
              <a:t>trade: 31</a:t>
            </a: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The smaller classes (poultry, wheat) are doing much worse than bigger classes.  But one can’t tell that looking at 50% accuracy figure. </a:t>
            </a:r>
          </a:p>
          <a:p>
            <a:pPr marL="0" indent="0" eaLnBrk="1" hangingPunct="1">
              <a:buNone/>
            </a:pPr>
            <a:endParaRPr lang="en-US" sz="1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6692"/>
            <a:ext cx="6629400" cy="7386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How to compute a single Precision (or Recall) value for all classes together?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2185214"/>
          </a:xfrm>
        </p:spPr>
        <p:txBody>
          <a:bodyPr/>
          <a:lstStyle/>
          <a:p>
            <a:pPr eaLnBrk="1" hangingPunct="1"/>
            <a:r>
              <a:rPr lang="en-US" sz="2200" b="1" dirty="0" err="1">
                <a:latin typeface="Calibri" charset="0"/>
                <a:ea typeface="ＭＳ Ｐゴシック" charset="0"/>
                <a:cs typeface="ＭＳ Ｐゴシック" charset="0"/>
              </a:rPr>
              <a:t>Macroaveraging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: Compute the evaluation metrics for each class, then average them.</a:t>
            </a:r>
          </a:p>
          <a:p>
            <a:pPr eaLnBrk="1" hangingPunct="1"/>
            <a:endParaRPr lang="en-US" sz="2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b="1" dirty="0" err="1">
                <a:latin typeface="Calibri" charset="0"/>
                <a:ea typeface="ＭＳ Ｐゴシック" charset="0"/>
                <a:cs typeface="ＭＳ Ｐゴシック" charset="0"/>
              </a:rPr>
              <a:t>Microaveraging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: Combine the decisions (TP, FP, TN, FN) for all classes into a pooled table, then compute the evaluation metrics using the table.</a:t>
            </a:r>
          </a:p>
          <a:p>
            <a:endParaRPr lang="en-US" sz="3200" dirty="0">
              <a:latin typeface="Calibri" charset="0"/>
              <a:ea typeface="ＭＳ Ｐゴシック" charset="0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15.2.4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BF9-C647-D34E-BACD-DF4FB01CAF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8965B-CFF1-8142-8954-949B593E3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263"/>
            <a:ext cx="7467600" cy="430887"/>
          </a:xfrm>
        </p:spPr>
        <p:txBody>
          <a:bodyPr/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Precision using Macro- and Micro-Averaging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0" y="2724747"/>
            <a:ext cx="8492320" cy="2971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90550"/>
            <a:ext cx="5430069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69" y="1276350"/>
            <a:ext cx="33528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52400" y="4400550"/>
            <a:ext cx="6153912" cy="13138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A8D0B7-B02D-9446-BAB5-3938789B7D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39012-A135-6C45-A451-37D3B1685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9D3AF-D3C8-8240-883A-74B76DE91166}"/>
              </a:ext>
            </a:extLst>
          </p:cNvPr>
          <p:cNvSpPr txBox="1"/>
          <p:nvPr/>
        </p:nvSpPr>
        <p:spPr>
          <a:xfrm>
            <a:off x="-14960" y="487918"/>
            <a:ext cx="196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Macroaveraging</a:t>
            </a:r>
            <a:r>
              <a:rPr lang="en-US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A8CE4-983B-6645-881C-CD5E0B1BE5BB}"/>
              </a:ext>
            </a:extLst>
          </p:cNvPr>
          <p:cNvSpPr txBox="1"/>
          <p:nvPr/>
        </p:nvSpPr>
        <p:spPr>
          <a:xfrm>
            <a:off x="76200" y="2476440"/>
            <a:ext cx="1904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Microaveraging</a:t>
            </a:r>
            <a:r>
              <a:rPr lang="en-US" sz="2000" b="1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E94CC-9ED2-FF45-AF1D-2D58CBA2A9A6}"/>
              </a:ext>
            </a:extLst>
          </p:cNvPr>
          <p:cNvSpPr txBox="1"/>
          <p:nvPr/>
        </p:nvSpPr>
        <p:spPr>
          <a:xfrm>
            <a:off x="3029712" y="4590749"/>
            <a:ext cx="335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charset="0"/>
                <a:ea typeface="ＭＳ Ｐゴシック" charset="0"/>
              </a:rPr>
              <a:t>Microaverage</a:t>
            </a:r>
            <a:r>
              <a:rPr lang="en-US" sz="1100" dirty="0">
                <a:latin typeface="Calibri" charset="0"/>
                <a:ea typeface="ＭＳ Ｐゴシック" charset="0"/>
              </a:rPr>
              <a:t> is dominated by performance on larger classes.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7148B-F22D-E846-B19C-5F83EC22820E}"/>
              </a:ext>
            </a:extLst>
          </p:cNvPr>
          <p:cNvSpPr txBox="1"/>
          <p:nvPr/>
        </p:nvSpPr>
        <p:spPr>
          <a:xfrm>
            <a:off x="0" y="4324350"/>
            <a:ext cx="7391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Class distribution: 16 (4.4%) 		          100 (27.2%) 	                  251 (68.4%) 	367 in total. </a:t>
            </a:r>
          </a:p>
        </p:txBody>
      </p:sp>
    </p:spTree>
    <p:extLst>
      <p:ext uri="{BB962C8B-B14F-4D97-AF65-F5344CB8AC3E}">
        <p14:creationId xmlns:p14="http://schemas.microsoft.com/office/powerpoint/2010/main" val="263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263"/>
            <a:ext cx="7467600" cy="430887"/>
          </a:xfrm>
        </p:spPr>
        <p:txBody>
          <a:bodyPr/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Precision using Macro-Averaging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0" y="2724747"/>
            <a:ext cx="8492320" cy="2971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90550"/>
            <a:ext cx="5430069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69" y="1276350"/>
            <a:ext cx="33528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52400" y="4382097"/>
            <a:ext cx="6153912" cy="13138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A8D0B7-B02D-9446-BAB5-3938789B7D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39012-A135-6C45-A451-37D3B1685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9D3AF-D3C8-8240-883A-74B76DE91166}"/>
              </a:ext>
            </a:extLst>
          </p:cNvPr>
          <p:cNvSpPr txBox="1"/>
          <p:nvPr/>
        </p:nvSpPr>
        <p:spPr>
          <a:xfrm>
            <a:off x="-14960" y="487918"/>
            <a:ext cx="196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Macroaveraging</a:t>
            </a:r>
            <a:r>
              <a:rPr lang="en-US" sz="20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F1708-5416-1A40-AA3C-66E2D2AD96DE}"/>
              </a:ext>
            </a:extLst>
          </p:cNvPr>
          <p:cNvSpPr txBox="1"/>
          <p:nvPr/>
        </p:nvSpPr>
        <p:spPr>
          <a:xfrm>
            <a:off x="-76200" y="4305897"/>
            <a:ext cx="602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Macroaverage</a:t>
            </a:r>
            <a:r>
              <a:rPr lang="en-US" sz="1600" b="1" dirty="0"/>
              <a:t> can be computed using 2-by-2 contingency tables too: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47AF99-347B-5E48-B832-B75852AE4284}"/>
              </a:ext>
            </a:extLst>
          </p:cNvPr>
          <p:cNvSpPr/>
          <p:nvPr/>
        </p:nvSpPr>
        <p:spPr bwMode="auto">
          <a:xfrm>
            <a:off x="6506888" y="2724150"/>
            <a:ext cx="2484712" cy="2895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Ground Truth / Labeled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83" y="742950"/>
            <a:ext cx="8686800" cy="44319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split into: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Training set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Test set</a:t>
            </a:r>
          </a:p>
          <a:p>
            <a:pPr marL="8001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Both sets have class labels.</a:t>
            </a:r>
          </a:p>
          <a:p>
            <a:endParaRPr lang="en-US" sz="2400" dirty="0"/>
          </a:p>
          <a:p>
            <a:r>
              <a:rPr lang="en-US" sz="2400" dirty="0"/>
              <a:t>For test set, we pretend that labels are not available until</a:t>
            </a:r>
            <a:r>
              <a:rPr lang="is-IS" sz="2400" dirty="0"/>
              <a:t>…</a:t>
            </a:r>
          </a:p>
          <a:p>
            <a:pPr marL="0" indent="0">
              <a:buNone/>
            </a:pPr>
            <a:r>
              <a:rPr lang="is-IS" sz="2400" dirty="0"/>
              <a:t>it is time to evaluate the classifier predictions (i.e. Construct confusion matrix / contingency tables)</a:t>
            </a:r>
          </a:p>
          <a:p>
            <a:pPr marL="0" indent="0">
              <a:buNone/>
            </a:pPr>
            <a:endParaRPr lang="is-IS" sz="2400" dirty="0"/>
          </a:p>
          <a:p>
            <a:pPr marL="0" indent="0">
              <a:buNone/>
            </a:pPr>
            <a:r>
              <a:rPr lang="is-IS" sz="2400" dirty="0"/>
              <a:t>Why use a separate test set for evaluation?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E9FA-FA00-324C-909E-9C45E5A709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221F5-1804-7F49-BFA9-3F09517AEC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Text Classification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787766" cy="27824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Ground truth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Contingency Tables &amp; Confusion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metrics: Precision, Recall, F1, Accuracy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Micro- and Macro-averaging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Labeled data: Train set and Test 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9D38-4A6F-5B45-A5A4-D47FB8703C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358B-05C8-7449-9256-BC9155D4CB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89D-F1A8-4445-85F2-1416F390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D95C-AF52-8A40-B53B-DA0C6826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HW #7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BEA4-3080-B545-817F-5988FF9F77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1B53-97F1-0748-8800-EAF3D012A3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Evaluation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83A4-1A1F-0A47-A529-83CE026A59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B6A6-2931-4543-9F28-B3C2751D44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483650" y="1651554"/>
            <a:ext cx="1447800" cy="1784866"/>
            <a:chOff x="5791200" y="1733550"/>
            <a:chExt cx="1447800" cy="1784866"/>
          </a:xfrm>
        </p:grpSpPr>
        <p:sp>
          <p:nvSpPr>
            <p:cNvPr id="30" name="Can 29"/>
            <p:cNvSpPr/>
            <p:nvPr/>
          </p:nvSpPr>
          <p:spPr bwMode="auto">
            <a:xfrm>
              <a:off x="5791200" y="1733550"/>
              <a:ext cx="144780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1454" y="21095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654" y="25667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42054" y="25950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9165" y="21746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0239" y="20099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07738" y="25625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60138" y="28673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2598" y="198969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1705" y="28914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53082" y="1696560"/>
            <a:ext cx="1442420" cy="1784866"/>
            <a:chOff x="7546613" y="1749052"/>
            <a:chExt cx="1442420" cy="1784866"/>
          </a:xfrm>
        </p:grpSpPr>
        <p:sp>
          <p:nvSpPr>
            <p:cNvPr id="43" name="Can 42"/>
            <p:cNvSpPr/>
            <p:nvPr/>
          </p:nvSpPr>
          <p:spPr bwMode="auto">
            <a:xfrm>
              <a:off x="7546613" y="1749052"/>
              <a:ext cx="144242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24507" y="272155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4761" y="308790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3443" y="212502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03375" y="23455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10643" y="258222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60575" y="28027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17775" y="301550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7620000" cy="430887"/>
          </a:xfrm>
        </p:spPr>
        <p:txBody>
          <a:bodyPr/>
          <a:lstStyle/>
          <a:p>
            <a:r>
              <a:rPr lang="en-US" sz="2800" dirty="0"/>
              <a:t>Example: Spam vs Ham Classification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1603" y="104775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Number of H: 10</a:t>
            </a:r>
          </a:p>
          <a:p>
            <a:r>
              <a:rPr lang="en-US" sz="1800" dirty="0">
                <a:latin typeface="+mn-lt"/>
              </a:rPr>
              <a:t>Number of S: 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5538" y="691723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Ground Truth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30232" y="1733550"/>
            <a:ext cx="1447800" cy="1807903"/>
            <a:chOff x="457200" y="1733550"/>
            <a:chExt cx="1447800" cy="1807903"/>
          </a:xfrm>
        </p:grpSpPr>
        <p:sp>
          <p:nvSpPr>
            <p:cNvPr id="26" name="Can 25"/>
            <p:cNvSpPr/>
            <p:nvPr/>
          </p:nvSpPr>
          <p:spPr bwMode="auto">
            <a:xfrm>
              <a:off x="457200" y="1733550"/>
              <a:ext cx="144780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7454" y="21095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4654" y="25667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054" y="25950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5254" y="30522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5165" y="21746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06239" y="20099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738" y="25625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138" y="28673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0938" y="31721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598" y="198969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1733550"/>
            <a:ext cx="1442420" cy="1784866"/>
            <a:chOff x="2215180" y="1733550"/>
            <a:chExt cx="1442420" cy="1784866"/>
          </a:xfrm>
        </p:grpSpPr>
        <p:sp>
          <p:nvSpPr>
            <p:cNvPr id="27" name="Can 26"/>
            <p:cNvSpPr/>
            <p:nvPr/>
          </p:nvSpPr>
          <p:spPr bwMode="auto">
            <a:xfrm>
              <a:off x="2215180" y="1733550"/>
              <a:ext cx="144242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2916" y="27241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6716" y="31168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3878" y="293547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9210" y="256672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3780" y="22669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6342" y="30406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14481" y="714489"/>
            <a:ext cx="33473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ea typeface="Lucida Sans" charset="0"/>
                <a:cs typeface="Lucida Sans" charset="0"/>
              </a:rPr>
              <a:t>Classification Results</a:t>
            </a:r>
          </a:p>
          <a:p>
            <a:r>
              <a:rPr lang="en-US" sz="1400" dirty="0">
                <a:ea typeface="Lucida Sans" charset="0"/>
                <a:cs typeface="Lucida Sans" charset="0"/>
              </a:rPr>
              <a:t>(Say, from a NB classification model)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86575" y="3457936"/>
            <a:ext cx="2430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Spam predicted as Spam: 5</a:t>
            </a:r>
          </a:p>
          <a:p>
            <a:r>
              <a:rPr lang="en-US" sz="1600" dirty="0">
                <a:latin typeface="+mn-lt"/>
              </a:rPr>
              <a:t>(True Positive: TP)</a:t>
            </a:r>
          </a:p>
          <a:p>
            <a:r>
              <a:rPr lang="en-US" sz="1600" dirty="0">
                <a:latin typeface="+mn-lt"/>
              </a:rPr>
              <a:t>Ham predicted as Spam: 2</a:t>
            </a:r>
          </a:p>
          <a:p>
            <a:r>
              <a:rPr lang="en-US" sz="1600" dirty="0">
                <a:latin typeface="+mn-lt"/>
              </a:rPr>
              <a:t>(False Positive: FP)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87661" y="3440669"/>
            <a:ext cx="2356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Ham predicted as Ham: 8</a:t>
            </a:r>
          </a:p>
          <a:p>
            <a:r>
              <a:rPr lang="en-US" sz="1600" dirty="0">
                <a:latin typeface="+mn-lt"/>
              </a:rPr>
              <a:t>(True Negative: TN)</a:t>
            </a:r>
          </a:p>
          <a:p>
            <a:r>
              <a:rPr lang="en-US" sz="1600" dirty="0">
                <a:latin typeface="+mn-lt"/>
              </a:rPr>
              <a:t>Spam predicted as Ham: 1</a:t>
            </a:r>
          </a:p>
          <a:p>
            <a:r>
              <a:rPr lang="en-US" sz="1600" dirty="0">
                <a:latin typeface="+mn-lt"/>
              </a:rPr>
              <a:t>(False Negative: FN)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6009844" y="2669065"/>
            <a:ext cx="457200" cy="73568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8345355" y="2804856"/>
            <a:ext cx="388217" cy="37393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aphicFrame>
        <p:nvGraphicFramePr>
          <p:cNvPr id="57" name="Group 4"/>
          <p:cNvGraphicFramePr>
            <a:graphicFrameLocks noGrp="1"/>
          </p:cNvGraphicFramePr>
          <p:nvPr/>
        </p:nvGraphicFramePr>
        <p:xfrm>
          <a:off x="533400" y="4324350"/>
          <a:ext cx="2884654" cy="758683"/>
        </p:xfrm>
        <a:graphic>
          <a:graphicData uri="http://schemas.openxmlformats.org/drawingml/2006/table">
            <a:tbl>
              <a:tblPr/>
              <a:tblGrid>
                <a:gridCol w="118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GT 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GT Ham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Ham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4053-B4B4-4841-8874-9D73497AC1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B690-5595-0742-993A-B408B0B579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7635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2-by-2 contingency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5586" y="742950"/>
            <a:ext cx="567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Ground Truth / Gold Standard Data / Human Labeled Data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128496" y="1339721"/>
            <a:ext cx="212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Classification Model </a:t>
            </a:r>
            <a:r>
              <a:rPr lang="en-US" sz="1800">
                <a:latin typeface="+mn-lt"/>
              </a:rPr>
              <a:t>Prediction Data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340331" y="2952750"/>
          <a:ext cx="6926001" cy="1303020"/>
        </p:xfrm>
        <a:graphic>
          <a:graphicData uri="http://schemas.openxmlformats.org/drawingml/2006/table">
            <a:tbl>
              <a:tblPr/>
              <a:tblGrid>
                <a:gridCol w="28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495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332132" y="1051322"/>
          <a:ext cx="6926001" cy="1303020"/>
        </p:xfrm>
        <a:graphic>
          <a:graphicData uri="http://schemas.openxmlformats.org/drawingml/2006/table">
            <a:tbl>
              <a:tblPr/>
              <a:tblGrid>
                <a:gridCol w="28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248150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TrueSpam</a:t>
            </a:r>
            <a:r>
              <a:rPr lang="en-US" sz="1800" dirty="0">
                <a:latin typeface="+mn-lt"/>
              </a:rPr>
              <a:t>: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3507" y="4240768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TrueNotSpam</a:t>
            </a:r>
            <a:r>
              <a:rPr lang="en-US" sz="1800" dirty="0">
                <a:latin typeface="+mn-lt"/>
              </a:rPr>
              <a:t>: 500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8310265" y="294828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PredSpam</a:t>
            </a:r>
            <a:r>
              <a:rPr lang="en-US" sz="1800" dirty="0">
                <a:latin typeface="+mn-lt"/>
              </a:rPr>
              <a:t>: 595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8260021" y="3724575"/>
            <a:ext cx="86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PredNotSpam</a:t>
            </a:r>
            <a:r>
              <a:rPr lang="en-US" sz="1800" dirty="0">
                <a:latin typeface="+mn-lt"/>
              </a:rPr>
              <a:t>: 405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394915-A365-9943-82BD-8EBA7FCD5D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91C7F4-542F-3341-A9E1-0E2B34FF46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FAE22-F51C-DF4D-8BCB-F5CA1B87B1BB}"/>
              </a:ext>
            </a:extLst>
          </p:cNvPr>
          <p:cNvSpPr txBox="1"/>
          <p:nvPr/>
        </p:nvSpPr>
        <p:spPr>
          <a:xfrm>
            <a:off x="175414" y="4594868"/>
            <a:ext cx="411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note: Class 1 is Spam, not Ham, why?</a:t>
            </a:r>
          </a:p>
        </p:txBody>
      </p:sp>
    </p:spTree>
    <p:extLst>
      <p:ext uri="{BB962C8B-B14F-4D97-AF65-F5344CB8AC3E}">
        <p14:creationId xmlns:p14="http://schemas.microsoft.com/office/powerpoint/2010/main" val="37282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97724"/>
            <a:ext cx="6449317" cy="98488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Metrics: Precision, Recall, and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F-measure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483" y="1142115"/>
            <a:ext cx="8431530" cy="107721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: % of class 1 predictions that are actually class 1 </a:t>
            </a:r>
          </a:p>
          <a:p>
            <a:pPr marL="0" indent="0">
              <a:buNone/>
            </a:pPr>
            <a:r>
              <a:rPr lang="en-US" altLang="en-US" sz="1400" dirty="0"/>
              <a:t>Precision P = </a:t>
            </a:r>
            <a:r>
              <a:rPr lang="en-US" altLang="en-US" sz="1400" dirty="0" err="1"/>
              <a:t>tp</a:t>
            </a:r>
            <a:r>
              <a:rPr lang="en-US" altLang="en-US" sz="1400" dirty="0"/>
              <a:t>/(</a:t>
            </a:r>
            <a:r>
              <a:rPr lang="en-US" altLang="en-US" sz="1400" dirty="0" err="1"/>
              <a:t>tp</a:t>
            </a:r>
            <a:r>
              <a:rPr lang="en-US" altLang="en-US" sz="1400" dirty="0"/>
              <a:t> + </a:t>
            </a:r>
            <a:r>
              <a:rPr lang="en-US" altLang="en-US" sz="1400" dirty="0" err="1"/>
              <a:t>fp</a:t>
            </a:r>
            <a:r>
              <a:rPr lang="en-US" altLang="en-US" sz="1400" dirty="0"/>
              <a:t>)</a:t>
            </a:r>
          </a:p>
          <a:p>
            <a:pPr marL="0" indent="0" eaLnBrk="1" hangingPunct="1"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400" b="1" dirty="0">
                <a:ea typeface="ＭＳ Ｐゴシック" charset="0"/>
                <a:cs typeface="ＭＳ Ｐゴシック" charset="0"/>
              </a:rPr>
              <a:t>Recall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: % of true class 1 items that are predicted as class 1</a:t>
            </a:r>
          </a:p>
          <a:p>
            <a:pPr marL="0" indent="0">
              <a:buNone/>
            </a:pPr>
            <a:r>
              <a:rPr lang="en-US" altLang="en-US" sz="1400" dirty="0"/>
              <a:t>Recall      R = </a:t>
            </a:r>
            <a:r>
              <a:rPr lang="en-US" altLang="en-US" sz="1400" dirty="0" err="1"/>
              <a:t>tp</a:t>
            </a:r>
            <a:r>
              <a:rPr lang="en-US" altLang="en-US" sz="1400" dirty="0"/>
              <a:t>/(</a:t>
            </a:r>
            <a:r>
              <a:rPr lang="en-US" altLang="en-US" sz="1400" dirty="0" err="1"/>
              <a:t>tp</a:t>
            </a:r>
            <a:r>
              <a:rPr lang="en-US" altLang="en-US" sz="1400" dirty="0"/>
              <a:t> + 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)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343247" y="3486150"/>
          <a:ext cx="6926001" cy="1303020"/>
        </p:xfrm>
        <a:graphic>
          <a:graphicData uri="http://schemas.openxmlformats.org/drawingml/2006/table">
            <a:tbl>
              <a:tblPr/>
              <a:tblGrid>
                <a:gridCol w="28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291E-1148-904E-A78F-F9FAE1BAF6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5DDAF-7348-D44E-BD7E-8A9A2D45D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09079-73DD-8A59-953D-43FD7ED5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19350"/>
            <a:ext cx="1714500" cy="672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E5176-0F96-4563-0CCB-AF96BA9A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180" y="2495550"/>
            <a:ext cx="98552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4110-769A-624C-8918-0A44E389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Multi-class Classification: 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AB63-6052-FA4A-A599-415D98CE1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7D211-C8CE-CB4D-930C-63E2BD3945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6BE36-81FD-324D-94AC-3E07B3FC4D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524"/>
            <a:ext cx="7162799" cy="369332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Multi-class Classification Problems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10420"/>
            <a:ext cx="7772400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Can contingency table be used for multi-class problems?</a:t>
            </a:r>
          </a:p>
          <a:p>
            <a:pPr marL="0" indent="0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Yes.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219200" y="895350"/>
          <a:ext cx="6926001" cy="1303020"/>
        </p:xfrm>
        <a:graphic>
          <a:graphicData uri="http://schemas.openxmlformats.org/drawingml/2006/table">
            <a:tbl>
              <a:tblPr/>
              <a:tblGrid>
                <a:gridCol w="28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21" y="3257550"/>
            <a:ext cx="8458200" cy="16580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7467600" y="3227070"/>
            <a:ext cx="2227521" cy="1630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58E80C-F471-EB48-8766-DA99A0C564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61D65-8915-0F42-94F2-265073222A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B31A9-43DF-1148-A79B-B5AC11000669}"/>
              </a:ext>
            </a:extLst>
          </p:cNvPr>
          <p:cNvSpPr txBox="1"/>
          <p:nvPr/>
        </p:nvSpPr>
        <p:spPr>
          <a:xfrm>
            <a:off x="115957" y="555172"/>
            <a:ext cx="50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Contingency table for binary classification problems:</a:t>
            </a:r>
          </a:p>
        </p:txBody>
      </p:sp>
    </p:spTree>
    <p:extLst>
      <p:ext uri="{BB962C8B-B14F-4D97-AF65-F5344CB8AC3E}">
        <p14:creationId xmlns:p14="http://schemas.microsoft.com/office/powerpoint/2010/main" val="225697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28"/>
            <a:ext cx="8458200" cy="1107996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Multi-class Classification Problems</a:t>
            </a:r>
            <a:br>
              <a:rPr lang="en-US" sz="2400" dirty="0"/>
            </a:br>
            <a:r>
              <a:rPr lang="en-US" sz="2400" dirty="0"/>
              <a:t>Alternative to Contingency table: </a:t>
            </a:r>
            <a:br>
              <a:rPr lang="en-US" sz="2400" dirty="0"/>
            </a:br>
            <a:r>
              <a:rPr lang="en-US" sz="2400" dirty="0"/>
              <a:t>Confusion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374775"/>
            <a:ext cx="7213600" cy="328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1885950"/>
            <a:ext cx="2514600" cy="2057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790950"/>
            <a:ext cx="30480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F5DA3-DA1F-7F42-A730-82D8A27FF7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61DF6-6424-C247-822B-1622C3E433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13861</TotalTime>
  <Words>1138</Words>
  <Application>Microsoft Macintosh PowerPoint</Application>
  <PresentationFormat>On-screen Show (16:9)</PresentationFormat>
  <Paragraphs>295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(Headings)</vt:lpstr>
      <vt:lpstr>Lucida Sans</vt:lpstr>
      <vt:lpstr>Times New Roman</vt:lpstr>
      <vt:lpstr>Office Theme</vt:lpstr>
      <vt:lpstr>Equation</vt:lpstr>
      <vt:lpstr>PowerPoint Presentation</vt:lpstr>
      <vt:lpstr>Administrative tasks</vt:lpstr>
      <vt:lpstr>PowerPoint Presentation</vt:lpstr>
      <vt:lpstr>Example: Spam vs Ham Classification</vt:lpstr>
      <vt:lpstr>2-by-2 contingency table</vt:lpstr>
      <vt:lpstr>Metrics: Precision, Recall, and  F-measure</vt:lpstr>
      <vt:lpstr>Multi-class Classification: Evaluation</vt:lpstr>
      <vt:lpstr>Multi-class Classification Problems</vt:lpstr>
      <vt:lpstr>Multi-class Classification Problems Alternative to Contingency table:  Confusion Matrix</vt:lpstr>
      <vt:lpstr>Per class evaluation metrics</vt:lpstr>
      <vt:lpstr>All class evaluation metric: Accuracy</vt:lpstr>
      <vt:lpstr>How to compute a single Precision (or Recall) value for all classes together? </vt:lpstr>
      <vt:lpstr>Precision using Macro- and Micro-Averaging</vt:lpstr>
      <vt:lpstr>Precision using Macro-Averaging</vt:lpstr>
      <vt:lpstr>Ground Truth / Labeled Data</vt:lpstr>
      <vt:lpstr>Summary: Text Classification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500</cp:revision>
  <cp:lastPrinted>2020-08-27T01:58:20Z</cp:lastPrinted>
  <dcterms:created xsi:type="dcterms:W3CDTF">2019-08-21T17:42:26Z</dcterms:created>
  <dcterms:modified xsi:type="dcterms:W3CDTF">2022-10-07T17:33:21Z</dcterms:modified>
</cp:coreProperties>
</file>