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598" r:id="rId3"/>
    <p:sldId id="546" r:id="rId4"/>
    <p:sldId id="569" r:id="rId5"/>
    <p:sldId id="590" r:id="rId6"/>
    <p:sldId id="591" r:id="rId7"/>
    <p:sldId id="592" r:id="rId8"/>
    <p:sldId id="573" r:id="rId9"/>
    <p:sldId id="593" r:id="rId10"/>
    <p:sldId id="575" r:id="rId11"/>
    <p:sldId id="594" r:id="rId12"/>
    <p:sldId id="597" r:id="rId13"/>
    <p:sldId id="589" r:id="rId14"/>
    <p:sldId id="596" r:id="rId15"/>
    <p:sldId id="580" r:id="rId16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58"/>
    <p:restoredTop sz="90014"/>
  </p:normalViewPr>
  <p:slideViewPr>
    <p:cSldViewPr>
      <p:cViewPr varScale="1">
        <p:scale>
          <a:sx n="111" d="100"/>
          <a:sy n="111" d="100"/>
        </p:scale>
        <p:origin x="208" y="8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88208-2C84-584B-8452-B6A7C88D039E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98B2B-BBEA-8F42-9459-584923179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4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NB, LR: Instance of Probabilistic ML algorithms</a:t>
            </a:r>
          </a:p>
          <a:p>
            <a:endParaRPr lang="en-US" dirty="0"/>
          </a:p>
          <a:p>
            <a:r>
              <a:rPr lang="en-US" dirty="0"/>
              <a:t>as opposed to Rule-based ML</a:t>
            </a:r>
          </a:p>
          <a:p>
            <a:r>
              <a:rPr lang="en-US" dirty="0"/>
              <a:t>And other non-probabilistic supervised ML algorithms: k-NN, SVM, RF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98B2B-BBEA-8F42-9459-5849231793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00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gamma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22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Feature vector: </a:t>
            </a:r>
            <a:r>
              <a:rPr lang="en-US" sz="1200" dirty="0">
                <a:latin typeface="Calibri" panose="020F0502020204030204" pitchFamily="34" charset="0"/>
                <a:ea typeface="Times New Roman" charset="0"/>
                <a:cs typeface="Calibri" panose="020F0502020204030204" pitchFamily="34" charset="0"/>
              </a:rPr>
              <a:t>[</a:t>
            </a:r>
            <a:r>
              <a:rPr lang="en-US" sz="1200" i="1" dirty="0">
                <a:latin typeface="Calibri" panose="020F0502020204030204" pitchFamily="34" charset="0"/>
                <a:ea typeface="Times New Roman" charset="0"/>
                <a:cs typeface="Calibri" panose="020F0502020204030204" pitchFamily="34" charset="0"/>
              </a:rPr>
              <a:t>x</a:t>
            </a:r>
            <a:r>
              <a:rPr lang="en-US" sz="1200" i="1" baseline="-25000" dirty="0">
                <a:latin typeface="Calibri" panose="020F0502020204030204" pitchFamily="34" charset="0"/>
                <a:ea typeface="Times New Roman" charset="0"/>
                <a:cs typeface="Calibri" panose="020F0502020204030204" pitchFamily="34" charset="0"/>
              </a:rPr>
              <a:t>1</a:t>
            </a:r>
            <a:r>
              <a:rPr lang="en-US" sz="1200" i="1" dirty="0">
                <a:latin typeface="Calibri" panose="020F0502020204030204" pitchFamily="34" charset="0"/>
                <a:ea typeface="Times New Roman" charset="0"/>
                <a:cs typeface="Calibri" panose="020F0502020204030204" pitchFamily="34" charset="0"/>
              </a:rPr>
              <a:t>, x</a:t>
            </a:r>
            <a:r>
              <a:rPr lang="en-US" sz="1200" i="1" baseline="-25000" dirty="0">
                <a:latin typeface="Calibri" panose="020F0502020204030204" pitchFamily="34" charset="0"/>
                <a:ea typeface="Times New Roman" charset="0"/>
                <a:cs typeface="Calibri" panose="020F0502020204030204" pitchFamily="34" charset="0"/>
              </a:rPr>
              <a:t>2</a:t>
            </a:r>
            <a:r>
              <a:rPr lang="en-US" sz="1200" i="1" dirty="0">
                <a:latin typeface="Calibri" panose="020F0502020204030204" pitchFamily="34" charset="0"/>
                <a:ea typeface="Times New Roman" charset="0"/>
                <a:cs typeface="Calibri" panose="020F0502020204030204" pitchFamily="34" charset="0"/>
              </a:rPr>
              <a:t>, x</a:t>
            </a:r>
            <a:r>
              <a:rPr lang="en-US" sz="1200" i="1" baseline="-25000" dirty="0">
                <a:latin typeface="Calibri" panose="020F0502020204030204" pitchFamily="34" charset="0"/>
                <a:ea typeface="Times New Roman" charset="0"/>
                <a:cs typeface="Calibri" panose="020F0502020204030204" pitchFamily="34" charset="0"/>
              </a:rPr>
              <a:t>3</a:t>
            </a:r>
            <a:r>
              <a:rPr lang="en-US" sz="1200" i="1" dirty="0">
                <a:latin typeface="Calibri" panose="020F0502020204030204" pitchFamily="34" charset="0"/>
                <a:ea typeface="Times New Roman" charset="0"/>
                <a:cs typeface="Calibri" panose="020F0502020204030204" pitchFamily="34" charset="0"/>
              </a:rPr>
              <a:t>,</a:t>
            </a:r>
            <a:r>
              <a:rPr lang="is-IS" sz="1200" i="1" dirty="0">
                <a:latin typeface="Calibri" panose="020F0502020204030204" pitchFamily="34" charset="0"/>
                <a:ea typeface="Times New Roman" charset="0"/>
                <a:cs typeface="Calibri" panose="020F0502020204030204" pitchFamily="34" charset="0"/>
              </a:rPr>
              <a:t>… </a:t>
            </a:r>
            <a:r>
              <a:rPr lang="en-US" sz="1200" i="1" dirty="0" err="1">
                <a:latin typeface="Calibri" panose="020F0502020204030204" pitchFamily="34" charset="0"/>
                <a:ea typeface="Times New Roman" charset="0"/>
                <a:cs typeface="Calibri" panose="020F0502020204030204" pitchFamily="34" charset="0"/>
              </a:rPr>
              <a:t>x</a:t>
            </a:r>
            <a:r>
              <a:rPr lang="en-US" sz="1200" i="1" baseline="-25000" dirty="0" err="1">
                <a:latin typeface="Calibri" panose="020F0502020204030204" pitchFamily="34" charset="0"/>
                <a:ea typeface="Times New Roman" charset="0"/>
                <a:cs typeface="Calibri" panose="020F0502020204030204" pitchFamily="34" charset="0"/>
              </a:rPr>
              <a:t>n</a:t>
            </a:r>
            <a:r>
              <a:rPr lang="en-US" sz="1200" dirty="0">
                <a:latin typeface="Calibri" panose="020F0502020204030204" pitchFamily="34" charset="0"/>
                <a:ea typeface="Times New Roman" charset="0"/>
                <a:cs typeface="Calibri" panose="020F0502020204030204" pitchFamily="34" charset="0"/>
              </a:rPr>
              <a:t>]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98B2B-BBEA-8F42-9459-5849231793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33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X: Physically active time (</a:t>
            </a:r>
            <a:r>
              <a:rPr lang="en-US" dirty="0" err="1"/>
              <a:t>hrs</a:t>
            </a:r>
            <a:r>
              <a:rPr lang="en-US" dirty="0"/>
              <a:t>/week)</a:t>
            </a:r>
            <a:r>
              <a:rPr lang="en-US" baseline="0" dirty="0"/>
              <a:t> </a:t>
            </a:r>
            <a:r>
              <a:rPr lang="en-US" dirty="0"/>
              <a:t>&amp; Y:</a:t>
            </a:r>
            <a:r>
              <a:rPr lang="en-US" baseline="0" dirty="0"/>
              <a:t> Health risk score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X: Monthly </a:t>
            </a:r>
            <a:r>
              <a:rPr lang="en-US" dirty="0" err="1"/>
              <a:t>Avg</a:t>
            </a:r>
            <a:r>
              <a:rPr lang="en-US" dirty="0"/>
              <a:t> Gas</a:t>
            </a:r>
            <a:r>
              <a:rPr lang="en-US" baseline="0" dirty="0"/>
              <a:t> Price ($) </a:t>
            </a:r>
            <a:r>
              <a:rPr lang="en-US" dirty="0"/>
              <a:t>&amp; Y:</a:t>
            </a:r>
            <a:r>
              <a:rPr lang="en-US" baseline="0" dirty="0"/>
              <a:t> Monthly Sale of moderate mileage (20-26 mpg) vehicles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X: Monthly </a:t>
            </a:r>
            <a:r>
              <a:rPr lang="en-US" dirty="0" err="1"/>
              <a:t>Avg</a:t>
            </a:r>
            <a:r>
              <a:rPr lang="en-US" dirty="0"/>
              <a:t> Gas</a:t>
            </a:r>
            <a:r>
              <a:rPr lang="en-US" baseline="0" dirty="0"/>
              <a:t> Price ($) </a:t>
            </a:r>
            <a:r>
              <a:rPr lang="en-US" dirty="0"/>
              <a:t>&amp; Y:</a:t>
            </a:r>
            <a:r>
              <a:rPr lang="en-US" baseline="0" dirty="0"/>
              <a:t> Monthly Sale of Pickup Trucks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Show Trend line for each of the plots.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y = m * x + b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m: slope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b: y-intercept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X is a feature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91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NB, LR: Instance of Probabilistic ML algorithms</a:t>
            </a:r>
          </a:p>
          <a:p>
            <a:endParaRPr lang="en-US" dirty="0"/>
          </a:p>
          <a:p>
            <a:r>
              <a:rPr lang="en-US" dirty="0"/>
              <a:t>as opposed to Rule-based ML</a:t>
            </a:r>
          </a:p>
          <a:p>
            <a:r>
              <a:rPr lang="en-US" dirty="0"/>
              <a:t>And other non-probabilistic supervised ML algorithms: k-NN, SVM, RF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98B2B-BBEA-8F42-9459-58492317930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34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b: scalar. Tensor of rank 0.</a:t>
            </a:r>
          </a:p>
          <a:p>
            <a:r>
              <a:rPr lang="en-US" dirty="0"/>
              <a:t>w and x are vectors. Tensor of rank 1.</a:t>
            </a:r>
          </a:p>
          <a:p>
            <a:endParaRPr lang="en-US" dirty="0"/>
          </a:p>
          <a:p>
            <a:r>
              <a:rPr lang="en-US" dirty="0"/>
              <a:t>Simplest classification scenario: Binary classification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3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68045" y="726884"/>
            <a:ext cx="7407909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90746" y="2879915"/>
            <a:ext cx="7362507" cy="1124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A4001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169277"/>
          </a:xfrm>
        </p:spPr>
        <p:txBody>
          <a:bodyPr lIns="0" tIns="0" rIns="0" bIns="0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Anagha Kulkarni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52628-C914-4049-8C55-87B24C85A1EF}" type="datetime1">
              <a:rPr lang="en-US" smtClean="0"/>
              <a:t>10/11/22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169277"/>
          </a:xfrm>
        </p:spPr>
        <p:txBody>
          <a:bodyPr lIns="0" tIns="0" rIns="0" bIns="0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SPUBAFF2:new identity:~Logos:~Logo Masters:SFState_Logo_H_cmyk_1in.bmp">
            <a:extLst>
              <a:ext uri="{FF2B5EF4-FFF2-40B4-BE49-F238E27FC236}">
                <a16:creationId xmlns:a16="http://schemas.microsoft.com/office/drawing/2014/main" id="{2301101A-3A36-B746-A396-1C5364305156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1524"/>
            <a:ext cx="23622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2483" y="21524"/>
            <a:ext cx="6449317" cy="1000125"/>
          </a:xfrm>
        </p:spPr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917073"/>
            <a:ext cx="2926080" cy="161583"/>
          </a:xfrm>
        </p:spPr>
        <p:txBody>
          <a:bodyPr lIns="0" tIns="0" rIns="0" bIns="0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Anagha Kulkarni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E4CEB-AF98-B24F-9C49-E2CB5044C76D}" type="datetime1">
              <a:rPr lang="en-US" smtClean="0"/>
              <a:t>10/11/22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917073"/>
            <a:ext cx="2103120" cy="169277"/>
          </a:xfrm>
        </p:spPr>
        <p:txBody>
          <a:bodyPr lIns="0" tIns="0" rIns="0" bIns="0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SPUBAFF2:new identity:~Logos:~Logo Masters:SFState_Logo_H_cmyk_1in.bmp">
            <a:extLst>
              <a:ext uri="{FF2B5EF4-FFF2-40B4-BE49-F238E27FC236}">
                <a16:creationId xmlns:a16="http://schemas.microsoft.com/office/drawing/2014/main" id="{26E0886E-A99C-8344-BDC1-FC58C58042EC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1524"/>
            <a:ext cx="23622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857" y="0"/>
            <a:ext cx="0" cy="5143500"/>
          </a:xfrm>
          <a:custGeom>
            <a:avLst/>
            <a:gdLst/>
            <a:ahLst/>
            <a:cxnLst/>
            <a:rect l="l" t="t" r="r" b="b"/>
            <a:pathLst>
              <a:path h="5143500">
                <a:moveTo>
                  <a:pt x="0" y="0"/>
                </a:moveTo>
                <a:lnTo>
                  <a:pt x="0" y="5143500"/>
                </a:lnTo>
              </a:path>
            </a:pathLst>
          </a:custGeom>
          <a:ln w="45719">
            <a:solidFill>
              <a:srgbClr val="A405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-1" y="0"/>
            <a:ext cx="45720" cy="5143500"/>
          </a:xfrm>
          <a:custGeom>
            <a:avLst/>
            <a:gdLst/>
            <a:ahLst/>
            <a:cxnLst/>
            <a:rect l="l" t="t" r="r" b="b"/>
            <a:pathLst>
              <a:path w="45720" h="5143500">
                <a:moveTo>
                  <a:pt x="45719" y="0"/>
                </a:moveTo>
                <a:lnTo>
                  <a:pt x="45719" y="5143501"/>
                </a:lnTo>
                <a:lnTo>
                  <a:pt x="0" y="5143501"/>
                </a:lnTo>
                <a:lnTo>
                  <a:pt x="0" y="0"/>
                </a:lnTo>
                <a:lnTo>
                  <a:pt x="45719" y="0"/>
                </a:lnTo>
                <a:close/>
              </a:path>
            </a:pathLst>
          </a:custGeom>
          <a:ln w="9525">
            <a:solidFill>
              <a:srgbClr val="A40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1" y="64770"/>
            <a:ext cx="6393179" cy="1000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6234" y="1364424"/>
            <a:ext cx="8431530" cy="3600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917073"/>
            <a:ext cx="292608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Anagha Kulkarni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4EAE7-000F-5C44-98D5-F506F02D1E35}" type="datetime1">
              <a:rPr lang="en-US" smtClean="0"/>
              <a:t>10/11/22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917073"/>
            <a:ext cx="210312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SPUBAFF2:new identity:~Logos:~Logo Masters:SFState_Logo_H_cmyk_1in.bmp">
            <a:extLst>
              <a:ext uri="{FF2B5EF4-FFF2-40B4-BE49-F238E27FC236}">
                <a16:creationId xmlns:a16="http://schemas.microsoft.com/office/drawing/2014/main" id="{A51AA149-C1BB-D348-AB5A-BF217230CFCD}"/>
              </a:ext>
            </a:extLst>
          </p:cNvPr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1524"/>
            <a:ext cx="2362200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ak@sfsu.edu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emf"/><Relationship Id="rId3" Type="http://schemas.openxmlformats.org/officeDocument/2006/relationships/image" Target="../media/image5.tiff"/><Relationship Id="rId7" Type="http://schemas.openxmlformats.org/officeDocument/2006/relationships/image" Target="../media/image9.tiff"/><Relationship Id="rId12" Type="http://schemas.openxmlformats.org/officeDocument/2006/relationships/oleObject" Target="../embeddings/oleObject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tiff"/><Relationship Id="rId11" Type="http://schemas.openxmlformats.org/officeDocument/2006/relationships/image" Target="../media/image10.tiff"/><Relationship Id="rId5" Type="http://schemas.openxmlformats.org/officeDocument/2006/relationships/image" Target="../media/image7.tiff"/><Relationship Id="rId10" Type="http://schemas.openxmlformats.org/officeDocument/2006/relationships/image" Target="../media/image10.png"/><Relationship Id="rId4" Type="http://schemas.openxmlformats.org/officeDocument/2006/relationships/image" Target="../media/image6.tiff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28600" y="933996"/>
            <a:ext cx="8431530" cy="17620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7180" marR="5080" indent="-1233805" algn="ctr">
              <a:lnSpc>
                <a:spcPct val="100000"/>
              </a:lnSpc>
              <a:spcBef>
                <a:spcPts val="100"/>
              </a:spcBef>
            </a:pPr>
            <a:endParaRPr lang="en-US" sz="4000" b="1" dirty="0"/>
          </a:p>
          <a:p>
            <a:pPr marL="1567180" marR="5080" indent="-1233805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 err="1"/>
              <a:t>CSc</a:t>
            </a:r>
            <a:r>
              <a:rPr lang="en-US" sz="3600" dirty="0"/>
              <a:t> 620 &amp; </a:t>
            </a:r>
            <a:r>
              <a:rPr lang="en-US" sz="3600" dirty="0" err="1"/>
              <a:t>CSc</a:t>
            </a:r>
            <a:r>
              <a:rPr lang="en-US" sz="3600" dirty="0"/>
              <a:t> 820</a:t>
            </a:r>
          </a:p>
          <a:p>
            <a:pPr marL="1567180" marR="5080" indent="-1233805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Natural Language Technologies</a:t>
            </a:r>
            <a:endParaRPr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2518200" y="3181350"/>
            <a:ext cx="4107598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Professor Anagha Kulkarni</a:t>
            </a:r>
          </a:p>
          <a:p>
            <a:pPr algn="ctr"/>
            <a:r>
              <a:rPr lang="en-US" sz="2000" dirty="0">
                <a:hlinkClick r:id="rId2"/>
              </a:rPr>
              <a:t>ak@sfsu.edu</a:t>
            </a:r>
            <a:endParaRPr lang="en-US" sz="2000" dirty="0"/>
          </a:p>
          <a:p>
            <a:pPr algn="ctr"/>
            <a:r>
              <a:rPr lang="en-US" dirty="0"/>
              <a:t>Department of Computer Science</a:t>
            </a:r>
          </a:p>
          <a:p>
            <a:pPr algn="ctr"/>
            <a:r>
              <a:rPr lang="en-US" dirty="0"/>
              <a:t>College of Science &amp; Engineering</a:t>
            </a:r>
          </a:p>
          <a:p>
            <a:pPr algn="ctr"/>
            <a:r>
              <a:rPr lang="en-US" dirty="0"/>
              <a:t>San Francisco State University</a:t>
            </a:r>
          </a:p>
        </p:txBody>
      </p:sp>
      <p:pic>
        <p:nvPicPr>
          <p:cNvPr id="6" name="Picture 5" descr="SPUBAFF2:new identity:~Logos:~Logo Masters:SFState_Logo_H_cmyk_1in.bmp">
            <a:extLst>
              <a:ext uri="{FF2B5EF4-FFF2-40B4-BE49-F238E27FC236}">
                <a16:creationId xmlns:a16="http://schemas.microsoft.com/office/drawing/2014/main" id="{39E50A25-7D2A-5040-B7FD-891D2F14207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0"/>
            <a:ext cx="2362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C9F57-1A4C-DA47-9694-812BED46AAC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B70396-2AE9-2D4F-A11E-DD78F05F816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14700" y="1838325"/>
            <a:ext cx="171450" cy="206693"/>
          </a:xfrm>
          <a:custGeom>
            <a:avLst/>
            <a:gdLst/>
            <a:ahLst/>
            <a:cxnLst/>
            <a:rect l="l" t="t" r="r" b="b"/>
            <a:pathLst>
              <a:path w="228600" h="275589">
                <a:moveTo>
                  <a:pt x="114300" y="0"/>
                </a:moveTo>
                <a:lnTo>
                  <a:pt x="69809" y="10811"/>
                </a:lnTo>
                <a:lnTo>
                  <a:pt x="33477" y="40296"/>
                </a:lnTo>
                <a:lnTo>
                  <a:pt x="8982" y="84029"/>
                </a:lnTo>
                <a:lnTo>
                  <a:pt x="0" y="137582"/>
                </a:lnTo>
                <a:lnTo>
                  <a:pt x="8982" y="191136"/>
                </a:lnTo>
                <a:lnTo>
                  <a:pt x="33477" y="234868"/>
                </a:lnTo>
                <a:lnTo>
                  <a:pt x="69809" y="264353"/>
                </a:lnTo>
                <a:lnTo>
                  <a:pt x="114300" y="275165"/>
                </a:lnTo>
                <a:lnTo>
                  <a:pt x="158790" y="264353"/>
                </a:lnTo>
                <a:lnTo>
                  <a:pt x="195122" y="234868"/>
                </a:lnTo>
                <a:lnTo>
                  <a:pt x="219617" y="191136"/>
                </a:lnTo>
                <a:lnTo>
                  <a:pt x="228600" y="137582"/>
                </a:lnTo>
                <a:lnTo>
                  <a:pt x="219617" y="84029"/>
                </a:lnTo>
                <a:lnTo>
                  <a:pt x="195122" y="40296"/>
                </a:lnTo>
                <a:lnTo>
                  <a:pt x="158790" y="10811"/>
                </a:lnTo>
                <a:lnTo>
                  <a:pt x="114300" y="0"/>
                </a:lnTo>
                <a:close/>
              </a:path>
            </a:pathLst>
          </a:custGeom>
          <a:solidFill>
            <a:srgbClr val="C95EC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3314700" y="1838325"/>
            <a:ext cx="171450" cy="206693"/>
          </a:xfrm>
          <a:custGeom>
            <a:avLst/>
            <a:gdLst/>
            <a:ahLst/>
            <a:cxnLst/>
            <a:rect l="l" t="t" r="r" b="b"/>
            <a:pathLst>
              <a:path w="228600" h="275589">
                <a:moveTo>
                  <a:pt x="0" y="137583"/>
                </a:moveTo>
                <a:lnTo>
                  <a:pt x="8982" y="84029"/>
                </a:lnTo>
                <a:lnTo>
                  <a:pt x="33477" y="40297"/>
                </a:lnTo>
                <a:lnTo>
                  <a:pt x="69809" y="10811"/>
                </a:lnTo>
                <a:lnTo>
                  <a:pt x="114300" y="0"/>
                </a:lnTo>
                <a:lnTo>
                  <a:pt x="158790" y="10811"/>
                </a:lnTo>
                <a:lnTo>
                  <a:pt x="195122" y="40297"/>
                </a:lnTo>
                <a:lnTo>
                  <a:pt x="219617" y="84029"/>
                </a:lnTo>
                <a:lnTo>
                  <a:pt x="228600" y="137583"/>
                </a:lnTo>
                <a:lnTo>
                  <a:pt x="219617" y="191136"/>
                </a:lnTo>
                <a:lnTo>
                  <a:pt x="195122" y="234868"/>
                </a:lnTo>
                <a:lnTo>
                  <a:pt x="158790" y="264354"/>
                </a:lnTo>
                <a:lnTo>
                  <a:pt x="114300" y="275166"/>
                </a:lnTo>
                <a:lnTo>
                  <a:pt x="69809" y="264354"/>
                </a:lnTo>
                <a:lnTo>
                  <a:pt x="33477" y="234868"/>
                </a:lnTo>
                <a:lnTo>
                  <a:pt x="8982" y="191136"/>
                </a:lnTo>
                <a:lnTo>
                  <a:pt x="0" y="137583"/>
                </a:lnTo>
                <a:close/>
              </a:path>
            </a:pathLst>
          </a:custGeom>
          <a:ln w="15875">
            <a:solidFill>
              <a:srgbClr val="A75F0A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" name="object 4"/>
          <p:cNvSpPr/>
          <p:nvPr/>
        </p:nvSpPr>
        <p:spPr>
          <a:xfrm>
            <a:off x="3657600" y="2031998"/>
            <a:ext cx="276225" cy="185738"/>
          </a:xfrm>
          <a:custGeom>
            <a:avLst/>
            <a:gdLst/>
            <a:ahLst/>
            <a:cxnLst/>
            <a:rect l="l" t="t" r="r" b="b"/>
            <a:pathLst>
              <a:path w="368300" h="247650">
                <a:moveTo>
                  <a:pt x="184150" y="0"/>
                </a:moveTo>
                <a:lnTo>
                  <a:pt x="125944" y="6301"/>
                </a:lnTo>
                <a:lnTo>
                  <a:pt x="75393" y="23850"/>
                </a:lnTo>
                <a:lnTo>
                  <a:pt x="35530" y="50609"/>
                </a:lnTo>
                <a:lnTo>
                  <a:pt x="9388" y="84543"/>
                </a:lnTo>
                <a:lnTo>
                  <a:pt x="0" y="123615"/>
                </a:lnTo>
                <a:lnTo>
                  <a:pt x="9388" y="162687"/>
                </a:lnTo>
                <a:lnTo>
                  <a:pt x="35530" y="196620"/>
                </a:lnTo>
                <a:lnTo>
                  <a:pt x="75393" y="223379"/>
                </a:lnTo>
                <a:lnTo>
                  <a:pt x="125944" y="240927"/>
                </a:lnTo>
                <a:lnTo>
                  <a:pt x="184150" y="247229"/>
                </a:lnTo>
                <a:lnTo>
                  <a:pt x="242355" y="240927"/>
                </a:lnTo>
                <a:lnTo>
                  <a:pt x="292906" y="223379"/>
                </a:lnTo>
                <a:lnTo>
                  <a:pt x="332769" y="196620"/>
                </a:lnTo>
                <a:lnTo>
                  <a:pt x="358911" y="162687"/>
                </a:lnTo>
                <a:lnTo>
                  <a:pt x="368300" y="123615"/>
                </a:lnTo>
                <a:lnTo>
                  <a:pt x="358911" y="84543"/>
                </a:lnTo>
                <a:lnTo>
                  <a:pt x="332769" y="50609"/>
                </a:lnTo>
                <a:lnTo>
                  <a:pt x="292906" y="23850"/>
                </a:lnTo>
                <a:lnTo>
                  <a:pt x="242355" y="6301"/>
                </a:lnTo>
                <a:lnTo>
                  <a:pt x="184150" y="0"/>
                </a:lnTo>
                <a:close/>
              </a:path>
            </a:pathLst>
          </a:custGeom>
          <a:solidFill>
            <a:srgbClr val="C95EC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" name="object 5"/>
          <p:cNvSpPr/>
          <p:nvPr/>
        </p:nvSpPr>
        <p:spPr>
          <a:xfrm>
            <a:off x="3657600" y="2031998"/>
            <a:ext cx="276225" cy="185738"/>
          </a:xfrm>
          <a:custGeom>
            <a:avLst/>
            <a:gdLst/>
            <a:ahLst/>
            <a:cxnLst/>
            <a:rect l="l" t="t" r="r" b="b"/>
            <a:pathLst>
              <a:path w="368300" h="247650">
                <a:moveTo>
                  <a:pt x="0" y="123614"/>
                </a:moveTo>
                <a:lnTo>
                  <a:pt x="9388" y="84542"/>
                </a:lnTo>
                <a:lnTo>
                  <a:pt x="35530" y="50609"/>
                </a:lnTo>
                <a:lnTo>
                  <a:pt x="75393" y="23850"/>
                </a:lnTo>
                <a:lnTo>
                  <a:pt x="125944" y="6301"/>
                </a:lnTo>
                <a:lnTo>
                  <a:pt x="184150" y="0"/>
                </a:lnTo>
                <a:lnTo>
                  <a:pt x="242355" y="6301"/>
                </a:lnTo>
                <a:lnTo>
                  <a:pt x="292906" y="23850"/>
                </a:lnTo>
                <a:lnTo>
                  <a:pt x="332769" y="50609"/>
                </a:lnTo>
                <a:lnTo>
                  <a:pt x="358911" y="84542"/>
                </a:lnTo>
                <a:lnTo>
                  <a:pt x="368300" y="123614"/>
                </a:lnTo>
                <a:lnTo>
                  <a:pt x="358911" y="162686"/>
                </a:lnTo>
                <a:lnTo>
                  <a:pt x="332769" y="196619"/>
                </a:lnTo>
                <a:lnTo>
                  <a:pt x="292906" y="223378"/>
                </a:lnTo>
                <a:lnTo>
                  <a:pt x="242355" y="240927"/>
                </a:lnTo>
                <a:lnTo>
                  <a:pt x="184150" y="247229"/>
                </a:lnTo>
                <a:lnTo>
                  <a:pt x="125944" y="240927"/>
                </a:lnTo>
                <a:lnTo>
                  <a:pt x="75393" y="223378"/>
                </a:lnTo>
                <a:lnTo>
                  <a:pt x="35530" y="196619"/>
                </a:lnTo>
                <a:lnTo>
                  <a:pt x="9388" y="162686"/>
                </a:lnTo>
                <a:lnTo>
                  <a:pt x="0" y="123614"/>
                </a:lnTo>
                <a:close/>
              </a:path>
            </a:pathLst>
          </a:custGeom>
          <a:ln w="15875">
            <a:solidFill>
              <a:srgbClr val="A75F0A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" name="object 6"/>
          <p:cNvSpPr/>
          <p:nvPr/>
        </p:nvSpPr>
        <p:spPr>
          <a:xfrm>
            <a:off x="6062662" y="2044699"/>
            <a:ext cx="338138" cy="172878"/>
          </a:xfrm>
          <a:custGeom>
            <a:avLst/>
            <a:gdLst/>
            <a:ahLst/>
            <a:cxnLst/>
            <a:rect l="l" t="t" r="r" b="b"/>
            <a:pathLst>
              <a:path w="450850" h="230505">
                <a:moveTo>
                  <a:pt x="225425" y="0"/>
                </a:moveTo>
                <a:lnTo>
                  <a:pt x="165497" y="4113"/>
                </a:lnTo>
                <a:lnTo>
                  <a:pt x="111648" y="15720"/>
                </a:lnTo>
                <a:lnTo>
                  <a:pt x="66025" y="33725"/>
                </a:lnTo>
                <a:lnTo>
                  <a:pt x="30776" y="57030"/>
                </a:lnTo>
                <a:lnTo>
                  <a:pt x="0" y="115147"/>
                </a:lnTo>
                <a:lnTo>
                  <a:pt x="8052" y="145758"/>
                </a:lnTo>
                <a:lnTo>
                  <a:pt x="66025" y="196569"/>
                </a:lnTo>
                <a:lnTo>
                  <a:pt x="111648" y="214574"/>
                </a:lnTo>
                <a:lnTo>
                  <a:pt x="165497" y="226182"/>
                </a:lnTo>
                <a:lnTo>
                  <a:pt x="225425" y="230295"/>
                </a:lnTo>
                <a:lnTo>
                  <a:pt x="285352" y="226182"/>
                </a:lnTo>
                <a:lnTo>
                  <a:pt x="339201" y="214574"/>
                </a:lnTo>
                <a:lnTo>
                  <a:pt x="384824" y="196569"/>
                </a:lnTo>
                <a:lnTo>
                  <a:pt x="420073" y="173264"/>
                </a:lnTo>
                <a:lnTo>
                  <a:pt x="450850" y="115147"/>
                </a:lnTo>
                <a:lnTo>
                  <a:pt x="442797" y="84536"/>
                </a:lnTo>
                <a:lnTo>
                  <a:pt x="384824" y="33725"/>
                </a:lnTo>
                <a:lnTo>
                  <a:pt x="339201" y="15720"/>
                </a:lnTo>
                <a:lnTo>
                  <a:pt x="285352" y="4113"/>
                </a:lnTo>
                <a:lnTo>
                  <a:pt x="225425" y="0"/>
                </a:lnTo>
                <a:close/>
              </a:path>
            </a:pathLst>
          </a:custGeom>
          <a:solidFill>
            <a:srgbClr val="C95EC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" name="object 7"/>
          <p:cNvSpPr/>
          <p:nvPr/>
        </p:nvSpPr>
        <p:spPr>
          <a:xfrm>
            <a:off x="6062662" y="2044699"/>
            <a:ext cx="338138" cy="172878"/>
          </a:xfrm>
          <a:custGeom>
            <a:avLst/>
            <a:gdLst/>
            <a:ahLst/>
            <a:cxnLst/>
            <a:rect l="l" t="t" r="r" b="b"/>
            <a:pathLst>
              <a:path w="450850" h="230505">
                <a:moveTo>
                  <a:pt x="0" y="115147"/>
                </a:moveTo>
                <a:lnTo>
                  <a:pt x="30777" y="57030"/>
                </a:lnTo>
                <a:lnTo>
                  <a:pt x="66025" y="33725"/>
                </a:lnTo>
                <a:lnTo>
                  <a:pt x="111648" y="15721"/>
                </a:lnTo>
                <a:lnTo>
                  <a:pt x="165498" y="4113"/>
                </a:lnTo>
                <a:lnTo>
                  <a:pt x="225425" y="0"/>
                </a:lnTo>
                <a:lnTo>
                  <a:pt x="285351" y="4113"/>
                </a:lnTo>
                <a:lnTo>
                  <a:pt x="339201" y="15721"/>
                </a:lnTo>
                <a:lnTo>
                  <a:pt x="384824" y="33725"/>
                </a:lnTo>
                <a:lnTo>
                  <a:pt x="420072" y="57030"/>
                </a:lnTo>
                <a:lnTo>
                  <a:pt x="450850" y="115147"/>
                </a:lnTo>
                <a:lnTo>
                  <a:pt x="442797" y="145758"/>
                </a:lnTo>
                <a:lnTo>
                  <a:pt x="384824" y="196569"/>
                </a:lnTo>
                <a:lnTo>
                  <a:pt x="339201" y="214573"/>
                </a:lnTo>
                <a:lnTo>
                  <a:pt x="285351" y="226181"/>
                </a:lnTo>
                <a:lnTo>
                  <a:pt x="225425" y="230295"/>
                </a:lnTo>
                <a:lnTo>
                  <a:pt x="165498" y="226181"/>
                </a:lnTo>
                <a:lnTo>
                  <a:pt x="111648" y="214573"/>
                </a:lnTo>
                <a:lnTo>
                  <a:pt x="66025" y="196569"/>
                </a:lnTo>
                <a:lnTo>
                  <a:pt x="30777" y="173264"/>
                </a:lnTo>
                <a:lnTo>
                  <a:pt x="0" y="115147"/>
                </a:lnTo>
                <a:close/>
              </a:path>
            </a:pathLst>
          </a:custGeom>
          <a:ln w="15875">
            <a:solidFill>
              <a:srgbClr val="A75F0A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8" name="object 8"/>
          <p:cNvSpPr/>
          <p:nvPr/>
        </p:nvSpPr>
        <p:spPr>
          <a:xfrm>
            <a:off x="4066222" y="1422400"/>
            <a:ext cx="228600" cy="187643"/>
          </a:xfrm>
          <a:custGeom>
            <a:avLst/>
            <a:gdLst/>
            <a:ahLst/>
            <a:cxnLst/>
            <a:rect l="l" t="t" r="r" b="b"/>
            <a:pathLst>
              <a:path w="304800" h="250189">
                <a:moveTo>
                  <a:pt x="152400" y="0"/>
                </a:moveTo>
                <a:lnTo>
                  <a:pt x="104229" y="6366"/>
                </a:lnTo>
                <a:lnTo>
                  <a:pt x="62394" y="24095"/>
                </a:lnTo>
                <a:lnTo>
                  <a:pt x="29404" y="51128"/>
                </a:lnTo>
                <a:lnTo>
                  <a:pt x="7769" y="85410"/>
                </a:lnTo>
                <a:lnTo>
                  <a:pt x="0" y="124882"/>
                </a:lnTo>
                <a:lnTo>
                  <a:pt x="7769" y="164355"/>
                </a:lnTo>
                <a:lnTo>
                  <a:pt x="29404" y="198637"/>
                </a:lnTo>
                <a:lnTo>
                  <a:pt x="62394" y="225670"/>
                </a:lnTo>
                <a:lnTo>
                  <a:pt x="104229" y="243399"/>
                </a:lnTo>
                <a:lnTo>
                  <a:pt x="152400" y="249765"/>
                </a:lnTo>
                <a:lnTo>
                  <a:pt x="200570" y="243399"/>
                </a:lnTo>
                <a:lnTo>
                  <a:pt x="242405" y="225670"/>
                </a:lnTo>
                <a:lnTo>
                  <a:pt x="275395" y="198637"/>
                </a:lnTo>
                <a:lnTo>
                  <a:pt x="297030" y="164355"/>
                </a:lnTo>
                <a:lnTo>
                  <a:pt x="304800" y="124882"/>
                </a:lnTo>
                <a:lnTo>
                  <a:pt x="297030" y="85410"/>
                </a:lnTo>
                <a:lnTo>
                  <a:pt x="275395" y="51128"/>
                </a:lnTo>
                <a:lnTo>
                  <a:pt x="242405" y="24095"/>
                </a:lnTo>
                <a:lnTo>
                  <a:pt x="200570" y="6366"/>
                </a:lnTo>
                <a:lnTo>
                  <a:pt x="15240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9" name="object 9"/>
          <p:cNvSpPr/>
          <p:nvPr/>
        </p:nvSpPr>
        <p:spPr>
          <a:xfrm>
            <a:off x="4066222" y="1422400"/>
            <a:ext cx="228600" cy="187643"/>
          </a:xfrm>
          <a:custGeom>
            <a:avLst/>
            <a:gdLst/>
            <a:ahLst/>
            <a:cxnLst/>
            <a:rect l="l" t="t" r="r" b="b"/>
            <a:pathLst>
              <a:path w="304800" h="250189">
                <a:moveTo>
                  <a:pt x="0" y="124883"/>
                </a:moveTo>
                <a:lnTo>
                  <a:pt x="7769" y="85410"/>
                </a:lnTo>
                <a:lnTo>
                  <a:pt x="29404" y="51128"/>
                </a:lnTo>
                <a:lnTo>
                  <a:pt x="62394" y="24095"/>
                </a:lnTo>
                <a:lnTo>
                  <a:pt x="104229" y="6366"/>
                </a:lnTo>
                <a:lnTo>
                  <a:pt x="152400" y="0"/>
                </a:lnTo>
                <a:lnTo>
                  <a:pt x="200570" y="6366"/>
                </a:lnTo>
                <a:lnTo>
                  <a:pt x="242405" y="24095"/>
                </a:lnTo>
                <a:lnTo>
                  <a:pt x="275395" y="51128"/>
                </a:lnTo>
                <a:lnTo>
                  <a:pt x="297030" y="85410"/>
                </a:lnTo>
                <a:lnTo>
                  <a:pt x="304800" y="124883"/>
                </a:lnTo>
                <a:lnTo>
                  <a:pt x="297030" y="164355"/>
                </a:lnTo>
                <a:lnTo>
                  <a:pt x="275395" y="198637"/>
                </a:lnTo>
                <a:lnTo>
                  <a:pt x="242405" y="225670"/>
                </a:lnTo>
                <a:lnTo>
                  <a:pt x="200570" y="243399"/>
                </a:lnTo>
                <a:lnTo>
                  <a:pt x="152400" y="249766"/>
                </a:lnTo>
                <a:lnTo>
                  <a:pt x="104229" y="243399"/>
                </a:lnTo>
                <a:lnTo>
                  <a:pt x="62394" y="225670"/>
                </a:lnTo>
                <a:lnTo>
                  <a:pt x="29404" y="198637"/>
                </a:lnTo>
                <a:lnTo>
                  <a:pt x="7769" y="164355"/>
                </a:lnTo>
                <a:lnTo>
                  <a:pt x="0" y="124883"/>
                </a:lnTo>
                <a:close/>
              </a:path>
            </a:pathLst>
          </a:custGeom>
          <a:ln w="15875">
            <a:solidFill>
              <a:srgbClr val="A75F0A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0" name="object 10"/>
          <p:cNvSpPr/>
          <p:nvPr/>
        </p:nvSpPr>
        <p:spPr>
          <a:xfrm>
            <a:off x="2057400" y="1422400"/>
            <a:ext cx="514350" cy="178118"/>
          </a:xfrm>
          <a:custGeom>
            <a:avLst/>
            <a:gdLst/>
            <a:ahLst/>
            <a:cxnLst/>
            <a:rect l="l" t="t" r="r" b="b"/>
            <a:pathLst>
              <a:path w="685800" h="237489">
                <a:moveTo>
                  <a:pt x="646289" y="0"/>
                </a:moveTo>
                <a:lnTo>
                  <a:pt x="39511" y="0"/>
                </a:lnTo>
                <a:lnTo>
                  <a:pt x="24131" y="3104"/>
                </a:lnTo>
                <a:lnTo>
                  <a:pt x="11572" y="11572"/>
                </a:lnTo>
                <a:lnTo>
                  <a:pt x="3105" y="24131"/>
                </a:lnTo>
                <a:lnTo>
                  <a:pt x="0" y="39510"/>
                </a:lnTo>
                <a:lnTo>
                  <a:pt x="0" y="197554"/>
                </a:lnTo>
                <a:lnTo>
                  <a:pt x="3105" y="212934"/>
                </a:lnTo>
                <a:lnTo>
                  <a:pt x="11572" y="225493"/>
                </a:lnTo>
                <a:lnTo>
                  <a:pt x="24131" y="233960"/>
                </a:lnTo>
                <a:lnTo>
                  <a:pt x="39511" y="237065"/>
                </a:lnTo>
                <a:lnTo>
                  <a:pt x="646289" y="237065"/>
                </a:lnTo>
                <a:lnTo>
                  <a:pt x="661668" y="233960"/>
                </a:lnTo>
                <a:lnTo>
                  <a:pt x="674227" y="225493"/>
                </a:lnTo>
                <a:lnTo>
                  <a:pt x="682695" y="212934"/>
                </a:lnTo>
                <a:lnTo>
                  <a:pt x="685800" y="197554"/>
                </a:lnTo>
                <a:lnTo>
                  <a:pt x="685800" y="39510"/>
                </a:lnTo>
                <a:lnTo>
                  <a:pt x="682695" y="24131"/>
                </a:lnTo>
                <a:lnTo>
                  <a:pt x="674227" y="11572"/>
                </a:lnTo>
                <a:lnTo>
                  <a:pt x="661668" y="3104"/>
                </a:lnTo>
                <a:lnTo>
                  <a:pt x="646289" y="0"/>
                </a:lnTo>
                <a:close/>
              </a:path>
            </a:pathLst>
          </a:custGeom>
          <a:solidFill>
            <a:srgbClr val="E48312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1" name="object 11"/>
          <p:cNvSpPr/>
          <p:nvPr/>
        </p:nvSpPr>
        <p:spPr>
          <a:xfrm>
            <a:off x="2057400" y="1422400"/>
            <a:ext cx="514350" cy="178118"/>
          </a:xfrm>
          <a:custGeom>
            <a:avLst/>
            <a:gdLst/>
            <a:ahLst/>
            <a:cxnLst/>
            <a:rect l="l" t="t" r="r" b="b"/>
            <a:pathLst>
              <a:path w="685800" h="237489">
                <a:moveTo>
                  <a:pt x="0" y="39511"/>
                </a:moveTo>
                <a:lnTo>
                  <a:pt x="3105" y="24131"/>
                </a:lnTo>
                <a:lnTo>
                  <a:pt x="11572" y="11572"/>
                </a:lnTo>
                <a:lnTo>
                  <a:pt x="24131" y="3105"/>
                </a:lnTo>
                <a:lnTo>
                  <a:pt x="39511" y="0"/>
                </a:lnTo>
                <a:lnTo>
                  <a:pt x="646288" y="0"/>
                </a:lnTo>
                <a:lnTo>
                  <a:pt x="661668" y="3105"/>
                </a:lnTo>
                <a:lnTo>
                  <a:pt x="674227" y="11572"/>
                </a:lnTo>
                <a:lnTo>
                  <a:pt x="682695" y="24131"/>
                </a:lnTo>
                <a:lnTo>
                  <a:pt x="685800" y="39511"/>
                </a:lnTo>
                <a:lnTo>
                  <a:pt x="685800" y="197554"/>
                </a:lnTo>
                <a:lnTo>
                  <a:pt x="682695" y="212934"/>
                </a:lnTo>
                <a:lnTo>
                  <a:pt x="674227" y="225493"/>
                </a:lnTo>
                <a:lnTo>
                  <a:pt x="661668" y="233960"/>
                </a:lnTo>
                <a:lnTo>
                  <a:pt x="646288" y="237066"/>
                </a:lnTo>
                <a:lnTo>
                  <a:pt x="39511" y="237066"/>
                </a:lnTo>
                <a:lnTo>
                  <a:pt x="24131" y="233960"/>
                </a:lnTo>
                <a:lnTo>
                  <a:pt x="11572" y="225493"/>
                </a:lnTo>
                <a:lnTo>
                  <a:pt x="3105" y="212934"/>
                </a:lnTo>
                <a:lnTo>
                  <a:pt x="0" y="197554"/>
                </a:lnTo>
                <a:lnTo>
                  <a:pt x="0" y="39511"/>
                </a:lnTo>
                <a:close/>
              </a:path>
            </a:pathLst>
          </a:custGeom>
          <a:ln w="15875">
            <a:solidFill>
              <a:srgbClr val="A75F0A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2" name="object 12"/>
          <p:cNvSpPr/>
          <p:nvPr/>
        </p:nvSpPr>
        <p:spPr>
          <a:xfrm>
            <a:off x="6552247" y="1422400"/>
            <a:ext cx="934403" cy="178118"/>
          </a:xfrm>
          <a:custGeom>
            <a:avLst/>
            <a:gdLst/>
            <a:ahLst/>
            <a:cxnLst/>
            <a:rect l="l" t="t" r="r" b="b"/>
            <a:pathLst>
              <a:path w="1245870" h="237489">
                <a:moveTo>
                  <a:pt x="1206359" y="0"/>
                </a:moveTo>
                <a:lnTo>
                  <a:pt x="39510" y="0"/>
                </a:lnTo>
                <a:lnTo>
                  <a:pt x="24131" y="3104"/>
                </a:lnTo>
                <a:lnTo>
                  <a:pt x="11572" y="11572"/>
                </a:lnTo>
                <a:lnTo>
                  <a:pt x="3104" y="24131"/>
                </a:lnTo>
                <a:lnTo>
                  <a:pt x="0" y="39510"/>
                </a:lnTo>
                <a:lnTo>
                  <a:pt x="0" y="197554"/>
                </a:lnTo>
                <a:lnTo>
                  <a:pt x="3104" y="212934"/>
                </a:lnTo>
                <a:lnTo>
                  <a:pt x="11572" y="225493"/>
                </a:lnTo>
                <a:lnTo>
                  <a:pt x="24131" y="233960"/>
                </a:lnTo>
                <a:lnTo>
                  <a:pt x="39510" y="237065"/>
                </a:lnTo>
                <a:lnTo>
                  <a:pt x="1206359" y="237065"/>
                </a:lnTo>
                <a:lnTo>
                  <a:pt x="1221738" y="233960"/>
                </a:lnTo>
                <a:lnTo>
                  <a:pt x="1234297" y="225493"/>
                </a:lnTo>
                <a:lnTo>
                  <a:pt x="1242765" y="212934"/>
                </a:lnTo>
                <a:lnTo>
                  <a:pt x="1245870" y="197554"/>
                </a:lnTo>
                <a:lnTo>
                  <a:pt x="1245870" y="39510"/>
                </a:lnTo>
                <a:lnTo>
                  <a:pt x="1242765" y="24131"/>
                </a:lnTo>
                <a:lnTo>
                  <a:pt x="1234297" y="11572"/>
                </a:lnTo>
                <a:lnTo>
                  <a:pt x="1221738" y="3104"/>
                </a:lnTo>
                <a:lnTo>
                  <a:pt x="1206359" y="0"/>
                </a:lnTo>
                <a:close/>
              </a:path>
            </a:pathLst>
          </a:custGeom>
          <a:solidFill>
            <a:srgbClr val="E48312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3" name="object 13"/>
          <p:cNvSpPr/>
          <p:nvPr/>
        </p:nvSpPr>
        <p:spPr>
          <a:xfrm>
            <a:off x="6552247" y="1422400"/>
            <a:ext cx="934403" cy="178118"/>
          </a:xfrm>
          <a:custGeom>
            <a:avLst/>
            <a:gdLst/>
            <a:ahLst/>
            <a:cxnLst/>
            <a:rect l="l" t="t" r="r" b="b"/>
            <a:pathLst>
              <a:path w="1245870" h="237489">
                <a:moveTo>
                  <a:pt x="0" y="39511"/>
                </a:moveTo>
                <a:lnTo>
                  <a:pt x="3104" y="24131"/>
                </a:lnTo>
                <a:lnTo>
                  <a:pt x="11572" y="11572"/>
                </a:lnTo>
                <a:lnTo>
                  <a:pt x="24131" y="3104"/>
                </a:lnTo>
                <a:lnTo>
                  <a:pt x="39511" y="0"/>
                </a:lnTo>
                <a:lnTo>
                  <a:pt x="1206359" y="0"/>
                </a:lnTo>
                <a:lnTo>
                  <a:pt x="1221738" y="3104"/>
                </a:lnTo>
                <a:lnTo>
                  <a:pt x="1234297" y="11572"/>
                </a:lnTo>
                <a:lnTo>
                  <a:pt x="1242765" y="24131"/>
                </a:lnTo>
                <a:lnTo>
                  <a:pt x="1245870" y="39511"/>
                </a:lnTo>
                <a:lnTo>
                  <a:pt x="1245870" y="197554"/>
                </a:lnTo>
                <a:lnTo>
                  <a:pt x="1242765" y="212934"/>
                </a:lnTo>
                <a:lnTo>
                  <a:pt x="1234297" y="225493"/>
                </a:lnTo>
                <a:lnTo>
                  <a:pt x="1221738" y="233961"/>
                </a:lnTo>
                <a:lnTo>
                  <a:pt x="1206359" y="237066"/>
                </a:lnTo>
                <a:lnTo>
                  <a:pt x="39511" y="237066"/>
                </a:lnTo>
                <a:lnTo>
                  <a:pt x="24131" y="233961"/>
                </a:lnTo>
                <a:lnTo>
                  <a:pt x="11572" y="225493"/>
                </a:lnTo>
                <a:lnTo>
                  <a:pt x="3104" y="212934"/>
                </a:lnTo>
                <a:lnTo>
                  <a:pt x="0" y="197554"/>
                </a:lnTo>
                <a:lnTo>
                  <a:pt x="0" y="39511"/>
                </a:lnTo>
                <a:close/>
              </a:path>
            </a:pathLst>
          </a:custGeom>
          <a:ln w="15875">
            <a:solidFill>
              <a:srgbClr val="A75F0A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4" name="object 14"/>
          <p:cNvSpPr/>
          <p:nvPr/>
        </p:nvSpPr>
        <p:spPr>
          <a:xfrm>
            <a:off x="3086100" y="1600200"/>
            <a:ext cx="800100" cy="2286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1015998" y="0"/>
                </a:moveTo>
                <a:lnTo>
                  <a:pt x="50801" y="0"/>
                </a:lnTo>
                <a:lnTo>
                  <a:pt x="31027" y="3992"/>
                </a:lnTo>
                <a:lnTo>
                  <a:pt x="14879" y="14879"/>
                </a:lnTo>
                <a:lnTo>
                  <a:pt x="3992" y="31027"/>
                </a:lnTo>
                <a:lnTo>
                  <a:pt x="0" y="50801"/>
                </a:lnTo>
                <a:lnTo>
                  <a:pt x="0" y="253998"/>
                </a:lnTo>
                <a:lnTo>
                  <a:pt x="3992" y="273772"/>
                </a:lnTo>
                <a:lnTo>
                  <a:pt x="14879" y="289920"/>
                </a:lnTo>
                <a:lnTo>
                  <a:pt x="31027" y="300807"/>
                </a:lnTo>
                <a:lnTo>
                  <a:pt x="50801" y="304800"/>
                </a:lnTo>
                <a:lnTo>
                  <a:pt x="1015998" y="304800"/>
                </a:lnTo>
                <a:lnTo>
                  <a:pt x="1035772" y="300807"/>
                </a:lnTo>
                <a:lnTo>
                  <a:pt x="1051920" y="289920"/>
                </a:lnTo>
                <a:lnTo>
                  <a:pt x="1062807" y="273772"/>
                </a:lnTo>
                <a:lnTo>
                  <a:pt x="1066800" y="253998"/>
                </a:lnTo>
                <a:lnTo>
                  <a:pt x="1066800" y="50801"/>
                </a:lnTo>
                <a:lnTo>
                  <a:pt x="1062807" y="31027"/>
                </a:lnTo>
                <a:lnTo>
                  <a:pt x="1051920" y="14879"/>
                </a:lnTo>
                <a:lnTo>
                  <a:pt x="1035772" y="3992"/>
                </a:lnTo>
                <a:lnTo>
                  <a:pt x="101599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5" name="object 15"/>
          <p:cNvSpPr/>
          <p:nvPr/>
        </p:nvSpPr>
        <p:spPr>
          <a:xfrm>
            <a:off x="3086100" y="1600200"/>
            <a:ext cx="800100" cy="2286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0" y="50801"/>
                </a:moveTo>
                <a:lnTo>
                  <a:pt x="3992" y="31027"/>
                </a:lnTo>
                <a:lnTo>
                  <a:pt x="14879" y="14879"/>
                </a:lnTo>
                <a:lnTo>
                  <a:pt x="31027" y="3992"/>
                </a:lnTo>
                <a:lnTo>
                  <a:pt x="50801" y="0"/>
                </a:lnTo>
                <a:lnTo>
                  <a:pt x="1015999" y="0"/>
                </a:lnTo>
                <a:lnTo>
                  <a:pt x="1035772" y="3992"/>
                </a:lnTo>
                <a:lnTo>
                  <a:pt x="1051920" y="14879"/>
                </a:lnTo>
                <a:lnTo>
                  <a:pt x="1062807" y="31027"/>
                </a:lnTo>
                <a:lnTo>
                  <a:pt x="1066800" y="50801"/>
                </a:lnTo>
                <a:lnTo>
                  <a:pt x="1066800" y="253998"/>
                </a:lnTo>
                <a:lnTo>
                  <a:pt x="1062807" y="273772"/>
                </a:lnTo>
                <a:lnTo>
                  <a:pt x="1051920" y="289920"/>
                </a:lnTo>
                <a:lnTo>
                  <a:pt x="1035772" y="300807"/>
                </a:lnTo>
                <a:lnTo>
                  <a:pt x="1015999" y="304800"/>
                </a:lnTo>
                <a:lnTo>
                  <a:pt x="50801" y="304800"/>
                </a:lnTo>
                <a:lnTo>
                  <a:pt x="31027" y="300807"/>
                </a:lnTo>
                <a:lnTo>
                  <a:pt x="14879" y="289920"/>
                </a:lnTo>
                <a:lnTo>
                  <a:pt x="3992" y="273772"/>
                </a:lnTo>
                <a:lnTo>
                  <a:pt x="0" y="253998"/>
                </a:lnTo>
                <a:lnTo>
                  <a:pt x="0" y="50801"/>
                </a:lnTo>
                <a:close/>
              </a:path>
            </a:pathLst>
          </a:custGeom>
          <a:ln w="15875">
            <a:solidFill>
              <a:srgbClr val="A75F0A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6" name="object 16"/>
          <p:cNvSpPr/>
          <p:nvPr/>
        </p:nvSpPr>
        <p:spPr>
          <a:xfrm>
            <a:off x="6000750" y="1600200"/>
            <a:ext cx="400050" cy="228600"/>
          </a:xfrm>
          <a:custGeom>
            <a:avLst/>
            <a:gdLst/>
            <a:ahLst/>
            <a:cxnLst/>
            <a:rect l="l" t="t" r="r" b="b"/>
            <a:pathLst>
              <a:path w="533400" h="304800">
                <a:moveTo>
                  <a:pt x="482598" y="0"/>
                </a:moveTo>
                <a:lnTo>
                  <a:pt x="50801" y="0"/>
                </a:lnTo>
                <a:lnTo>
                  <a:pt x="31027" y="3992"/>
                </a:lnTo>
                <a:lnTo>
                  <a:pt x="14879" y="14879"/>
                </a:lnTo>
                <a:lnTo>
                  <a:pt x="3992" y="31027"/>
                </a:lnTo>
                <a:lnTo>
                  <a:pt x="0" y="50801"/>
                </a:lnTo>
                <a:lnTo>
                  <a:pt x="0" y="253998"/>
                </a:lnTo>
                <a:lnTo>
                  <a:pt x="3992" y="273772"/>
                </a:lnTo>
                <a:lnTo>
                  <a:pt x="14879" y="289920"/>
                </a:lnTo>
                <a:lnTo>
                  <a:pt x="31027" y="300807"/>
                </a:lnTo>
                <a:lnTo>
                  <a:pt x="50801" y="304800"/>
                </a:lnTo>
                <a:lnTo>
                  <a:pt x="482598" y="304800"/>
                </a:lnTo>
                <a:lnTo>
                  <a:pt x="502372" y="300807"/>
                </a:lnTo>
                <a:lnTo>
                  <a:pt x="518520" y="289920"/>
                </a:lnTo>
                <a:lnTo>
                  <a:pt x="529407" y="273772"/>
                </a:lnTo>
                <a:lnTo>
                  <a:pt x="533400" y="253998"/>
                </a:lnTo>
                <a:lnTo>
                  <a:pt x="533400" y="50801"/>
                </a:lnTo>
                <a:lnTo>
                  <a:pt x="529407" y="31027"/>
                </a:lnTo>
                <a:lnTo>
                  <a:pt x="518520" y="14879"/>
                </a:lnTo>
                <a:lnTo>
                  <a:pt x="502372" y="3992"/>
                </a:lnTo>
                <a:lnTo>
                  <a:pt x="48259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object 17"/>
          <p:cNvSpPr/>
          <p:nvPr/>
        </p:nvSpPr>
        <p:spPr>
          <a:xfrm>
            <a:off x="6000750" y="1600200"/>
            <a:ext cx="400050" cy="228600"/>
          </a:xfrm>
          <a:custGeom>
            <a:avLst/>
            <a:gdLst/>
            <a:ahLst/>
            <a:cxnLst/>
            <a:rect l="l" t="t" r="r" b="b"/>
            <a:pathLst>
              <a:path w="533400" h="304800">
                <a:moveTo>
                  <a:pt x="0" y="50800"/>
                </a:moveTo>
                <a:lnTo>
                  <a:pt x="3992" y="31026"/>
                </a:lnTo>
                <a:lnTo>
                  <a:pt x="14879" y="14879"/>
                </a:lnTo>
                <a:lnTo>
                  <a:pt x="31026" y="3992"/>
                </a:lnTo>
                <a:lnTo>
                  <a:pt x="50800" y="0"/>
                </a:lnTo>
                <a:lnTo>
                  <a:pt x="482599" y="0"/>
                </a:lnTo>
                <a:lnTo>
                  <a:pt x="502373" y="3992"/>
                </a:lnTo>
                <a:lnTo>
                  <a:pt x="518520" y="14879"/>
                </a:lnTo>
                <a:lnTo>
                  <a:pt x="529407" y="31026"/>
                </a:lnTo>
                <a:lnTo>
                  <a:pt x="533400" y="50800"/>
                </a:lnTo>
                <a:lnTo>
                  <a:pt x="533400" y="253999"/>
                </a:lnTo>
                <a:lnTo>
                  <a:pt x="529407" y="273773"/>
                </a:lnTo>
                <a:lnTo>
                  <a:pt x="518520" y="289920"/>
                </a:lnTo>
                <a:lnTo>
                  <a:pt x="502373" y="300807"/>
                </a:lnTo>
                <a:lnTo>
                  <a:pt x="482599" y="304800"/>
                </a:lnTo>
                <a:lnTo>
                  <a:pt x="50800" y="304800"/>
                </a:lnTo>
                <a:lnTo>
                  <a:pt x="31026" y="300807"/>
                </a:lnTo>
                <a:lnTo>
                  <a:pt x="14879" y="289920"/>
                </a:lnTo>
                <a:lnTo>
                  <a:pt x="3992" y="273773"/>
                </a:lnTo>
                <a:lnTo>
                  <a:pt x="0" y="253999"/>
                </a:lnTo>
                <a:lnTo>
                  <a:pt x="0" y="50800"/>
                </a:lnTo>
                <a:close/>
              </a:path>
            </a:pathLst>
          </a:custGeom>
          <a:ln w="15875">
            <a:solidFill>
              <a:srgbClr val="A75F0A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object 18"/>
          <p:cNvSpPr/>
          <p:nvPr/>
        </p:nvSpPr>
        <p:spPr>
          <a:xfrm>
            <a:off x="7218044" y="1609725"/>
            <a:ext cx="400050" cy="228600"/>
          </a:xfrm>
          <a:custGeom>
            <a:avLst/>
            <a:gdLst/>
            <a:ahLst/>
            <a:cxnLst/>
            <a:rect l="l" t="t" r="r" b="b"/>
            <a:pathLst>
              <a:path w="533400" h="304800">
                <a:moveTo>
                  <a:pt x="482598" y="0"/>
                </a:moveTo>
                <a:lnTo>
                  <a:pt x="50801" y="0"/>
                </a:lnTo>
                <a:lnTo>
                  <a:pt x="31027" y="3992"/>
                </a:lnTo>
                <a:lnTo>
                  <a:pt x="14879" y="14879"/>
                </a:lnTo>
                <a:lnTo>
                  <a:pt x="3992" y="31027"/>
                </a:lnTo>
                <a:lnTo>
                  <a:pt x="0" y="50801"/>
                </a:lnTo>
                <a:lnTo>
                  <a:pt x="0" y="253998"/>
                </a:lnTo>
                <a:lnTo>
                  <a:pt x="3992" y="273772"/>
                </a:lnTo>
                <a:lnTo>
                  <a:pt x="14879" y="289920"/>
                </a:lnTo>
                <a:lnTo>
                  <a:pt x="31027" y="300807"/>
                </a:lnTo>
                <a:lnTo>
                  <a:pt x="50801" y="304800"/>
                </a:lnTo>
                <a:lnTo>
                  <a:pt x="482598" y="304800"/>
                </a:lnTo>
                <a:lnTo>
                  <a:pt x="502372" y="300807"/>
                </a:lnTo>
                <a:lnTo>
                  <a:pt x="518520" y="289920"/>
                </a:lnTo>
                <a:lnTo>
                  <a:pt x="529407" y="273772"/>
                </a:lnTo>
                <a:lnTo>
                  <a:pt x="533400" y="253998"/>
                </a:lnTo>
                <a:lnTo>
                  <a:pt x="533400" y="50801"/>
                </a:lnTo>
                <a:lnTo>
                  <a:pt x="529407" y="31027"/>
                </a:lnTo>
                <a:lnTo>
                  <a:pt x="518520" y="14879"/>
                </a:lnTo>
                <a:lnTo>
                  <a:pt x="502372" y="3992"/>
                </a:lnTo>
                <a:lnTo>
                  <a:pt x="48259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9" name="object 19"/>
          <p:cNvSpPr/>
          <p:nvPr/>
        </p:nvSpPr>
        <p:spPr>
          <a:xfrm>
            <a:off x="7218044" y="1609725"/>
            <a:ext cx="400050" cy="228600"/>
          </a:xfrm>
          <a:custGeom>
            <a:avLst/>
            <a:gdLst/>
            <a:ahLst/>
            <a:cxnLst/>
            <a:rect l="l" t="t" r="r" b="b"/>
            <a:pathLst>
              <a:path w="533400" h="304800">
                <a:moveTo>
                  <a:pt x="0" y="50800"/>
                </a:moveTo>
                <a:lnTo>
                  <a:pt x="3992" y="31026"/>
                </a:lnTo>
                <a:lnTo>
                  <a:pt x="14879" y="14879"/>
                </a:lnTo>
                <a:lnTo>
                  <a:pt x="31026" y="3992"/>
                </a:lnTo>
                <a:lnTo>
                  <a:pt x="50800" y="0"/>
                </a:lnTo>
                <a:lnTo>
                  <a:pt x="482599" y="0"/>
                </a:lnTo>
                <a:lnTo>
                  <a:pt x="502373" y="3992"/>
                </a:lnTo>
                <a:lnTo>
                  <a:pt x="518520" y="14879"/>
                </a:lnTo>
                <a:lnTo>
                  <a:pt x="529407" y="31026"/>
                </a:lnTo>
                <a:lnTo>
                  <a:pt x="533400" y="50800"/>
                </a:lnTo>
                <a:lnTo>
                  <a:pt x="533400" y="253999"/>
                </a:lnTo>
                <a:lnTo>
                  <a:pt x="529407" y="273773"/>
                </a:lnTo>
                <a:lnTo>
                  <a:pt x="518520" y="289920"/>
                </a:lnTo>
                <a:lnTo>
                  <a:pt x="502373" y="300807"/>
                </a:lnTo>
                <a:lnTo>
                  <a:pt x="482599" y="304800"/>
                </a:lnTo>
                <a:lnTo>
                  <a:pt x="50800" y="304800"/>
                </a:lnTo>
                <a:lnTo>
                  <a:pt x="31026" y="300807"/>
                </a:lnTo>
                <a:lnTo>
                  <a:pt x="14879" y="289920"/>
                </a:lnTo>
                <a:lnTo>
                  <a:pt x="3992" y="273773"/>
                </a:lnTo>
                <a:lnTo>
                  <a:pt x="0" y="253999"/>
                </a:lnTo>
                <a:lnTo>
                  <a:pt x="0" y="50800"/>
                </a:lnTo>
                <a:close/>
              </a:path>
            </a:pathLst>
          </a:custGeom>
          <a:ln w="15875">
            <a:solidFill>
              <a:srgbClr val="A75F0A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1" name="object 21"/>
          <p:cNvSpPr txBox="1"/>
          <p:nvPr/>
        </p:nvSpPr>
        <p:spPr>
          <a:xfrm>
            <a:off x="1819275" y="1374156"/>
            <a:ext cx="5752624" cy="864179"/>
          </a:xfrm>
          <a:prstGeom prst="rect">
            <a:avLst/>
          </a:prstGeom>
        </p:spPr>
        <p:txBody>
          <a:bodyPr vert="horz" wrap="square" lIns="0" tIns="32861" rIns="0" bIns="0" rtlCol="0">
            <a:spAutoFit/>
          </a:bodyPr>
          <a:lstStyle/>
          <a:p>
            <a:pPr marL="9525" marR="3810" algn="just">
              <a:lnSpc>
                <a:spcPct val="89800"/>
              </a:lnSpc>
              <a:spcBef>
                <a:spcPts val="259"/>
              </a:spcBef>
            </a:pPr>
            <a:r>
              <a:rPr sz="1500" spc="-23" dirty="0">
                <a:solidFill>
                  <a:srgbClr val="404040"/>
                </a:solidFill>
                <a:latin typeface="Arial"/>
                <a:cs typeface="Arial"/>
              </a:rPr>
              <a:t>It's</a:t>
            </a:r>
            <a:r>
              <a:rPr sz="1500" spc="-7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90" dirty="0">
                <a:solidFill>
                  <a:srgbClr val="404040"/>
                </a:solidFill>
                <a:latin typeface="Arial"/>
                <a:cs typeface="Arial"/>
              </a:rPr>
              <a:t>hokey.</a:t>
            </a:r>
            <a:r>
              <a:rPr sz="1500" spc="-83" dirty="0">
                <a:solidFill>
                  <a:srgbClr val="404040"/>
                </a:solidFill>
                <a:latin typeface="Arial"/>
                <a:cs typeface="Arial"/>
              </a:rPr>
              <a:t> There</a:t>
            </a:r>
            <a:r>
              <a:rPr sz="15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68" dirty="0">
                <a:solidFill>
                  <a:srgbClr val="404040"/>
                </a:solidFill>
                <a:latin typeface="Arial"/>
                <a:cs typeface="Arial"/>
              </a:rPr>
              <a:t>are</a:t>
            </a:r>
            <a:r>
              <a:rPr sz="15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19" dirty="0">
                <a:solidFill>
                  <a:srgbClr val="404040"/>
                </a:solidFill>
                <a:latin typeface="Arial"/>
                <a:cs typeface="Arial"/>
              </a:rPr>
              <a:t>virtually</a:t>
            </a:r>
            <a:r>
              <a:rPr sz="1500" spc="-83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49" dirty="0">
                <a:solidFill>
                  <a:srgbClr val="404040"/>
                </a:solidFill>
                <a:latin typeface="Arial"/>
                <a:cs typeface="Arial"/>
              </a:rPr>
              <a:t>no</a:t>
            </a:r>
            <a:r>
              <a:rPr sz="1500" spc="-83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71" dirty="0">
                <a:solidFill>
                  <a:srgbClr val="404040"/>
                </a:solidFill>
                <a:latin typeface="Arial"/>
                <a:cs typeface="Arial"/>
              </a:rPr>
              <a:t>surprises</a:t>
            </a:r>
            <a:r>
              <a:rPr sz="1500" spc="-7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45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15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71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1500" spc="-7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19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5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11" dirty="0">
                <a:solidFill>
                  <a:srgbClr val="404040"/>
                </a:solidFill>
                <a:latin typeface="Arial"/>
                <a:cs typeface="Arial"/>
              </a:rPr>
              <a:t>writing</a:t>
            </a:r>
            <a:r>
              <a:rPr sz="1500" spc="-83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79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15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64" dirty="0">
                <a:solidFill>
                  <a:srgbClr val="404040"/>
                </a:solidFill>
                <a:latin typeface="Arial"/>
                <a:cs typeface="Arial"/>
              </a:rPr>
              <a:t>second-rate</a:t>
            </a:r>
            <a:r>
              <a:rPr sz="15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41" dirty="0">
                <a:solidFill>
                  <a:srgbClr val="404040"/>
                </a:solidFill>
                <a:latin typeface="Arial"/>
                <a:cs typeface="Arial"/>
              </a:rPr>
              <a:t>.  </a:t>
            </a:r>
            <a:r>
              <a:rPr sz="1500" spc="-176" dirty="0">
                <a:solidFill>
                  <a:srgbClr val="404040"/>
                </a:solidFill>
                <a:latin typeface="Arial"/>
                <a:cs typeface="Arial"/>
              </a:rPr>
              <a:t>So </a:t>
            </a:r>
            <a:r>
              <a:rPr sz="1500" spc="-56" dirty="0">
                <a:solidFill>
                  <a:srgbClr val="404040"/>
                </a:solidFill>
                <a:latin typeface="Arial"/>
                <a:cs typeface="Arial"/>
              </a:rPr>
              <a:t>why </a:t>
            </a:r>
            <a:r>
              <a:rPr sz="1500" spc="-105" dirty="0">
                <a:solidFill>
                  <a:srgbClr val="404040"/>
                </a:solidFill>
                <a:latin typeface="Arial"/>
                <a:cs typeface="Arial"/>
              </a:rPr>
              <a:t>was </a:t>
            </a:r>
            <a:r>
              <a:rPr sz="1500" spc="45" dirty="0">
                <a:solidFill>
                  <a:srgbClr val="404040"/>
                </a:solidFill>
                <a:latin typeface="Arial"/>
                <a:cs typeface="Arial"/>
              </a:rPr>
              <a:t>it </a:t>
            </a:r>
            <a:r>
              <a:rPr sz="1500" spc="-105" dirty="0">
                <a:solidFill>
                  <a:srgbClr val="404040"/>
                </a:solidFill>
                <a:latin typeface="Arial"/>
                <a:cs typeface="Arial"/>
              </a:rPr>
              <a:t>so </a:t>
            </a:r>
            <a:r>
              <a:rPr sz="1500" spc="-68" dirty="0">
                <a:solidFill>
                  <a:srgbClr val="404040"/>
                </a:solidFill>
                <a:latin typeface="Arial"/>
                <a:cs typeface="Arial"/>
              </a:rPr>
              <a:t>enjoyable? </a:t>
            </a:r>
            <a:r>
              <a:rPr sz="1500" spc="-90" dirty="0">
                <a:solidFill>
                  <a:srgbClr val="404040"/>
                </a:solidFill>
                <a:latin typeface="Arial"/>
                <a:cs typeface="Arial"/>
              </a:rPr>
              <a:t>For </a:t>
            </a:r>
            <a:r>
              <a:rPr sz="1500" spc="-64" dirty="0">
                <a:solidFill>
                  <a:srgbClr val="404040"/>
                </a:solidFill>
                <a:latin typeface="Arial"/>
                <a:cs typeface="Arial"/>
              </a:rPr>
              <a:t>one </a:t>
            </a:r>
            <a:r>
              <a:rPr sz="1500" spc="-26" dirty="0">
                <a:solidFill>
                  <a:srgbClr val="404040"/>
                </a:solidFill>
                <a:latin typeface="Arial"/>
                <a:cs typeface="Arial"/>
              </a:rPr>
              <a:t>thing </a:t>
            </a:r>
            <a:r>
              <a:rPr sz="1500" spc="-45" dirty="0">
                <a:solidFill>
                  <a:srgbClr val="404040"/>
                </a:solidFill>
                <a:latin typeface="Arial"/>
                <a:cs typeface="Arial"/>
              </a:rPr>
              <a:t>, </a:t>
            </a:r>
            <a:r>
              <a:rPr sz="1500" spc="-19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1500" spc="-86" dirty="0">
                <a:solidFill>
                  <a:srgbClr val="404040"/>
                </a:solidFill>
                <a:latin typeface="Arial"/>
                <a:cs typeface="Arial"/>
              </a:rPr>
              <a:t>cast </a:t>
            </a:r>
            <a:r>
              <a:rPr sz="1500" spc="-79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1500" spc="-53" dirty="0">
                <a:solidFill>
                  <a:srgbClr val="404040"/>
                </a:solidFill>
                <a:latin typeface="Arial"/>
                <a:cs typeface="Arial"/>
              </a:rPr>
              <a:t>great </a:t>
            </a:r>
            <a:r>
              <a:rPr sz="1500" spc="-41" dirty="0">
                <a:solidFill>
                  <a:srgbClr val="404040"/>
                </a:solidFill>
                <a:latin typeface="Arial"/>
                <a:cs typeface="Arial"/>
              </a:rPr>
              <a:t>. </a:t>
            </a:r>
            <a:r>
              <a:rPr sz="1500" spc="-38" dirty="0">
                <a:solidFill>
                  <a:srgbClr val="404040"/>
                </a:solidFill>
                <a:latin typeface="Arial"/>
                <a:cs typeface="Arial"/>
              </a:rPr>
              <a:t>Another </a:t>
            </a:r>
            <a:r>
              <a:rPr sz="1500" spc="-64" dirty="0">
                <a:solidFill>
                  <a:srgbClr val="404040"/>
                </a:solidFill>
                <a:latin typeface="Arial"/>
                <a:cs typeface="Arial"/>
              </a:rPr>
              <a:t>nice  </a:t>
            </a:r>
            <a:r>
              <a:rPr sz="1500" spc="-38" dirty="0">
                <a:solidFill>
                  <a:srgbClr val="404040"/>
                </a:solidFill>
                <a:latin typeface="Arial"/>
                <a:cs typeface="Arial"/>
              </a:rPr>
              <a:t>touch</a:t>
            </a:r>
            <a:r>
              <a:rPr sz="1500" spc="-83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79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15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19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500" spc="-75" dirty="0">
                <a:solidFill>
                  <a:srgbClr val="404040"/>
                </a:solidFill>
                <a:latin typeface="Arial"/>
                <a:cs typeface="Arial"/>
              </a:rPr>
              <a:t> music</a:t>
            </a:r>
            <a:r>
              <a:rPr sz="1500" spc="-7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41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r>
              <a:rPr sz="1500" spc="-83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41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500" spc="-7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105" dirty="0">
                <a:solidFill>
                  <a:srgbClr val="404040"/>
                </a:solidFill>
                <a:latin typeface="Arial"/>
                <a:cs typeface="Arial"/>
              </a:rPr>
              <a:t>was</a:t>
            </a:r>
            <a:r>
              <a:rPr sz="15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71" dirty="0">
                <a:solidFill>
                  <a:srgbClr val="404040"/>
                </a:solidFill>
                <a:latin typeface="Arial"/>
                <a:cs typeface="Arial"/>
              </a:rPr>
              <a:t>overcome</a:t>
            </a:r>
            <a:r>
              <a:rPr sz="1500" spc="-7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8" dirty="0">
                <a:solidFill>
                  <a:srgbClr val="404040"/>
                </a:solidFill>
                <a:latin typeface="Arial"/>
                <a:cs typeface="Arial"/>
              </a:rPr>
              <a:t>with</a:t>
            </a:r>
            <a:r>
              <a:rPr sz="1500" spc="-7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19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5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71" dirty="0">
                <a:solidFill>
                  <a:srgbClr val="404040"/>
                </a:solidFill>
                <a:latin typeface="Arial"/>
                <a:cs typeface="Arial"/>
              </a:rPr>
              <a:t>urge</a:t>
            </a:r>
            <a:r>
              <a:rPr sz="1500" spc="-7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15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1500" spc="-83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53" dirty="0">
                <a:solidFill>
                  <a:srgbClr val="404040"/>
                </a:solidFill>
                <a:latin typeface="Arial"/>
                <a:cs typeface="Arial"/>
              </a:rPr>
              <a:t>get</a:t>
            </a:r>
            <a:r>
              <a:rPr sz="15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4" dirty="0">
                <a:solidFill>
                  <a:srgbClr val="404040"/>
                </a:solidFill>
                <a:latin typeface="Arial"/>
                <a:cs typeface="Arial"/>
              </a:rPr>
              <a:t>off</a:t>
            </a:r>
            <a:r>
              <a:rPr sz="15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19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500" spc="-79" dirty="0">
                <a:solidFill>
                  <a:srgbClr val="404040"/>
                </a:solidFill>
                <a:latin typeface="Arial"/>
                <a:cs typeface="Arial"/>
              </a:rPr>
              <a:t> couch </a:t>
            </a:r>
            <a:r>
              <a:rPr sz="1500" spc="-75" dirty="0">
                <a:solidFill>
                  <a:srgbClr val="404040"/>
                </a:solidFill>
                <a:latin typeface="Arial"/>
                <a:cs typeface="Arial"/>
              </a:rPr>
              <a:t>and  </a:t>
            </a:r>
            <a:r>
              <a:rPr sz="1500" spc="-26" dirty="0">
                <a:solidFill>
                  <a:srgbClr val="404040"/>
                </a:solidFill>
                <a:latin typeface="Arial"/>
                <a:cs typeface="Arial"/>
              </a:rPr>
              <a:t>start</a:t>
            </a:r>
            <a:r>
              <a:rPr sz="1500" spc="-7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71" dirty="0">
                <a:solidFill>
                  <a:srgbClr val="404040"/>
                </a:solidFill>
                <a:latin typeface="Arial"/>
                <a:cs typeface="Arial"/>
              </a:rPr>
              <a:t>dancing</a:t>
            </a:r>
            <a:r>
              <a:rPr sz="1500" spc="-86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41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r>
              <a:rPr sz="1500" spc="-86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19" dirty="0">
                <a:solidFill>
                  <a:srgbClr val="404040"/>
                </a:solidFill>
                <a:latin typeface="Arial"/>
                <a:cs typeface="Arial"/>
              </a:rPr>
              <a:t>It</a:t>
            </a:r>
            <a:r>
              <a:rPr sz="1500" spc="-7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98" dirty="0">
                <a:solidFill>
                  <a:srgbClr val="404040"/>
                </a:solidFill>
                <a:latin typeface="Arial"/>
                <a:cs typeface="Arial"/>
              </a:rPr>
              <a:t>sucked</a:t>
            </a:r>
            <a:r>
              <a:rPr sz="1500" spc="-83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71" dirty="0">
                <a:solidFill>
                  <a:srgbClr val="404040"/>
                </a:solidFill>
                <a:latin typeface="Arial"/>
                <a:cs typeface="Arial"/>
              </a:rPr>
              <a:t>me</a:t>
            </a:r>
            <a:r>
              <a:rPr sz="1500" spc="-7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19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1500" spc="-83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45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1500" spc="-7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71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1500" spc="-83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404040"/>
                </a:solidFill>
                <a:latin typeface="Arial"/>
                <a:cs typeface="Arial"/>
              </a:rPr>
              <a:t>it'll</a:t>
            </a:r>
            <a:r>
              <a:rPr sz="1500" spc="-7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49" dirty="0">
                <a:solidFill>
                  <a:srgbClr val="404040"/>
                </a:solidFill>
                <a:latin typeface="Arial"/>
                <a:cs typeface="Arial"/>
              </a:rPr>
              <a:t>do</a:t>
            </a:r>
            <a:r>
              <a:rPr sz="1500" spc="-86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19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500" spc="-7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105" dirty="0">
                <a:solidFill>
                  <a:srgbClr val="404040"/>
                </a:solidFill>
                <a:latin typeface="Arial"/>
                <a:cs typeface="Arial"/>
              </a:rPr>
              <a:t>same</a:t>
            </a:r>
            <a:r>
              <a:rPr sz="1500" spc="-7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15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1500" spc="-86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64" dirty="0">
                <a:solidFill>
                  <a:srgbClr val="404040"/>
                </a:solidFill>
                <a:latin typeface="Arial"/>
                <a:cs typeface="Arial"/>
              </a:rPr>
              <a:t>you</a:t>
            </a:r>
            <a:r>
              <a:rPr sz="1500" spc="-7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41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endParaRPr sz="1500">
              <a:latin typeface="Arial"/>
              <a:cs typeface="Arial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404864"/>
              </p:ext>
            </p:extLst>
          </p:nvPr>
        </p:nvGraphicFramePr>
        <p:xfrm>
          <a:off x="1600200" y="2571747"/>
          <a:ext cx="5881687" cy="22631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6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8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9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194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lang="en-US" sz="1400" b="1" spc="-1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Feature ID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lang="en-US" sz="1400" b="1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Feature </a:t>
                      </a:r>
                      <a:r>
                        <a:rPr sz="1400" b="1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Definition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lang="en-US" sz="1400" b="1" spc="-1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Feature </a:t>
                      </a:r>
                      <a:r>
                        <a:rPr sz="1400" b="1" spc="-1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Value</a:t>
                      </a:r>
                      <a:r>
                        <a:rPr lang="en-US" sz="1400" b="1" spc="-1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 for Doc1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E483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94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9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spc="-142" baseline="-20833" dirty="0">
                          <a:latin typeface="Arial"/>
                          <a:cs typeface="Arial"/>
                        </a:rPr>
                        <a:t>1</a:t>
                      </a:r>
                      <a:endParaRPr sz="1400" baseline="-20833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85" dirty="0">
                          <a:latin typeface="Arial"/>
                          <a:cs typeface="Arial"/>
                        </a:rPr>
                        <a:t>Count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400" spc="-55" dirty="0">
                          <a:latin typeface="Arial"/>
                          <a:cs typeface="Arial"/>
                        </a:rPr>
                        <a:t>positive 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lexicon</a:t>
                      </a:r>
                      <a:r>
                        <a:rPr sz="1400" spc="-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70" dirty="0">
                          <a:latin typeface="Arial"/>
                          <a:cs typeface="Arial"/>
                        </a:rPr>
                        <a:t>words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94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spc="-9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spc="-142" baseline="-20833" dirty="0">
                          <a:latin typeface="Arial"/>
                          <a:cs typeface="Arial"/>
                        </a:rPr>
                        <a:t>2</a:t>
                      </a:r>
                      <a:endParaRPr sz="1400" baseline="-20833">
                        <a:latin typeface="Arial"/>
                        <a:cs typeface="Arial"/>
                      </a:endParaRPr>
                    </a:p>
                  </a:txBody>
                  <a:tcPr marL="0" marR="0" marT="2476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spc="-85" dirty="0">
                          <a:latin typeface="Arial"/>
                          <a:cs typeface="Arial"/>
                        </a:rPr>
                        <a:t>Count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400" spc="-80" dirty="0">
                          <a:latin typeface="Arial"/>
                          <a:cs typeface="Arial"/>
                        </a:rPr>
                        <a:t>negative 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lexicon</a:t>
                      </a:r>
                      <a:r>
                        <a:rPr sz="1400" spc="-1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70" dirty="0">
                          <a:latin typeface="Arial"/>
                          <a:cs typeface="Arial"/>
                        </a:rPr>
                        <a:t>words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94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spc="-9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spc="-142" baseline="-20833" dirty="0">
                          <a:latin typeface="Arial"/>
                          <a:cs typeface="Arial"/>
                        </a:rPr>
                        <a:t>3</a:t>
                      </a:r>
                      <a:endParaRPr sz="1400" baseline="-20833">
                        <a:latin typeface="Arial"/>
                        <a:cs typeface="Arial"/>
                      </a:endParaRPr>
                    </a:p>
                  </a:txBody>
                  <a:tcPr marL="0" marR="0" marT="2476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spc="-140" dirty="0">
                          <a:latin typeface="Arial"/>
                          <a:cs typeface="Arial"/>
                        </a:rPr>
                        <a:t>Does </a:t>
                      </a:r>
                      <a:r>
                        <a:rPr sz="1400" spc="-55" dirty="0">
                          <a:latin typeface="Arial"/>
                          <a:cs typeface="Arial"/>
                        </a:rPr>
                        <a:t>no </a:t>
                      </a:r>
                      <a:r>
                        <a:rPr sz="1400" spc="-95" dirty="0">
                          <a:latin typeface="Arial"/>
                          <a:cs typeface="Arial"/>
                        </a:rPr>
                        <a:t>appear? </a:t>
                      </a:r>
                      <a:r>
                        <a:rPr sz="1400" spc="-55" dirty="0">
                          <a:latin typeface="Arial"/>
                          <a:cs typeface="Arial"/>
                        </a:rPr>
                        <a:t>(binary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feature)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94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spc="-9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spc="-142" baseline="-20833" dirty="0">
                          <a:latin typeface="Arial"/>
                          <a:cs typeface="Arial"/>
                        </a:rPr>
                        <a:t>4</a:t>
                      </a:r>
                      <a:endParaRPr sz="1400" baseline="-20833">
                        <a:latin typeface="Arial"/>
                        <a:cs typeface="Arial"/>
                      </a:endParaRPr>
                    </a:p>
                  </a:txBody>
                  <a:tcPr marL="0" marR="0" marT="2476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spc="-65" dirty="0">
                          <a:latin typeface="Arial"/>
                          <a:cs typeface="Arial"/>
                        </a:rPr>
                        <a:t>Number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400" spc="-6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400" spc="-89" baseline="25462" dirty="0">
                          <a:latin typeface="Arial"/>
                          <a:cs typeface="Arial"/>
                        </a:rPr>
                        <a:t>st </a:t>
                      </a:r>
                      <a:r>
                        <a:rPr sz="1400" spc="-85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400" spc="-65" dirty="0">
                          <a:latin typeface="Arial"/>
                          <a:cs typeface="Arial"/>
                        </a:rPr>
                        <a:t>2nd </a:t>
                      </a:r>
                      <a:r>
                        <a:rPr sz="1400" spc="-80" dirty="0">
                          <a:latin typeface="Arial"/>
                          <a:cs typeface="Arial"/>
                        </a:rPr>
                        <a:t>person</a:t>
                      </a:r>
                      <a:r>
                        <a:rPr sz="1400" spc="-3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70" dirty="0">
                          <a:latin typeface="Arial"/>
                          <a:cs typeface="Arial"/>
                        </a:rPr>
                        <a:t>pronouns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2476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94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9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spc="-142" baseline="-20833" dirty="0">
                          <a:latin typeface="Arial"/>
                          <a:cs typeface="Arial"/>
                        </a:rPr>
                        <a:t>5</a:t>
                      </a:r>
                      <a:endParaRPr sz="1400" baseline="-20833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140" dirty="0">
                          <a:latin typeface="Arial"/>
                          <a:cs typeface="Arial"/>
                        </a:rPr>
                        <a:t>Does </a:t>
                      </a:r>
                      <a:r>
                        <a:rPr sz="1400" spc="85" dirty="0">
                          <a:latin typeface="Arial"/>
                          <a:cs typeface="Arial"/>
                        </a:rPr>
                        <a:t>! </a:t>
                      </a:r>
                      <a:r>
                        <a:rPr sz="1400" spc="-90" dirty="0">
                          <a:latin typeface="Arial"/>
                          <a:cs typeface="Arial"/>
                        </a:rPr>
                        <a:t>appear? 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(binary</a:t>
                      </a:r>
                      <a:r>
                        <a:rPr sz="1400" spc="-22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feature)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94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9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spc="-142" baseline="-20833" dirty="0">
                          <a:latin typeface="Arial"/>
                          <a:cs typeface="Arial"/>
                        </a:rPr>
                        <a:t>6</a:t>
                      </a:r>
                      <a:endParaRPr sz="1400" baseline="-20833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150" dirty="0">
                          <a:latin typeface="Arial"/>
                          <a:cs typeface="Arial"/>
                        </a:rPr>
                        <a:t>Log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word 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count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400" spc="-3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60" dirty="0">
                          <a:latin typeface="Arial"/>
                          <a:cs typeface="Arial"/>
                        </a:rPr>
                        <a:t>document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3C3F369E-A64F-434F-B97F-8E83BB8E487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B12A71EB-2B17-764D-8F82-6819F8CA1B3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8" name="object 8">
            <a:extLst>
              <a:ext uri="{FF2B5EF4-FFF2-40B4-BE49-F238E27FC236}">
                <a16:creationId xmlns:a16="http://schemas.microsoft.com/office/drawing/2014/main" id="{9655AFFD-AF2A-614B-9B75-7DB9A1D7C9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4800" y="46241"/>
            <a:ext cx="6324600" cy="994503"/>
          </a:xfrm>
          <a:prstGeom prst="rect">
            <a:avLst/>
          </a:prstGeom>
        </p:spPr>
        <p:txBody>
          <a:bodyPr vert="horz" wrap="square" lIns="0" tIns="9525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US" b="0" spc="-199" dirty="0"/>
              <a:t>Text Classification:</a:t>
            </a:r>
            <a:br>
              <a:rPr lang="en-US" b="0" spc="-199" dirty="0"/>
            </a:br>
            <a:r>
              <a:rPr lang="en-US" b="0" u="sng" spc="-199" dirty="0"/>
              <a:t>Extracting</a:t>
            </a:r>
            <a:r>
              <a:rPr lang="en-US" b="0" spc="-289" dirty="0"/>
              <a:t> </a:t>
            </a:r>
            <a:r>
              <a:rPr lang="en-US" b="0" spc="-259" dirty="0"/>
              <a:t>Features from document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40E55A-61B9-EF44-8CD6-140BE33AC79B}"/>
              </a:ext>
            </a:extLst>
          </p:cNvPr>
          <p:cNvSpPr txBox="1"/>
          <p:nvPr/>
        </p:nvSpPr>
        <p:spPr>
          <a:xfrm>
            <a:off x="1139582" y="1288018"/>
            <a:ext cx="772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spc="-23" dirty="0">
                <a:solidFill>
                  <a:srgbClr val="404040"/>
                </a:solidFill>
                <a:latin typeface="Arial"/>
                <a:cs typeface="Arial"/>
              </a:rPr>
              <a:t>Doc1</a:t>
            </a:r>
            <a:r>
              <a:rPr lang="en-US" spc="-23" dirty="0">
                <a:solidFill>
                  <a:srgbClr val="404040"/>
                </a:solidFill>
                <a:latin typeface="Arial"/>
                <a:cs typeface="Arial"/>
              </a:rPr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118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14700" y="1838325"/>
            <a:ext cx="171450" cy="206693"/>
          </a:xfrm>
          <a:custGeom>
            <a:avLst/>
            <a:gdLst/>
            <a:ahLst/>
            <a:cxnLst/>
            <a:rect l="l" t="t" r="r" b="b"/>
            <a:pathLst>
              <a:path w="228600" h="275589">
                <a:moveTo>
                  <a:pt x="114300" y="0"/>
                </a:moveTo>
                <a:lnTo>
                  <a:pt x="69809" y="10811"/>
                </a:lnTo>
                <a:lnTo>
                  <a:pt x="33477" y="40296"/>
                </a:lnTo>
                <a:lnTo>
                  <a:pt x="8982" y="84029"/>
                </a:lnTo>
                <a:lnTo>
                  <a:pt x="0" y="137582"/>
                </a:lnTo>
                <a:lnTo>
                  <a:pt x="8982" y="191136"/>
                </a:lnTo>
                <a:lnTo>
                  <a:pt x="33477" y="234868"/>
                </a:lnTo>
                <a:lnTo>
                  <a:pt x="69809" y="264353"/>
                </a:lnTo>
                <a:lnTo>
                  <a:pt x="114300" y="275165"/>
                </a:lnTo>
                <a:lnTo>
                  <a:pt x="158790" y="264353"/>
                </a:lnTo>
                <a:lnTo>
                  <a:pt x="195122" y="234868"/>
                </a:lnTo>
                <a:lnTo>
                  <a:pt x="219617" y="191136"/>
                </a:lnTo>
                <a:lnTo>
                  <a:pt x="228600" y="137582"/>
                </a:lnTo>
                <a:lnTo>
                  <a:pt x="219617" y="84029"/>
                </a:lnTo>
                <a:lnTo>
                  <a:pt x="195122" y="40296"/>
                </a:lnTo>
                <a:lnTo>
                  <a:pt x="158790" y="10811"/>
                </a:lnTo>
                <a:lnTo>
                  <a:pt x="114300" y="0"/>
                </a:lnTo>
                <a:close/>
              </a:path>
            </a:pathLst>
          </a:custGeom>
          <a:solidFill>
            <a:srgbClr val="C95EC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3314700" y="1838325"/>
            <a:ext cx="171450" cy="206693"/>
          </a:xfrm>
          <a:custGeom>
            <a:avLst/>
            <a:gdLst/>
            <a:ahLst/>
            <a:cxnLst/>
            <a:rect l="l" t="t" r="r" b="b"/>
            <a:pathLst>
              <a:path w="228600" h="275589">
                <a:moveTo>
                  <a:pt x="0" y="137583"/>
                </a:moveTo>
                <a:lnTo>
                  <a:pt x="8982" y="84029"/>
                </a:lnTo>
                <a:lnTo>
                  <a:pt x="33477" y="40297"/>
                </a:lnTo>
                <a:lnTo>
                  <a:pt x="69809" y="10811"/>
                </a:lnTo>
                <a:lnTo>
                  <a:pt x="114300" y="0"/>
                </a:lnTo>
                <a:lnTo>
                  <a:pt x="158790" y="10811"/>
                </a:lnTo>
                <a:lnTo>
                  <a:pt x="195122" y="40297"/>
                </a:lnTo>
                <a:lnTo>
                  <a:pt x="219617" y="84029"/>
                </a:lnTo>
                <a:lnTo>
                  <a:pt x="228600" y="137583"/>
                </a:lnTo>
                <a:lnTo>
                  <a:pt x="219617" y="191136"/>
                </a:lnTo>
                <a:lnTo>
                  <a:pt x="195122" y="234868"/>
                </a:lnTo>
                <a:lnTo>
                  <a:pt x="158790" y="264354"/>
                </a:lnTo>
                <a:lnTo>
                  <a:pt x="114300" y="275166"/>
                </a:lnTo>
                <a:lnTo>
                  <a:pt x="69809" y="264354"/>
                </a:lnTo>
                <a:lnTo>
                  <a:pt x="33477" y="234868"/>
                </a:lnTo>
                <a:lnTo>
                  <a:pt x="8982" y="191136"/>
                </a:lnTo>
                <a:lnTo>
                  <a:pt x="0" y="137583"/>
                </a:lnTo>
                <a:close/>
              </a:path>
            </a:pathLst>
          </a:custGeom>
          <a:ln w="15875">
            <a:solidFill>
              <a:srgbClr val="A75F0A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" name="object 4"/>
          <p:cNvSpPr/>
          <p:nvPr/>
        </p:nvSpPr>
        <p:spPr>
          <a:xfrm>
            <a:off x="3657600" y="2031998"/>
            <a:ext cx="276225" cy="185738"/>
          </a:xfrm>
          <a:custGeom>
            <a:avLst/>
            <a:gdLst/>
            <a:ahLst/>
            <a:cxnLst/>
            <a:rect l="l" t="t" r="r" b="b"/>
            <a:pathLst>
              <a:path w="368300" h="247650">
                <a:moveTo>
                  <a:pt x="184150" y="0"/>
                </a:moveTo>
                <a:lnTo>
                  <a:pt x="125944" y="6301"/>
                </a:lnTo>
                <a:lnTo>
                  <a:pt x="75393" y="23850"/>
                </a:lnTo>
                <a:lnTo>
                  <a:pt x="35530" y="50609"/>
                </a:lnTo>
                <a:lnTo>
                  <a:pt x="9388" y="84543"/>
                </a:lnTo>
                <a:lnTo>
                  <a:pt x="0" y="123615"/>
                </a:lnTo>
                <a:lnTo>
                  <a:pt x="9388" y="162687"/>
                </a:lnTo>
                <a:lnTo>
                  <a:pt x="35530" y="196620"/>
                </a:lnTo>
                <a:lnTo>
                  <a:pt x="75393" y="223379"/>
                </a:lnTo>
                <a:lnTo>
                  <a:pt x="125944" y="240927"/>
                </a:lnTo>
                <a:lnTo>
                  <a:pt x="184150" y="247229"/>
                </a:lnTo>
                <a:lnTo>
                  <a:pt x="242355" y="240927"/>
                </a:lnTo>
                <a:lnTo>
                  <a:pt x="292906" y="223379"/>
                </a:lnTo>
                <a:lnTo>
                  <a:pt x="332769" y="196620"/>
                </a:lnTo>
                <a:lnTo>
                  <a:pt x="358911" y="162687"/>
                </a:lnTo>
                <a:lnTo>
                  <a:pt x="368300" y="123615"/>
                </a:lnTo>
                <a:lnTo>
                  <a:pt x="358911" y="84543"/>
                </a:lnTo>
                <a:lnTo>
                  <a:pt x="332769" y="50609"/>
                </a:lnTo>
                <a:lnTo>
                  <a:pt x="292906" y="23850"/>
                </a:lnTo>
                <a:lnTo>
                  <a:pt x="242355" y="6301"/>
                </a:lnTo>
                <a:lnTo>
                  <a:pt x="184150" y="0"/>
                </a:lnTo>
                <a:close/>
              </a:path>
            </a:pathLst>
          </a:custGeom>
          <a:solidFill>
            <a:srgbClr val="C95EC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" name="object 5"/>
          <p:cNvSpPr/>
          <p:nvPr/>
        </p:nvSpPr>
        <p:spPr>
          <a:xfrm>
            <a:off x="3657600" y="2031998"/>
            <a:ext cx="276225" cy="185738"/>
          </a:xfrm>
          <a:custGeom>
            <a:avLst/>
            <a:gdLst/>
            <a:ahLst/>
            <a:cxnLst/>
            <a:rect l="l" t="t" r="r" b="b"/>
            <a:pathLst>
              <a:path w="368300" h="247650">
                <a:moveTo>
                  <a:pt x="0" y="123614"/>
                </a:moveTo>
                <a:lnTo>
                  <a:pt x="9388" y="84542"/>
                </a:lnTo>
                <a:lnTo>
                  <a:pt x="35530" y="50609"/>
                </a:lnTo>
                <a:lnTo>
                  <a:pt x="75393" y="23850"/>
                </a:lnTo>
                <a:lnTo>
                  <a:pt x="125944" y="6301"/>
                </a:lnTo>
                <a:lnTo>
                  <a:pt x="184150" y="0"/>
                </a:lnTo>
                <a:lnTo>
                  <a:pt x="242355" y="6301"/>
                </a:lnTo>
                <a:lnTo>
                  <a:pt x="292906" y="23850"/>
                </a:lnTo>
                <a:lnTo>
                  <a:pt x="332769" y="50609"/>
                </a:lnTo>
                <a:lnTo>
                  <a:pt x="358911" y="84542"/>
                </a:lnTo>
                <a:lnTo>
                  <a:pt x="368300" y="123614"/>
                </a:lnTo>
                <a:lnTo>
                  <a:pt x="358911" y="162686"/>
                </a:lnTo>
                <a:lnTo>
                  <a:pt x="332769" y="196619"/>
                </a:lnTo>
                <a:lnTo>
                  <a:pt x="292906" y="223378"/>
                </a:lnTo>
                <a:lnTo>
                  <a:pt x="242355" y="240927"/>
                </a:lnTo>
                <a:lnTo>
                  <a:pt x="184150" y="247229"/>
                </a:lnTo>
                <a:lnTo>
                  <a:pt x="125944" y="240927"/>
                </a:lnTo>
                <a:lnTo>
                  <a:pt x="75393" y="223378"/>
                </a:lnTo>
                <a:lnTo>
                  <a:pt x="35530" y="196619"/>
                </a:lnTo>
                <a:lnTo>
                  <a:pt x="9388" y="162686"/>
                </a:lnTo>
                <a:lnTo>
                  <a:pt x="0" y="123614"/>
                </a:lnTo>
                <a:close/>
              </a:path>
            </a:pathLst>
          </a:custGeom>
          <a:ln w="15875">
            <a:solidFill>
              <a:srgbClr val="A75F0A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" name="object 6"/>
          <p:cNvSpPr/>
          <p:nvPr/>
        </p:nvSpPr>
        <p:spPr>
          <a:xfrm>
            <a:off x="6062662" y="2044699"/>
            <a:ext cx="338138" cy="172878"/>
          </a:xfrm>
          <a:custGeom>
            <a:avLst/>
            <a:gdLst/>
            <a:ahLst/>
            <a:cxnLst/>
            <a:rect l="l" t="t" r="r" b="b"/>
            <a:pathLst>
              <a:path w="450850" h="230505">
                <a:moveTo>
                  <a:pt x="225425" y="0"/>
                </a:moveTo>
                <a:lnTo>
                  <a:pt x="165497" y="4113"/>
                </a:lnTo>
                <a:lnTo>
                  <a:pt x="111648" y="15720"/>
                </a:lnTo>
                <a:lnTo>
                  <a:pt x="66025" y="33725"/>
                </a:lnTo>
                <a:lnTo>
                  <a:pt x="30776" y="57030"/>
                </a:lnTo>
                <a:lnTo>
                  <a:pt x="0" y="115147"/>
                </a:lnTo>
                <a:lnTo>
                  <a:pt x="8052" y="145758"/>
                </a:lnTo>
                <a:lnTo>
                  <a:pt x="66025" y="196569"/>
                </a:lnTo>
                <a:lnTo>
                  <a:pt x="111648" y="214574"/>
                </a:lnTo>
                <a:lnTo>
                  <a:pt x="165497" y="226182"/>
                </a:lnTo>
                <a:lnTo>
                  <a:pt x="225425" y="230295"/>
                </a:lnTo>
                <a:lnTo>
                  <a:pt x="285352" y="226182"/>
                </a:lnTo>
                <a:lnTo>
                  <a:pt x="339201" y="214574"/>
                </a:lnTo>
                <a:lnTo>
                  <a:pt x="384824" y="196569"/>
                </a:lnTo>
                <a:lnTo>
                  <a:pt x="420073" y="173264"/>
                </a:lnTo>
                <a:lnTo>
                  <a:pt x="450850" y="115147"/>
                </a:lnTo>
                <a:lnTo>
                  <a:pt x="442797" y="84536"/>
                </a:lnTo>
                <a:lnTo>
                  <a:pt x="384824" y="33725"/>
                </a:lnTo>
                <a:lnTo>
                  <a:pt x="339201" y="15720"/>
                </a:lnTo>
                <a:lnTo>
                  <a:pt x="285352" y="4113"/>
                </a:lnTo>
                <a:lnTo>
                  <a:pt x="225425" y="0"/>
                </a:lnTo>
                <a:close/>
              </a:path>
            </a:pathLst>
          </a:custGeom>
          <a:solidFill>
            <a:srgbClr val="C95EC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" name="object 7"/>
          <p:cNvSpPr/>
          <p:nvPr/>
        </p:nvSpPr>
        <p:spPr>
          <a:xfrm>
            <a:off x="6062662" y="2044699"/>
            <a:ext cx="338138" cy="172878"/>
          </a:xfrm>
          <a:custGeom>
            <a:avLst/>
            <a:gdLst/>
            <a:ahLst/>
            <a:cxnLst/>
            <a:rect l="l" t="t" r="r" b="b"/>
            <a:pathLst>
              <a:path w="450850" h="230505">
                <a:moveTo>
                  <a:pt x="0" y="115147"/>
                </a:moveTo>
                <a:lnTo>
                  <a:pt x="30777" y="57030"/>
                </a:lnTo>
                <a:lnTo>
                  <a:pt x="66025" y="33725"/>
                </a:lnTo>
                <a:lnTo>
                  <a:pt x="111648" y="15721"/>
                </a:lnTo>
                <a:lnTo>
                  <a:pt x="165498" y="4113"/>
                </a:lnTo>
                <a:lnTo>
                  <a:pt x="225425" y="0"/>
                </a:lnTo>
                <a:lnTo>
                  <a:pt x="285351" y="4113"/>
                </a:lnTo>
                <a:lnTo>
                  <a:pt x="339201" y="15721"/>
                </a:lnTo>
                <a:lnTo>
                  <a:pt x="384824" y="33725"/>
                </a:lnTo>
                <a:lnTo>
                  <a:pt x="420072" y="57030"/>
                </a:lnTo>
                <a:lnTo>
                  <a:pt x="450850" y="115147"/>
                </a:lnTo>
                <a:lnTo>
                  <a:pt x="442797" y="145758"/>
                </a:lnTo>
                <a:lnTo>
                  <a:pt x="384824" y="196569"/>
                </a:lnTo>
                <a:lnTo>
                  <a:pt x="339201" y="214573"/>
                </a:lnTo>
                <a:lnTo>
                  <a:pt x="285351" y="226181"/>
                </a:lnTo>
                <a:lnTo>
                  <a:pt x="225425" y="230295"/>
                </a:lnTo>
                <a:lnTo>
                  <a:pt x="165498" y="226181"/>
                </a:lnTo>
                <a:lnTo>
                  <a:pt x="111648" y="214573"/>
                </a:lnTo>
                <a:lnTo>
                  <a:pt x="66025" y="196569"/>
                </a:lnTo>
                <a:lnTo>
                  <a:pt x="30777" y="173264"/>
                </a:lnTo>
                <a:lnTo>
                  <a:pt x="0" y="115147"/>
                </a:lnTo>
                <a:close/>
              </a:path>
            </a:pathLst>
          </a:custGeom>
          <a:ln w="15875">
            <a:solidFill>
              <a:srgbClr val="A75F0A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8" name="object 8"/>
          <p:cNvSpPr/>
          <p:nvPr/>
        </p:nvSpPr>
        <p:spPr>
          <a:xfrm>
            <a:off x="4066222" y="1422400"/>
            <a:ext cx="228600" cy="187643"/>
          </a:xfrm>
          <a:custGeom>
            <a:avLst/>
            <a:gdLst/>
            <a:ahLst/>
            <a:cxnLst/>
            <a:rect l="l" t="t" r="r" b="b"/>
            <a:pathLst>
              <a:path w="304800" h="250189">
                <a:moveTo>
                  <a:pt x="152400" y="0"/>
                </a:moveTo>
                <a:lnTo>
                  <a:pt x="104229" y="6366"/>
                </a:lnTo>
                <a:lnTo>
                  <a:pt x="62394" y="24095"/>
                </a:lnTo>
                <a:lnTo>
                  <a:pt x="29404" y="51128"/>
                </a:lnTo>
                <a:lnTo>
                  <a:pt x="7769" y="85410"/>
                </a:lnTo>
                <a:lnTo>
                  <a:pt x="0" y="124882"/>
                </a:lnTo>
                <a:lnTo>
                  <a:pt x="7769" y="164355"/>
                </a:lnTo>
                <a:lnTo>
                  <a:pt x="29404" y="198637"/>
                </a:lnTo>
                <a:lnTo>
                  <a:pt x="62394" y="225670"/>
                </a:lnTo>
                <a:lnTo>
                  <a:pt x="104229" y="243399"/>
                </a:lnTo>
                <a:lnTo>
                  <a:pt x="152400" y="249765"/>
                </a:lnTo>
                <a:lnTo>
                  <a:pt x="200570" y="243399"/>
                </a:lnTo>
                <a:lnTo>
                  <a:pt x="242405" y="225670"/>
                </a:lnTo>
                <a:lnTo>
                  <a:pt x="275395" y="198637"/>
                </a:lnTo>
                <a:lnTo>
                  <a:pt x="297030" y="164355"/>
                </a:lnTo>
                <a:lnTo>
                  <a:pt x="304800" y="124882"/>
                </a:lnTo>
                <a:lnTo>
                  <a:pt x="297030" y="85410"/>
                </a:lnTo>
                <a:lnTo>
                  <a:pt x="275395" y="51128"/>
                </a:lnTo>
                <a:lnTo>
                  <a:pt x="242405" y="24095"/>
                </a:lnTo>
                <a:lnTo>
                  <a:pt x="200570" y="6366"/>
                </a:lnTo>
                <a:lnTo>
                  <a:pt x="15240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9" name="object 9"/>
          <p:cNvSpPr/>
          <p:nvPr/>
        </p:nvSpPr>
        <p:spPr>
          <a:xfrm>
            <a:off x="4066222" y="1422400"/>
            <a:ext cx="228600" cy="187643"/>
          </a:xfrm>
          <a:custGeom>
            <a:avLst/>
            <a:gdLst/>
            <a:ahLst/>
            <a:cxnLst/>
            <a:rect l="l" t="t" r="r" b="b"/>
            <a:pathLst>
              <a:path w="304800" h="250189">
                <a:moveTo>
                  <a:pt x="0" y="124883"/>
                </a:moveTo>
                <a:lnTo>
                  <a:pt x="7769" y="85410"/>
                </a:lnTo>
                <a:lnTo>
                  <a:pt x="29404" y="51128"/>
                </a:lnTo>
                <a:lnTo>
                  <a:pt x="62394" y="24095"/>
                </a:lnTo>
                <a:lnTo>
                  <a:pt x="104229" y="6366"/>
                </a:lnTo>
                <a:lnTo>
                  <a:pt x="152400" y="0"/>
                </a:lnTo>
                <a:lnTo>
                  <a:pt x="200570" y="6366"/>
                </a:lnTo>
                <a:lnTo>
                  <a:pt x="242405" y="24095"/>
                </a:lnTo>
                <a:lnTo>
                  <a:pt x="275395" y="51128"/>
                </a:lnTo>
                <a:lnTo>
                  <a:pt x="297030" y="85410"/>
                </a:lnTo>
                <a:lnTo>
                  <a:pt x="304800" y="124883"/>
                </a:lnTo>
                <a:lnTo>
                  <a:pt x="297030" y="164355"/>
                </a:lnTo>
                <a:lnTo>
                  <a:pt x="275395" y="198637"/>
                </a:lnTo>
                <a:lnTo>
                  <a:pt x="242405" y="225670"/>
                </a:lnTo>
                <a:lnTo>
                  <a:pt x="200570" y="243399"/>
                </a:lnTo>
                <a:lnTo>
                  <a:pt x="152400" y="249766"/>
                </a:lnTo>
                <a:lnTo>
                  <a:pt x="104229" y="243399"/>
                </a:lnTo>
                <a:lnTo>
                  <a:pt x="62394" y="225670"/>
                </a:lnTo>
                <a:lnTo>
                  <a:pt x="29404" y="198637"/>
                </a:lnTo>
                <a:lnTo>
                  <a:pt x="7769" y="164355"/>
                </a:lnTo>
                <a:lnTo>
                  <a:pt x="0" y="124883"/>
                </a:lnTo>
                <a:close/>
              </a:path>
            </a:pathLst>
          </a:custGeom>
          <a:ln w="15875">
            <a:solidFill>
              <a:srgbClr val="A75F0A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0" name="object 10"/>
          <p:cNvSpPr/>
          <p:nvPr/>
        </p:nvSpPr>
        <p:spPr>
          <a:xfrm>
            <a:off x="2057400" y="1422400"/>
            <a:ext cx="514350" cy="178118"/>
          </a:xfrm>
          <a:custGeom>
            <a:avLst/>
            <a:gdLst/>
            <a:ahLst/>
            <a:cxnLst/>
            <a:rect l="l" t="t" r="r" b="b"/>
            <a:pathLst>
              <a:path w="685800" h="237489">
                <a:moveTo>
                  <a:pt x="646289" y="0"/>
                </a:moveTo>
                <a:lnTo>
                  <a:pt x="39511" y="0"/>
                </a:lnTo>
                <a:lnTo>
                  <a:pt x="24131" y="3104"/>
                </a:lnTo>
                <a:lnTo>
                  <a:pt x="11572" y="11572"/>
                </a:lnTo>
                <a:lnTo>
                  <a:pt x="3105" y="24131"/>
                </a:lnTo>
                <a:lnTo>
                  <a:pt x="0" y="39510"/>
                </a:lnTo>
                <a:lnTo>
                  <a:pt x="0" y="197554"/>
                </a:lnTo>
                <a:lnTo>
                  <a:pt x="3105" y="212934"/>
                </a:lnTo>
                <a:lnTo>
                  <a:pt x="11572" y="225493"/>
                </a:lnTo>
                <a:lnTo>
                  <a:pt x="24131" y="233960"/>
                </a:lnTo>
                <a:lnTo>
                  <a:pt x="39511" y="237065"/>
                </a:lnTo>
                <a:lnTo>
                  <a:pt x="646289" y="237065"/>
                </a:lnTo>
                <a:lnTo>
                  <a:pt x="661668" y="233960"/>
                </a:lnTo>
                <a:lnTo>
                  <a:pt x="674227" y="225493"/>
                </a:lnTo>
                <a:lnTo>
                  <a:pt x="682695" y="212934"/>
                </a:lnTo>
                <a:lnTo>
                  <a:pt x="685800" y="197554"/>
                </a:lnTo>
                <a:lnTo>
                  <a:pt x="685800" y="39510"/>
                </a:lnTo>
                <a:lnTo>
                  <a:pt x="682695" y="24131"/>
                </a:lnTo>
                <a:lnTo>
                  <a:pt x="674227" y="11572"/>
                </a:lnTo>
                <a:lnTo>
                  <a:pt x="661668" y="3104"/>
                </a:lnTo>
                <a:lnTo>
                  <a:pt x="646289" y="0"/>
                </a:lnTo>
                <a:close/>
              </a:path>
            </a:pathLst>
          </a:custGeom>
          <a:solidFill>
            <a:srgbClr val="E48312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1" name="object 11"/>
          <p:cNvSpPr/>
          <p:nvPr/>
        </p:nvSpPr>
        <p:spPr>
          <a:xfrm>
            <a:off x="2057400" y="1422400"/>
            <a:ext cx="514350" cy="178118"/>
          </a:xfrm>
          <a:custGeom>
            <a:avLst/>
            <a:gdLst/>
            <a:ahLst/>
            <a:cxnLst/>
            <a:rect l="l" t="t" r="r" b="b"/>
            <a:pathLst>
              <a:path w="685800" h="237489">
                <a:moveTo>
                  <a:pt x="0" y="39511"/>
                </a:moveTo>
                <a:lnTo>
                  <a:pt x="3105" y="24131"/>
                </a:lnTo>
                <a:lnTo>
                  <a:pt x="11572" y="11572"/>
                </a:lnTo>
                <a:lnTo>
                  <a:pt x="24131" y="3105"/>
                </a:lnTo>
                <a:lnTo>
                  <a:pt x="39511" y="0"/>
                </a:lnTo>
                <a:lnTo>
                  <a:pt x="646288" y="0"/>
                </a:lnTo>
                <a:lnTo>
                  <a:pt x="661668" y="3105"/>
                </a:lnTo>
                <a:lnTo>
                  <a:pt x="674227" y="11572"/>
                </a:lnTo>
                <a:lnTo>
                  <a:pt x="682695" y="24131"/>
                </a:lnTo>
                <a:lnTo>
                  <a:pt x="685800" y="39511"/>
                </a:lnTo>
                <a:lnTo>
                  <a:pt x="685800" y="197554"/>
                </a:lnTo>
                <a:lnTo>
                  <a:pt x="682695" y="212934"/>
                </a:lnTo>
                <a:lnTo>
                  <a:pt x="674227" y="225493"/>
                </a:lnTo>
                <a:lnTo>
                  <a:pt x="661668" y="233960"/>
                </a:lnTo>
                <a:lnTo>
                  <a:pt x="646288" y="237066"/>
                </a:lnTo>
                <a:lnTo>
                  <a:pt x="39511" y="237066"/>
                </a:lnTo>
                <a:lnTo>
                  <a:pt x="24131" y="233960"/>
                </a:lnTo>
                <a:lnTo>
                  <a:pt x="11572" y="225493"/>
                </a:lnTo>
                <a:lnTo>
                  <a:pt x="3105" y="212934"/>
                </a:lnTo>
                <a:lnTo>
                  <a:pt x="0" y="197554"/>
                </a:lnTo>
                <a:lnTo>
                  <a:pt x="0" y="39511"/>
                </a:lnTo>
                <a:close/>
              </a:path>
            </a:pathLst>
          </a:custGeom>
          <a:ln w="15875">
            <a:solidFill>
              <a:srgbClr val="A75F0A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2" name="object 12"/>
          <p:cNvSpPr/>
          <p:nvPr/>
        </p:nvSpPr>
        <p:spPr>
          <a:xfrm>
            <a:off x="6552247" y="1422400"/>
            <a:ext cx="934403" cy="178118"/>
          </a:xfrm>
          <a:custGeom>
            <a:avLst/>
            <a:gdLst/>
            <a:ahLst/>
            <a:cxnLst/>
            <a:rect l="l" t="t" r="r" b="b"/>
            <a:pathLst>
              <a:path w="1245870" h="237489">
                <a:moveTo>
                  <a:pt x="1206359" y="0"/>
                </a:moveTo>
                <a:lnTo>
                  <a:pt x="39510" y="0"/>
                </a:lnTo>
                <a:lnTo>
                  <a:pt x="24131" y="3104"/>
                </a:lnTo>
                <a:lnTo>
                  <a:pt x="11572" y="11572"/>
                </a:lnTo>
                <a:lnTo>
                  <a:pt x="3104" y="24131"/>
                </a:lnTo>
                <a:lnTo>
                  <a:pt x="0" y="39510"/>
                </a:lnTo>
                <a:lnTo>
                  <a:pt x="0" y="197554"/>
                </a:lnTo>
                <a:lnTo>
                  <a:pt x="3104" y="212934"/>
                </a:lnTo>
                <a:lnTo>
                  <a:pt x="11572" y="225493"/>
                </a:lnTo>
                <a:lnTo>
                  <a:pt x="24131" y="233960"/>
                </a:lnTo>
                <a:lnTo>
                  <a:pt x="39510" y="237065"/>
                </a:lnTo>
                <a:lnTo>
                  <a:pt x="1206359" y="237065"/>
                </a:lnTo>
                <a:lnTo>
                  <a:pt x="1221738" y="233960"/>
                </a:lnTo>
                <a:lnTo>
                  <a:pt x="1234297" y="225493"/>
                </a:lnTo>
                <a:lnTo>
                  <a:pt x="1242765" y="212934"/>
                </a:lnTo>
                <a:lnTo>
                  <a:pt x="1245870" y="197554"/>
                </a:lnTo>
                <a:lnTo>
                  <a:pt x="1245870" y="39510"/>
                </a:lnTo>
                <a:lnTo>
                  <a:pt x="1242765" y="24131"/>
                </a:lnTo>
                <a:lnTo>
                  <a:pt x="1234297" y="11572"/>
                </a:lnTo>
                <a:lnTo>
                  <a:pt x="1221738" y="3104"/>
                </a:lnTo>
                <a:lnTo>
                  <a:pt x="1206359" y="0"/>
                </a:lnTo>
                <a:close/>
              </a:path>
            </a:pathLst>
          </a:custGeom>
          <a:solidFill>
            <a:srgbClr val="E48312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3" name="object 13"/>
          <p:cNvSpPr/>
          <p:nvPr/>
        </p:nvSpPr>
        <p:spPr>
          <a:xfrm>
            <a:off x="6552247" y="1422400"/>
            <a:ext cx="934403" cy="178118"/>
          </a:xfrm>
          <a:custGeom>
            <a:avLst/>
            <a:gdLst/>
            <a:ahLst/>
            <a:cxnLst/>
            <a:rect l="l" t="t" r="r" b="b"/>
            <a:pathLst>
              <a:path w="1245870" h="237489">
                <a:moveTo>
                  <a:pt x="0" y="39511"/>
                </a:moveTo>
                <a:lnTo>
                  <a:pt x="3104" y="24131"/>
                </a:lnTo>
                <a:lnTo>
                  <a:pt x="11572" y="11572"/>
                </a:lnTo>
                <a:lnTo>
                  <a:pt x="24131" y="3104"/>
                </a:lnTo>
                <a:lnTo>
                  <a:pt x="39511" y="0"/>
                </a:lnTo>
                <a:lnTo>
                  <a:pt x="1206359" y="0"/>
                </a:lnTo>
                <a:lnTo>
                  <a:pt x="1221738" y="3104"/>
                </a:lnTo>
                <a:lnTo>
                  <a:pt x="1234297" y="11572"/>
                </a:lnTo>
                <a:lnTo>
                  <a:pt x="1242765" y="24131"/>
                </a:lnTo>
                <a:lnTo>
                  <a:pt x="1245870" y="39511"/>
                </a:lnTo>
                <a:lnTo>
                  <a:pt x="1245870" y="197554"/>
                </a:lnTo>
                <a:lnTo>
                  <a:pt x="1242765" y="212934"/>
                </a:lnTo>
                <a:lnTo>
                  <a:pt x="1234297" y="225493"/>
                </a:lnTo>
                <a:lnTo>
                  <a:pt x="1221738" y="233961"/>
                </a:lnTo>
                <a:lnTo>
                  <a:pt x="1206359" y="237066"/>
                </a:lnTo>
                <a:lnTo>
                  <a:pt x="39511" y="237066"/>
                </a:lnTo>
                <a:lnTo>
                  <a:pt x="24131" y="233961"/>
                </a:lnTo>
                <a:lnTo>
                  <a:pt x="11572" y="225493"/>
                </a:lnTo>
                <a:lnTo>
                  <a:pt x="3104" y="212934"/>
                </a:lnTo>
                <a:lnTo>
                  <a:pt x="0" y="197554"/>
                </a:lnTo>
                <a:lnTo>
                  <a:pt x="0" y="39511"/>
                </a:lnTo>
                <a:close/>
              </a:path>
            </a:pathLst>
          </a:custGeom>
          <a:ln w="15875">
            <a:solidFill>
              <a:srgbClr val="A75F0A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4" name="object 14"/>
          <p:cNvSpPr/>
          <p:nvPr/>
        </p:nvSpPr>
        <p:spPr>
          <a:xfrm>
            <a:off x="3086100" y="1600200"/>
            <a:ext cx="800100" cy="2286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1015998" y="0"/>
                </a:moveTo>
                <a:lnTo>
                  <a:pt x="50801" y="0"/>
                </a:lnTo>
                <a:lnTo>
                  <a:pt x="31027" y="3992"/>
                </a:lnTo>
                <a:lnTo>
                  <a:pt x="14879" y="14879"/>
                </a:lnTo>
                <a:lnTo>
                  <a:pt x="3992" y="31027"/>
                </a:lnTo>
                <a:lnTo>
                  <a:pt x="0" y="50801"/>
                </a:lnTo>
                <a:lnTo>
                  <a:pt x="0" y="253998"/>
                </a:lnTo>
                <a:lnTo>
                  <a:pt x="3992" y="273772"/>
                </a:lnTo>
                <a:lnTo>
                  <a:pt x="14879" y="289920"/>
                </a:lnTo>
                <a:lnTo>
                  <a:pt x="31027" y="300807"/>
                </a:lnTo>
                <a:lnTo>
                  <a:pt x="50801" y="304800"/>
                </a:lnTo>
                <a:lnTo>
                  <a:pt x="1015998" y="304800"/>
                </a:lnTo>
                <a:lnTo>
                  <a:pt x="1035772" y="300807"/>
                </a:lnTo>
                <a:lnTo>
                  <a:pt x="1051920" y="289920"/>
                </a:lnTo>
                <a:lnTo>
                  <a:pt x="1062807" y="273772"/>
                </a:lnTo>
                <a:lnTo>
                  <a:pt x="1066800" y="253998"/>
                </a:lnTo>
                <a:lnTo>
                  <a:pt x="1066800" y="50801"/>
                </a:lnTo>
                <a:lnTo>
                  <a:pt x="1062807" y="31027"/>
                </a:lnTo>
                <a:lnTo>
                  <a:pt x="1051920" y="14879"/>
                </a:lnTo>
                <a:lnTo>
                  <a:pt x="1035772" y="3992"/>
                </a:lnTo>
                <a:lnTo>
                  <a:pt x="101599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5" name="object 15"/>
          <p:cNvSpPr/>
          <p:nvPr/>
        </p:nvSpPr>
        <p:spPr>
          <a:xfrm>
            <a:off x="3086100" y="1600200"/>
            <a:ext cx="800100" cy="2286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0" y="50801"/>
                </a:moveTo>
                <a:lnTo>
                  <a:pt x="3992" y="31027"/>
                </a:lnTo>
                <a:lnTo>
                  <a:pt x="14879" y="14879"/>
                </a:lnTo>
                <a:lnTo>
                  <a:pt x="31027" y="3992"/>
                </a:lnTo>
                <a:lnTo>
                  <a:pt x="50801" y="0"/>
                </a:lnTo>
                <a:lnTo>
                  <a:pt x="1015999" y="0"/>
                </a:lnTo>
                <a:lnTo>
                  <a:pt x="1035772" y="3992"/>
                </a:lnTo>
                <a:lnTo>
                  <a:pt x="1051920" y="14879"/>
                </a:lnTo>
                <a:lnTo>
                  <a:pt x="1062807" y="31027"/>
                </a:lnTo>
                <a:lnTo>
                  <a:pt x="1066800" y="50801"/>
                </a:lnTo>
                <a:lnTo>
                  <a:pt x="1066800" y="253998"/>
                </a:lnTo>
                <a:lnTo>
                  <a:pt x="1062807" y="273772"/>
                </a:lnTo>
                <a:lnTo>
                  <a:pt x="1051920" y="289920"/>
                </a:lnTo>
                <a:lnTo>
                  <a:pt x="1035772" y="300807"/>
                </a:lnTo>
                <a:lnTo>
                  <a:pt x="1015999" y="304800"/>
                </a:lnTo>
                <a:lnTo>
                  <a:pt x="50801" y="304800"/>
                </a:lnTo>
                <a:lnTo>
                  <a:pt x="31027" y="300807"/>
                </a:lnTo>
                <a:lnTo>
                  <a:pt x="14879" y="289920"/>
                </a:lnTo>
                <a:lnTo>
                  <a:pt x="3992" y="273772"/>
                </a:lnTo>
                <a:lnTo>
                  <a:pt x="0" y="253998"/>
                </a:lnTo>
                <a:lnTo>
                  <a:pt x="0" y="50801"/>
                </a:lnTo>
                <a:close/>
              </a:path>
            </a:pathLst>
          </a:custGeom>
          <a:ln w="15875">
            <a:solidFill>
              <a:srgbClr val="A75F0A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6" name="object 16"/>
          <p:cNvSpPr/>
          <p:nvPr/>
        </p:nvSpPr>
        <p:spPr>
          <a:xfrm>
            <a:off x="6000750" y="1600200"/>
            <a:ext cx="400050" cy="228600"/>
          </a:xfrm>
          <a:custGeom>
            <a:avLst/>
            <a:gdLst/>
            <a:ahLst/>
            <a:cxnLst/>
            <a:rect l="l" t="t" r="r" b="b"/>
            <a:pathLst>
              <a:path w="533400" h="304800">
                <a:moveTo>
                  <a:pt x="482598" y="0"/>
                </a:moveTo>
                <a:lnTo>
                  <a:pt x="50801" y="0"/>
                </a:lnTo>
                <a:lnTo>
                  <a:pt x="31027" y="3992"/>
                </a:lnTo>
                <a:lnTo>
                  <a:pt x="14879" y="14879"/>
                </a:lnTo>
                <a:lnTo>
                  <a:pt x="3992" y="31027"/>
                </a:lnTo>
                <a:lnTo>
                  <a:pt x="0" y="50801"/>
                </a:lnTo>
                <a:lnTo>
                  <a:pt x="0" y="253998"/>
                </a:lnTo>
                <a:lnTo>
                  <a:pt x="3992" y="273772"/>
                </a:lnTo>
                <a:lnTo>
                  <a:pt x="14879" y="289920"/>
                </a:lnTo>
                <a:lnTo>
                  <a:pt x="31027" y="300807"/>
                </a:lnTo>
                <a:lnTo>
                  <a:pt x="50801" y="304800"/>
                </a:lnTo>
                <a:lnTo>
                  <a:pt x="482598" y="304800"/>
                </a:lnTo>
                <a:lnTo>
                  <a:pt x="502372" y="300807"/>
                </a:lnTo>
                <a:lnTo>
                  <a:pt x="518520" y="289920"/>
                </a:lnTo>
                <a:lnTo>
                  <a:pt x="529407" y="273772"/>
                </a:lnTo>
                <a:lnTo>
                  <a:pt x="533400" y="253998"/>
                </a:lnTo>
                <a:lnTo>
                  <a:pt x="533400" y="50801"/>
                </a:lnTo>
                <a:lnTo>
                  <a:pt x="529407" y="31027"/>
                </a:lnTo>
                <a:lnTo>
                  <a:pt x="518520" y="14879"/>
                </a:lnTo>
                <a:lnTo>
                  <a:pt x="502372" y="3992"/>
                </a:lnTo>
                <a:lnTo>
                  <a:pt x="48259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object 17"/>
          <p:cNvSpPr/>
          <p:nvPr/>
        </p:nvSpPr>
        <p:spPr>
          <a:xfrm>
            <a:off x="6000750" y="1600200"/>
            <a:ext cx="400050" cy="228600"/>
          </a:xfrm>
          <a:custGeom>
            <a:avLst/>
            <a:gdLst/>
            <a:ahLst/>
            <a:cxnLst/>
            <a:rect l="l" t="t" r="r" b="b"/>
            <a:pathLst>
              <a:path w="533400" h="304800">
                <a:moveTo>
                  <a:pt x="0" y="50800"/>
                </a:moveTo>
                <a:lnTo>
                  <a:pt x="3992" y="31026"/>
                </a:lnTo>
                <a:lnTo>
                  <a:pt x="14879" y="14879"/>
                </a:lnTo>
                <a:lnTo>
                  <a:pt x="31026" y="3992"/>
                </a:lnTo>
                <a:lnTo>
                  <a:pt x="50800" y="0"/>
                </a:lnTo>
                <a:lnTo>
                  <a:pt x="482599" y="0"/>
                </a:lnTo>
                <a:lnTo>
                  <a:pt x="502373" y="3992"/>
                </a:lnTo>
                <a:lnTo>
                  <a:pt x="518520" y="14879"/>
                </a:lnTo>
                <a:lnTo>
                  <a:pt x="529407" y="31026"/>
                </a:lnTo>
                <a:lnTo>
                  <a:pt x="533400" y="50800"/>
                </a:lnTo>
                <a:lnTo>
                  <a:pt x="533400" y="253999"/>
                </a:lnTo>
                <a:lnTo>
                  <a:pt x="529407" y="273773"/>
                </a:lnTo>
                <a:lnTo>
                  <a:pt x="518520" y="289920"/>
                </a:lnTo>
                <a:lnTo>
                  <a:pt x="502373" y="300807"/>
                </a:lnTo>
                <a:lnTo>
                  <a:pt x="482599" y="304800"/>
                </a:lnTo>
                <a:lnTo>
                  <a:pt x="50800" y="304800"/>
                </a:lnTo>
                <a:lnTo>
                  <a:pt x="31026" y="300807"/>
                </a:lnTo>
                <a:lnTo>
                  <a:pt x="14879" y="289920"/>
                </a:lnTo>
                <a:lnTo>
                  <a:pt x="3992" y="273773"/>
                </a:lnTo>
                <a:lnTo>
                  <a:pt x="0" y="253999"/>
                </a:lnTo>
                <a:lnTo>
                  <a:pt x="0" y="50800"/>
                </a:lnTo>
                <a:close/>
              </a:path>
            </a:pathLst>
          </a:custGeom>
          <a:ln w="15875">
            <a:solidFill>
              <a:srgbClr val="A75F0A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object 18"/>
          <p:cNvSpPr/>
          <p:nvPr/>
        </p:nvSpPr>
        <p:spPr>
          <a:xfrm>
            <a:off x="7218044" y="1609725"/>
            <a:ext cx="400050" cy="228600"/>
          </a:xfrm>
          <a:custGeom>
            <a:avLst/>
            <a:gdLst/>
            <a:ahLst/>
            <a:cxnLst/>
            <a:rect l="l" t="t" r="r" b="b"/>
            <a:pathLst>
              <a:path w="533400" h="304800">
                <a:moveTo>
                  <a:pt x="482598" y="0"/>
                </a:moveTo>
                <a:lnTo>
                  <a:pt x="50801" y="0"/>
                </a:lnTo>
                <a:lnTo>
                  <a:pt x="31027" y="3992"/>
                </a:lnTo>
                <a:lnTo>
                  <a:pt x="14879" y="14879"/>
                </a:lnTo>
                <a:lnTo>
                  <a:pt x="3992" y="31027"/>
                </a:lnTo>
                <a:lnTo>
                  <a:pt x="0" y="50801"/>
                </a:lnTo>
                <a:lnTo>
                  <a:pt x="0" y="253998"/>
                </a:lnTo>
                <a:lnTo>
                  <a:pt x="3992" y="273772"/>
                </a:lnTo>
                <a:lnTo>
                  <a:pt x="14879" y="289920"/>
                </a:lnTo>
                <a:lnTo>
                  <a:pt x="31027" y="300807"/>
                </a:lnTo>
                <a:lnTo>
                  <a:pt x="50801" y="304800"/>
                </a:lnTo>
                <a:lnTo>
                  <a:pt x="482598" y="304800"/>
                </a:lnTo>
                <a:lnTo>
                  <a:pt x="502372" y="300807"/>
                </a:lnTo>
                <a:lnTo>
                  <a:pt x="518520" y="289920"/>
                </a:lnTo>
                <a:lnTo>
                  <a:pt x="529407" y="273772"/>
                </a:lnTo>
                <a:lnTo>
                  <a:pt x="533400" y="253998"/>
                </a:lnTo>
                <a:lnTo>
                  <a:pt x="533400" y="50801"/>
                </a:lnTo>
                <a:lnTo>
                  <a:pt x="529407" y="31027"/>
                </a:lnTo>
                <a:lnTo>
                  <a:pt x="518520" y="14879"/>
                </a:lnTo>
                <a:lnTo>
                  <a:pt x="502372" y="3992"/>
                </a:lnTo>
                <a:lnTo>
                  <a:pt x="48259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9" name="object 19"/>
          <p:cNvSpPr/>
          <p:nvPr/>
        </p:nvSpPr>
        <p:spPr>
          <a:xfrm>
            <a:off x="7218044" y="1609725"/>
            <a:ext cx="400050" cy="228600"/>
          </a:xfrm>
          <a:custGeom>
            <a:avLst/>
            <a:gdLst/>
            <a:ahLst/>
            <a:cxnLst/>
            <a:rect l="l" t="t" r="r" b="b"/>
            <a:pathLst>
              <a:path w="533400" h="304800">
                <a:moveTo>
                  <a:pt x="0" y="50800"/>
                </a:moveTo>
                <a:lnTo>
                  <a:pt x="3992" y="31026"/>
                </a:lnTo>
                <a:lnTo>
                  <a:pt x="14879" y="14879"/>
                </a:lnTo>
                <a:lnTo>
                  <a:pt x="31026" y="3992"/>
                </a:lnTo>
                <a:lnTo>
                  <a:pt x="50800" y="0"/>
                </a:lnTo>
                <a:lnTo>
                  <a:pt x="482599" y="0"/>
                </a:lnTo>
                <a:lnTo>
                  <a:pt x="502373" y="3992"/>
                </a:lnTo>
                <a:lnTo>
                  <a:pt x="518520" y="14879"/>
                </a:lnTo>
                <a:lnTo>
                  <a:pt x="529407" y="31026"/>
                </a:lnTo>
                <a:lnTo>
                  <a:pt x="533400" y="50800"/>
                </a:lnTo>
                <a:lnTo>
                  <a:pt x="533400" y="253999"/>
                </a:lnTo>
                <a:lnTo>
                  <a:pt x="529407" y="273773"/>
                </a:lnTo>
                <a:lnTo>
                  <a:pt x="518520" y="289920"/>
                </a:lnTo>
                <a:lnTo>
                  <a:pt x="502373" y="300807"/>
                </a:lnTo>
                <a:lnTo>
                  <a:pt x="482599" y="304800"/>
                </a:lnTo>
                <a:lnTo>
                  <a:pt x="50800" y="304800"/>
                </a:lnTo>
                <a:lnTo>
                  <a:pt x="31026" y="300807"/>
                </a:lnTo>
                <a:lnTo>
                  <a:pt x="14879" y="289920"/>
                </a:lnTo>
                <a:lnTo>
                  <a:pt x="3992" y="273773"/>
                </a:lnTo>
                <a:lnTo>
                  <a:pt x="0" y="253999"/>
                </a:lnTo>
                <a:lnTo>
                  <a:pt x="0" y="50800"/>
                </a:lnTo>
                <a:close/>
              </a:path>
            </a:pathLst>
          </a:custGeom>
          <a:ln w="15875">
            <a:solidFill>
              <a:srgbClr val="A75F0A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graphicFrame>
        <p:nvGraphicFramePr>
          <p:cNvPr id="21" name="object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259132"/>
              </p:ext>
            </p:extLst>
          </p:nvPr>
        </p:nvGraphicFramePr>
        <p:xfrm>
          <a:off x="1676400" y="2612795"/>
          <a:ext cx="5805487" cy="22279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6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0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88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6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lang="en-US" sz="1400" b="1" spc="-1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Feature ID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lang="en-US" sz="1400" b="1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Feature </a:t>
                      </a:r>
                      <a:r>
                        <a:rPr sz="1400" b="1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Definition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lang="en-US" sz="1400" b="1" spc="-1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Feature </a:t>
                      </a:r>
                      <a:r>
                        <a:rPr sz="1400" b="1" spc="-1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Value</a:t>
                      </a:r>
                      <a:r>
                        <a:rPr lang="en-US" sz="1400" b="1" spc="-1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 for Doc1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E483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9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spc="-142" baseline="-20833" dirty="0">
                          <a:latin typeface="Arial"/>
                          <a:cs typeface="Arial"/>
                        </a:rPr>
                        <a:t>1</a:t>
                      </a:r>
                      <a:endParaRPr sz="1400" baseline="-20833" dirty="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85" dirty="0">
                          <a:latin typeface="Arial"/>
                          <a:cs typeface="Arial"/>
                        </a:rPr>
                        <a:t>Count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400" spc="-55" dirty="0">
                          <a:latin typeface="Arial"/>
                          <a:cs typeface="Arial"/>
                        </a:rPr>
                        <a:t>positive 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lexicon</a:t>
                      </a:r>
                      <a:r>
                        <a:rPr sz="1400" spc="-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70" dirty="0">
                          <a:latin typeface="Arial"/>
                          <a:cs typeface="Arial"/>
                        </a:rPr>
                        <a:t>words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spc="-9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spc="-142" baseline="-20833" dirty="0">
                          <a:latin typeface="Arial"/>
                          <a:cs typeface="Arial"/>
                        </a:rPr>
                        <a:t>2</a:t>
                      </a:r>
                      <a:endParaRPr sz="1400" baseline="-20833">
                        <a:latin typeface="Arial"/>
                        <a:cs typeface="Arial"/>
                      </a:endParaRPr>
                    </a:p>
                  </a:txBody>
                  <a:tcPr marL="0" marR="0" marT="2476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spc="-85" dirty="0">
                          <a:latin typeface="Arial"/>
                          <a:cs typeface="Arial"/>
                        </a:rPr>
                        <a:t>Count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400" spc="-80" dirty="0">
                          <a:latin typeface="Arial"/>
                          <a:cs typeface="Arial"/>
                        </a:rPr>
                        <a:t>negative 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lexicon</a:t>
                      </a:r>
                      <a:r>
                        <a:rPr sz="1400" spc="-1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70" dirty="0">
                          <a:latin typeface="Arial"/>
                          <a:cs typeface="Arial"/>
                        </a:rPr>
                        <a:t>words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spc="-9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spc="-142" baseline="-20833" dirty="0">
                          <a:latin typeface="Arial"/>
                          <a:cs typeface="Arial"/>
                        </a:rPr>
                        <a:t>3</a:t>
                      </a:r>
                      <a:endParaRPr sz="1400" baseline="-20833">
                        <a:latin typeface="Arial"/>
                        <a:cs typeface="Arial"/>
                      </a:endParaRPr>
                    </a:p>
                  </a:txBody>
                  <a:tcPr marL="0" marR="0" marT="2476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spc="-140" dirty="0">
                          <a:latin typeface="Arial"/>
                          <a:cs typeface="Arial"/>
                        </a:rPr>
                        <a:t>Does </a:t>
                      </a:r>
                      <a:r>
                        <a:rPr sz="1400" spc="-55" dirty="0">
                          <a:latin typeface="Arial"/>
                          <a:cs typeface="Arial"/>
                        </a:rPr>
                        <a:t>no </a:t>
                      </a:r>
                      <a:r>
                        <a:rPr sz="1400" spc="-95" dirty="0">
                          <a:latin typeface="Arial"/>
                          <a:cs typeface="Arial"/>
                        </a:rPr>
                        <a:t>appear? </a:t>
                      </a:r>
                      <a:r>
                        <a:rPr sz="1400" spc="-55" dirty="0">
                          <a:latin typeface="Arial"/>
                          <a:cs typeface="Arial"/>
                        </a:rPr>
                        <a:t>(binary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feature)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spc="-9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spc="-142" baseline="-20833" dirty="0">
                          <a:latin typeface="Arial"/>
                          <a:cs typeface="Arial"/>
                        </a:rPr>
                        <a:t>4</a:t>
                      </a:r>
                      <a:endParaRPr sz="1400" baseline="-20833">
                        <a:latin typeface="Arial"/>
                        <a:cs typeface="Arial"/>
                      </a:endParaRPr>
                    </a:p>
                  </a:txBody>
                  <a:tcPr marL="0" marR="0" marT="2476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spc="-65" dirty="0">
                          <a:latin typeface="Arial"/>
                          <a:cs typeface="Arial"/>
                        </a:rPr>
                        <a:t>Number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400" spc="-6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400" spc="-89" baseline="25462" dirty="0">
                          <a:latin typeface="Arial"/>
                          <a:cs typeface="Arial"/>
                        </a:rPr>
                        <a:t>st </a:t>
                      </a:r>
                      <a:r>
                        <a:rPr sz="1400" spc="-85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400" spc="-65" dirty="0">
                          <a:latin typeface="Arial"/>
                          <a:cs typeface="Arial"/>
                        </a:rPr>
                        <a:t>2nd </a:t>
                      </a:r>
                      <a:r>
                        <a:rPr sz="1400" spc="-80" dirty="0">
                          <a:latin typeface="Arial"/>
                          <a:cs typeface="Arial"/>
                        </a:rPr>
                        <a:t>person</a:t>
                      </a:r>
                      <a:r>
                        <a:rPr sz="1400" spc="-3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70" dirty="0">
                          <a:latin typeface="Arial"/>
                          <a:cs typeface="Arial"/>
                        </a:rPr>
                        <a:t>pronouns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9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spc="-142" baseline="-20833" dirty="0">
                          <a:latin typeface="Arial"/>
                          <a:cs typeface="Arial"/>
                        </a:rPr>
                        <a:t>5</a:t>
                      </a:r>
                      <a:endParaRPr sz="1400" baseline="-20833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140" dirty="0">
                          <a:latin typeface="Arial"/>
                          <a:cs typeface="Arial"/>
                        </a:rPr>
                        <a:t>Does </a:t>
                      </a:r>
                      <a:r>
                        <a:rPr sz="1400" spc="85" dirty="0">
                          <a:latin typeface="Arial"/>
                          <a:cs typeface="Arial"/>
                        </a:rPr>
                        <a:t>! </a:t>
                      </a:r>
                      <a:r>
                        <a:rPr sz="1400" spc="-90" dirty="0">
                          <a:latin typeface="Arial"/>
                          <a:cs typeface="Arial"/>
                        </a:rPr>
                        <a:t>appear? 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(binary</a:t>
                      </a:r>
                      <a:r>
                        <a:rPr sz="1400" spc="-22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feature)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9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spc="-142" baseline="-20833" dirty="0">
                          <a:latin typeface="Arial"/>
                          <a:cs typeface="Arial"/>
                        </a:rPr>
                        <a:t>6</a:t>
                      </a:r>
                      <a:endParaRPr sz="1400" baseline="-20833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150" dirty="0">
                          <a:latin typeface="Arial"/>
                          <a:cs typeface="Arial"/>
                        </a:rPr>
                        <a:t>Log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word 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count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400" spc="-3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60" dirty="0">
                          <a:latin typeface="Arial"/>
                          <a:cs typeface="Arial"/>
                        </a:rPr>
                        <a:t>document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80" dirty="0">
                          <a:latin typeface="Arial"/>
                          <a:cs typeface="Arial"/>
                        </a:rPr>
                        <a:t>4.15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" name="object 22"/>
          <p:cNvSpPr txBox="1"/>
          <p:nvPr/>
        </p:nvSpPr>
        <p:spPr>
          <a:xfrm>
            <a:off x="1819275" y="1374156"/>
            <a:ext cx="5752624" cy="1238640"/>
          </a:xfrm>
          <a:prstGeom prst="rect">
            <a:avLst/>
          </a:prstGeom>
        </p:spPr>
        <p:txBody>
          <a:bodyPr vert="horz" wrap="square" lIns="0" tIns="32861" rIns="0" bIns="0" rtlCol="0">
            <a:spAutoFit/>
          </a:bodyPr>
          <a:lstStyle/>
          <a:p>
            <a:pPr marL="9525" marR="3810" algn="just">
              <a:lnSpc>
                <a:spcPct val="89800"/>
              </a:lnSpc>
              <a:spcBef>
                <a:spcPts val="259"/>
              </a:spcBef>
            </a:pPr>
            <a:r>
              <a:rPr sz="1500" spc="-23" dirty="0">
                <a:solidFill>
                  <a:srgbClr val="404040"/>
                </a:solidFill>
                <a:latin typeface="Arial"/>
                <a:cs typeface="Arial"/>
              </a:rPr>
              <a:t>It's</a:t>
            </a:r>
            <a:r>
              <a:rPr sz="1500" spc="-7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90" dirty="0">
                <a:solidFill>
                  <a:srgbClr val="404040"/>
                </a:solidFill>
                <a:latin typeface="Arial"/>
                <a:cs typeface="Arial"/>
              </a:rPr>
              <a:t>hokey.</a:t>
            </a:r>
            <a:r>
              <a:rPr sz="1500" spc="-83" dirty="0">
                <a:solidFill>
                  <a:srgbClr val="404040"/>
                </a:solidFill>
                <a:latin typeface="Arial"/>
                <a:cs typeface="Arial"/>
              </a:rPr>
              <a:t> There</a:t>
            </a:r>
            <a:r>
              <a:rPr sz="15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68" dirty="0">
                <a:solidFill>
                  <a:srgbClr val="404040"/>
                </a:solidFill>
                <a:latin typeface="Arial"/>
                <a:cs typeface="Arial"/>
              </a:rPr>
              <a:t>are</a:t>
            </a:r>
            <a:r>
              <a:rPr sz="15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19" dirty="0">
                <a:solidFill>
                  <a:srgbClr val="404040"/>
                </a:solidFill>
                <a:latin typeface="Arial"/>
                <a:cs typeface="Arial"/>
              </a:rPr>
              <a:t>virtually</a:t>
            </a:r>
            <a:r>
              <a:rPr sz="1500" spc="-83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49" dirty="0">
                <a:solidFill>
                  <a:srgbClr val="404040"/>
                </a:solidFill>
                <a:latin typeface="Arial"/>
                <a:cs typeface="Arial"/>
              </a:rPr>
              <a:t>no</a:t>
            </a:r>
            <a:r>
              <a:rPr sz="1500" spc="-83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71" dirty="0">
                <a:solidFill>
                  <a:srgbClr val="404040"/>
                </a:solidFill>
                <a:latin typeface="Arial"/>
                <a:cs typeface="Arial"/>
              </a:rPr>
              <a:t>surprises</a:t>
            </a:r>
            <a:r>
              <a:rPr sz="1500" spc="-7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45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15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71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1500" spc="-7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19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5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11" dirty="0">
                <a:solidFill>
                  <a:srgbClr val="404040"/>
                </a:solidFill>
                <a:latin typeface="Arial"/>
                <a:cs typeface="Arial"/>
              </a:rPr>
              <a:t>writing</a:t>
            </a:r>
            <a:r>
              <a:rPr sz="1500" spc="-83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79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15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64" dirty="0">
                <a:solidFill>
                  <a:srgbClr val="404040"/>
                </a:solidFill>
                <a:latin typeface="Arial"/>
                <a:cs typeface="Arial"/>
              </a:rPr>
              <a:t>second-rate</a:t>
            </a:r>
            <a:r>
              <a:rPr sz="15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41" dirty="0">
                <a:solidFill>
                  <a:srgbClr val="404040"/>
                </a:solidFill>
                <a:latin typeface="Arial"/>
                <a:cs typeface="Arial"/>
              </a:rPr>
              <a:t>.  </a:t>
            </a:r>
            <a:r>
              <a:rPr sz="1500" spc="-176" dirty="0">
                <a:solidFill>
                  <a:srgbClr val="404040"/>
                </a:solidFill>
                <a:latin typeface="Arial"/>
                <a:cs typeface="Arial"/>
              </a:rPr>
              <a:t>So </a:t>
            </a:r>
            <a:r>
              <a:rPr sz="1500" spc="-56" dirty="0">
                <a:solidFill>
                  <a:srgbClr val="404040"/>
                </a:solidFill>
                <a:latin typeface="Arial"/>
                <a:cs typeface="Arial"/>
              </a:rPr>
              <a:t>why </a:t>
            </a:r>
            <a:r>
              <a:rPr sz="1500" spc="-105" dirty="0">
                <a:solidFill>
                  <a:srgbClr val="404040"/>
                </a:solidFill>
                <a:latin typeface="Arial"/>
                <a:cs typeface="Arial"/>
              </a:rPr>
              <a:t>was </a:t>
            </a:r>
            <a:r>
              <a:rPr sz="1500" spc="45" dirty="0">
                <a:solidFill>
                  <a:srgbClr val="404040"/>
                </a:solidFill>
                <a:latin typeface="Arial"/>
                <a:cs typeface="Arial"/>
              </a:rPr>
              <a:t>it </a:t>
            </a:r>
            <a:r>
              <a:rPr sz="1500" spc="-105" dirty="0">
                <a:solidFill>
                  <a:srgbClr val="404040"/>
                </a:solidFill>
                <a:latin typeface="Arial"/>
                <a:cs typeface="Arial"/>
              </a:rPr>
              <a:t>so </a:t>
            </a:r>
            <a:r>
              <a:rPr sz="1500" spc="-68" dirty="0">
                <a:solidFill>
                  <a:srgbClr val="404040"/>
                </a:solidFill>
                <a:latin typeface="Arial"/>
                <a:cs typeface="Arial"/>
              </a:rPr>
              <a:t>enjoyable? </a:t>
            </a:r>
            <a:r>
              <a:rPr sz="1500" spc="-90" dirty="0">
                <a:solidFill>
                  <a:srgbClr val="404040"/>
                </a:solidFill>
                <a:latin typeface="Arial"/>
                <a:cs typeface="Arial"/>
              </a:rPr>
              <a:t>For </a:t>
            </a:r>
            <a:r>
              <a:rPr sz="1500" spc="-64" dirty="0">
                <a:solidFill>
                  <a:srgbClr val="404040"/>
                </a:solidFill>
                <a:latin typeface="Arial"/>
                <a:cs typeface="Arial"/>
              </a:rPr>
              <a:t>one </a:t>
            </a:r>
            <a:r>
              <a:rPr sz="1500" spc="-26" dirty="0">
                <a:solidFill>
                  <a:srgbClr val="404040"/>
                </a:solidFill>
                <a:latin typeface="Arial"/>
                <a:cs typeface="Arial"/>
              </a:rPr>
              <a:t>thing </a:t>
            </a:r>
            <a:r>
              <a:rPr sz="1500" spc="-45" dirty="0">
                <a:solidFill>
                  <a:srgbClr val="404040"/>
                </a:solidFill>
                <a:latin typeface="Arial"/>
                <a:cs typeface="Arial"/>
              </a:rPr>
              <a:t>, </a:t>
            </a:r>
            <a:r>
              <a:rPr sz="1500" spc="-19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1500" spc="-86" dirty="0">
                <a:solidFill>
                  <a:srgbClr val="404040"/>
                </a:solidFill>
                <a:latin typeface="Arial"/>
                <a:cs typeface="Arial"/>
              </a:rPr>
              <a:t>cast </a:t>
            </a:r>
            <a:r>
              <a:rPr sz="1500" spc="-79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1500" spc="-53" dirty="0">
                <a:solidFill>
                  <a:srgbClr val="404040"/>
                </a:solidFill>
                <a:latin typeface="Arial"/>
                <a:cs typeface="Arial"/>
              </a:rPr>
              <a:t>great </a:t>
            </a:r>
            <a:r>
              <a:rPr sz="1500" spc="-41" dirty="0">
                <a:solidFill>
                  <a:srgbClr val="404040"/>
                </a:solidFill>
                <a:latin typeface="Arial"/>
                <a:cs typeface="Arial"/>
              </a:rPr>
              <a:t>. </a:t>
            </a:r>
            <a:r>
              <a:rPr sz="1500" spc="-38" dirty="0">
                <a:solidFill>
                  <a:srgbClr val="404040"/>
                </a:solidFill>
                <a:latin typeface="Arial"/>
                <a:cs typeface="Arial"/>
              </a:rPr>
              <a:t>Another </a:t>
            </a:r>
            <a:r>
              <a:rPr sz="1500" spc="-64" dirty="0">
                <a:solidFill>
                  <a:srgbClr val="404040"/>
                </a:solidFill>
                <a:latin typeface="Arial"/>
                <a:cs typeface="Arial"/>
              </a:rPr>
              <a:t>nice  </a:t>
            </a:r>
            <a:r>
              <a:rPr sz="1500" spc="-38" dirty="0">
                <a:solidFill>
                  <a:srgbClr val="404040"/>
                </a:solidFill>
                <a:latin typeface="Arial"/>
                <a:cs typeface="Arial"/>
              </a:rPr>
              <a:t>touch</a:t>
            </a:r>
            <a:r>
              <a:rPr sz="1500" spc="-83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79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15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19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500" spc="-75" dirty="0">
                <a:solidFill>
                  <a:srgbClr val="404040"/>
                </a:solidFill>
                <a:latin typeface="Arial"/>
                <a:cs typeface="Arial"/>
              </a:rPr>
              <a:t> music</a:t>
            </a:r>
            <a:r>
              <a:rPr sz="1500" spc="-7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41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r>
              <a:rPr sz="1500" spc="-83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41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500" spc="-7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105" dirty="0">
                <a:solidFill>
                  <a:srgbClr val="404040"/>
                </a:solidFill>
                <a:latin typeface="Arial"/>
                <a:cs typeface="Arial"/>
              </a:rPr>
              <a:t>was</a:t>
            </a:r>
            <a:r>
              <a:rPr sz="15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71" dirty="0">
                <a:solidFill>
                  <a:srgbClr val="404040"/>
                </a:solidFill>
                <a:latin typeface="Arial"/>
                <a:cs typeface="Arial"/>
              </a:rPr>
              <a:t>overcome</a:t>
            </a:r>
            <a:r>
              <a:rPr sz="1500" spc="-7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8" dirty="0">
                <a:solidFill>
                  <a:srgbClr val="404040"/>
                </a:solidFill>
                <a:latin typeface="Arial"/>
                <a:cs typeface="Arial"/>
              </a:rPr>
              <a:t>with</a:t>
            </a:r>
            <a:r>
              <a:rPr sz="1500" spc="-7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19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5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71" dirty="0">
                <a:solidFill>
                  <a:srgbClr val="404040"/>
                </a:solidFill>
                <a:latin typeface="Arial"/>
                <a:cs typeface="Arial"/>
              </a:rPr>
              <a:t>urge</a:t>
            </a:r>
            <a:r>
              <a:rPr sz="1500" spc="-7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15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1500" spc="-83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53" dirty="0">
                <a:solidFill>
                  <a:srgbClr val="404040"/>
                </a:solidFill>
                <a:latin typeface="Arial"/>
                <a:cs typeface="Arial"/>
              </a:rPr>
              <a:t>get</a:t>
            </a:r>
            <a:r>
              <a:rPr sz="15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4" dirty="0">
                <a:solidFill>
                  <a:srgbClr val="404040"/>
                </a:solidFill>
                <a:latin typeface="Arial"/>
                <a:cs typeface="Arial"/>
              </a:rPr>
              <a:t>off</a:t>
            </a:r>
            <a:r>
              <a:rPr sz="15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19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500" spc="-79" dirty="0">
                <a:solidFill>
                  <a:srgbClr val="404040"/>
                </a:solidFill>
                <a:latin typeface="Arial"/>
                <a:cs typeface="Arial"/>
              </a:rPr>
              <a:t> couch </a:t>
            </a:r>
            <a:r>
              <a:rPr sz="1500" spc="-75" dirty="0">
                <a:solidFill>
                  <a:srgbClr val="404040"/>
                </a:solidFill>
                <a:latin typeface="Arial"/>
                <a:cs typeface="Arial"/>
              </a:rPr>
              <a:t>and  </a:t>
            </a:r>
            <a:r>
              <a:rPr sz="1500" spc="-26" dirty="0">
                <a:solidFill>
                  <a:srgbClr val="404040"/>
                </a:solidFill>
                <a:latin typeface="Arial"/>
                <a:cs typeface="Arial"/>
              </a:rPr>
              <a:t>start</a:t>
            </a:r>
            <a:r>
              <a:rPr sz="1500" spc="-7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71" dirty="0">
                <a:solidFill>
                  <a:srgbClr val="404040"/>
                </a:solidFill>
                <a:latin typeface="Arial"/>
                <a:cs typeface="Arial"/>
              </a:rPr>
              <a:t>dancing</a:t>
            </a:r>
            <a:r>
              <a:rPr sz="1500" spc="-86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41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r>
              <a:rPr sz="1500" spc="-86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19" dirty="0">
                <a:solidFill>
                  <a:srgbClr val="404040"/>
                </a:solidFill>
                <a:latin typeface="Arial"/>
                <a:cs typeface="Arial"/>
              </a:rPr>
              <a:t>It</a:t>
            </a:r>
            <a:r>
              <a:rPr sz="1500" spc="-7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98" dirty="0">
                <a:solidFill>
                  <a:srgbClr val="404040"/>
                </a:solidFill>
                <a:latin typeface="Arial"/>
                <a:cs typeface="Arial"/>
              </a:rPr>
              <a:t>sucked</a:t>
            </a:r>
            <a:r>
              <a:rPr sz="1500" spc="-83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71" dirty="0">
                <a:solidFill>
                  <a:srgbClr val="404040"/>
                </a:solidFill>
                <a:latin typeface="Arial"/>
                <a:cs typeface="Arial"/>
              </a:rPr>
              <a:t>me</a:t>
            </a:r>
            <a:r>
              <a:rPr sz="1500" spc="-7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19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1500" spc="-83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45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1500" spc="-7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71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1500" spc="-83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404040"/>
                </a:solidFill>
                <a:latin typeface="Arial"/>
                <a:cs typeface="Arial"/>
              </a:rPr>
              <a:t>it'll</a:t>
            </a:r>
            <a:r>
              <a:rPr sz="1500" spc="-7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49" dirty="0">
                <a:solidFill>
                  <a:srgbClr val="404040"/>
                </a:solidFill>
                <a:latin typeface="Arial"/>
                <a:cs typeface="Arial"/>
              </a:rPr>
              <a:t>do</a:t>
            </a:r>
            <a:r>
              <a:rPr sz="1500" spc="-86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19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500" spc="-7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105" dirty="0">
                <a:solidFill>
                  <a:srgbClr val="404040"/>
                </a:solidFill>
                <a:latin typeface="Arial"/>
                <a:cs typeface="Arial"/>
              </a:rPr>
              <a:t>same</a:t>
            </a:r>
            <a:r>
              <a:rPr sz="1500" spc="-7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15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1500" spc="-86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64" dirty="0">
                <a:solidFill>
                  <a:srgbClr val="404040"/>
                </a:solidFill>
                <a:latin typeface="Arial"/>
                <a:cs typeface="Arial"/>
              </a:rPr>
              <a:t>you</a:t>
            </a:r>
            <a:r>
              <a:rPr sz="1500" spc="-7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41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endParaRPr sz="1500">
              <a:latin typeface="Arial"/>
              <a:cs typeface="Arial"/>
            </a:endParaRPr>
          </a:p>
          <a:p>
            <a:pPr marL="3140869">
              <a:spcBef>
                <a:spcPts val="1264"/>
              </a:spcBef>
            </a:pPr>
            <a:r>
              <a:rPr sz="1350" spc="-56" dirty="0">
                <a:latin typeface="Arial"/>
                <a:cs typeface="Arial"/>
              </a:rPr>
              <a:t>Word </a:t>
            </a:r>
            <a:r>
              <a:rPr sz="1350" spc="-38" dirty="0">
                <a:latin typeface="Arial"/>
                <a:cs typeface="Arial"/>
              </a:rPr>
              <a:t>count </a:t>
            </a:r>
            <a:r>
              <a:rPr sz="1350" spc="-116" dirty="0">
                <a:latin typeface="Arial"/>
                <a:cs typeface="Arial"/>
              </a:rPr>
              <a:t>= </a:t>
            </a:r>
            <a:r>
              <a:rPr sz="1350" spc="-60" dirty="0">
                <a:latin typeface="Arial"/>
                <a:cs typeface="Arial"/>
              </a:rPr>
              <a:t>64, </a:t>
            </a:r>
            <a:r>
              <a:rPr sz="1350" spc="-45" dirty="0">
                <a:latin typeface="Arial"/>
                <a:cs typeface="Arial"/>
              </a:rPr>
              <a:t>ln(64) </a:t>
            </a:r>
            <a:r>
              <a:rPr sz="1350" spc="-116" dirty="0">
                <a:latin typeface="Arial"/>
                <a:cs typeface="Arial"/>
              </a:rPr>
              <a:t>=</a:t>
            </a:r>
            <a:r>
              <a:rPr sz="1350" spc="-86" dirty="0">
                <a:latin typeface="Arial"/>
                <a:cs typeface="Arial"/>
              </a:rPr>
              <a:t> </a:t>
            </a:r>
            <a:r>
              <a:rPr sz="1350" spc="-60" dirty="0">
                <a:latin typeface="Arial"/>
                <a:cs typeface="Arial"/>
              </a:rPr>
              <a:t>4.15</a:t>
            </a:r>
            <a:endParaRPr sz="1350">
              <a:latin typeface="Arial"/>
              <a:cs typeface="Arial"/>
            </a:endParaRP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5A24B898-8F00-B24C-90AF-ADBFD0F00D6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6A0C0988-1E7D-4E40-A96A-F9F5628CE3B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8" name="object 8">
            <a:extLst>
              <a:ext uri="{FF2B5EF4-FFF2-40B4-BE49-F238E27FC236}">
                <a16:creationId xmlns:a16="http://schemas.microsoft.com/office/drawing/2014/main" id="{29CDA544-061E-9440-85E2-6830795B56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4800" y="46241"/>
            <a:ext cx="5943600" cy="994503"/>
          </a:xfrm>
          <a:prstGeom prst="rect">
            <a:avLst/>
          </a:prstGeom>
        </p:spPr>
        <p:txBody>
          <a:bodyPr vert="horz" wrap="square" lIns="0" tIns="9525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US" b="0" spc="-199" dirty="0"/>
              <a:t>Text Classification:</a:t>
            </a:r>
            <a:br>
              <a:rPr lang="en-US" b="0" spc="-199" dirty="0"/>
            </a:br>
            <a:r>
              <a:rPr lang="en-US" b="0" u="sng" spc="-199" dirty="0"/>
              <a:t>Extracting</a:t>
            </a:r>
            <a:r>
              <a:rPr lang="en-US" b="0" spc="-289" dirty="0"/>
              <a:t> </a:t>
            </a:r>
            <a:r>
              <a:rPr lang="en-US" b="0" spc="-259" dirty="0"/>
              <a:t>Features from document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D738B2-4198-3340-A6D0-387AEE1BA405}"/>
              </a:ext>
            </a:extLst>
          </p:cNvPr>
          <p:cNvSpPr txBox="1"/>
          <p:nvPr/>
        </p:nvSpPr>
        <p:spPr>
          <a:xfrm>
            <a:off x="1139582" y="1288018"/>
            <a:ext cx="772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spc="-23" dirty="0">
                <a:solidFill>
                  <a:srgbClr val="404040"/>
                </a:solidFill>
                <a:latin typeface="Arial"/>
                <a:cs typeface="Arial"/>
              </a:rPr>
              <a:t>Doc1</a:t>
            </a:r>
            <a:r>
              <a:rPr lang="en-US" spc="-23" dirty="0">
                <a:solidFill>
                  <a:srgbClr val="404040"/>
                </a:solidFill>
                <a:latin typeface="Arial"/>
                <a:cs typeface="Arial"/>
              </a:rPr>
              <a:t>:</a:t>
            </a:r>
            <a:endParaRPr lang="en-US" dirty="0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E98C7083-B6CA-EB4E-ABCD-E40509F45AA3}"/>
              </a:ext>
            </a:extLst>
          </p:cNvPr>
          <p:cNvSpPr/>
          <p:nvPr/>
        </p:nvSpPr>
        <p:spPr>
          <a:xfrm>
            <a:off x="7008494" y="3105150"/>
            <a:ext cx="306706" cy="1676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962CD5-3D52-0D40-9203-A10C9121432C}"/>
              </a:ext>
            </a:extLst>
          </p:cNvPr>
          <p:cNvSpPr txBox="1"/>
          <p:nvPr/>
        </p:nvSpPr>
        <p:spPr>
          <a:xfrm>
            <a:off x="7400216" y="373385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Feature Vector</a:t>
            </a:r>
          </a:p>
          <a:p>
            <a:r>
              <a:rPr lang="en-US" sz="1400" dirty="0"/>
              <a:t>for Doc1</a:t>
            </a:r>
          </a:p>
        </p:txBody>
      </p:sp>
    </p:spTree>
    <p:extLst>
      <p:ext uri="{BB962C8B-B14F-4D97-AF65-F5344CB8AC3E}">
        <p14:creationId xmlns:p14="http://schemas.microsoft.com/office/powerpoint/2010/main" val="278249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E1E97-4C1F-6841-982A-423C82FE3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83" y="21524"/>
            <a:ext cx="6449317" cy="492443"/>
          </a:xfrm>
        </p:spPr>
        <p:txBody>
          <a:bodyPr/>
          <a:lstStyle/>
          <a:p>
            <a:r>
              <a:rPr lang="en-US" dirty="0"/>
              <a:t>Regression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C94DD-6EBA-5545-879C-5C6B405E6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234" y="1364424"/>
            <a:ext cx="8431530" cy="1723549"/>
          </a:xfrm>
        </p:spPr>
        <p:txBody>
          <a:bodyPr/>
          <a:lstStyle/>
          <a:p>
            <a:r>
              <a:rPr lang="en-US" dirty="0"/>
              <a:t>Statistical modelling technique </a:t>
            </a:r>
          </a:p>
          <a:p>
            <a:endParaRPr lang="en-US" dirty="0"/>
          </a:p>
          <a:p>
            <a:r>
              <a:rPr lang="en-US" dirty="0"/>
              <a:t>Relationship between two or more variables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13C37E-5871-524D-9DFD-42FE4622108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B7E02-AC34-344E-9DA9-D2BFD2C8DC2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9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81" y="44253"/>
            <a:ext cx="4734717" cy="3181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1619250"/>
            <a:ext cx="4520783" cy="3257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-4473"/>
            <a:ext cx="4264993" cy="31051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95400" y="386715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/>
              <a:t>y = m * x + 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09BFC3-5735-9247-8087-AA1EA39B332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574B118-ED24-654A-B5EF-C59DDC5D62F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6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5E0FC-982D-F749-AED8-C53CDF17B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46CA2-0D14-9E4B-A806-575C88F5B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070" y="1962150"/>
            <a:ext cx="8431530" cy="615553"/>
          </a:xfrm>
        </p:spPr>
        <p:txBody>
          <a:bodyPr/>
          <a:lstStyle/>
          <a:p>
            <a:r>
              <a:rPr lang="en-US" sz="4000" b="1" dirty="0">
                <a:solidFill>
                  <a:schemeClr val="accent2"/>
                </a:solidFill>
                <a:latin typeface="Calibri (Headings)"/>
                <a:cs typeface="Calibri (Headings)"/>
              </a:rPr>
              <a:t>Text Classification: Logistic Regression</a:t>
            </a:r>
            <a:endParaRPr lang="en-US" sz="4000" b="1" dirty="0">
              <a:solidFill>
                <a:schemeClr val="accent2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8D120-EEF4-CB4C-B84B-126B12461B9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315768-221E-7440-BC0B-C8C3D591C12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83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14" y="11076"/>
            <a:ext cx="7467600" cy="742950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895350"/>
            <a:ext cx="2159000" cy="660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2172" y="1555750"/>
            <a:ext cx="2400300" cy="10379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4200" y="2445942"/>
            <a:ext cx="2597150" cy="964008"/>
          </a:xfrm>
          <a:prstGeom prst="rect">
            <a:avLst/>
          </a:prstGeom>
        </p:spPr>
      </p:pic>
      <p:sp>
        <p:nvSpPr>
          <p:cNvPr id="11" name="Right Brace 10"/>
          <p:cNvSpPr/>
          <p:nvPr/>
        </p:nvSpPr>
        <p:spPr bwMode="auto">
          <a:xfrm>
            <a:off x="5602472" y="1047750"/>
            <a:ext cx="417328" cy="1398192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9800" y="1073002"/>
            <a:ext cx="2971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Regression Equation.</a:t>
            </a:r>
          </a:p>
          <a:p>
            <a:r>
              <a:rPr lang="en-US" sz="1800" dirty="0">
                <a:latin typeface="+mn-lt"/>
              </a:rPr>
              <a:t>Dot product between weight vector and input vector.</a:t>
            </a:r>
          </a:p>
          <a:p>
            <a:r>
              <a:rPr lang="en-US" sz="1800" i="1" dirty="0">
                <a:latin typeface="+mn-lt"/>
              </a:rPr>
              <a:t>b</a:t>
            </a:r>
            <a:r>
              <a:rPr lang="en-US" sz="1800" dirty="0">
                <a:latin typeface="+mn-lt"/>
              </a:rPr>
              <a:t>: a real number. </a:t>
            </a:r>
          </a:p>
          <a:p>
            <a:r>
              <a:rPr lang="en-US" sz="1800" dirty="0">
                <a:latin typeface="+mn-lt"/>
              </a:rPr>
              <a:t>(bias / intercept)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3528" y="273581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+mn-lt"/>
              </a:rPr>
              <a:t>Logistic function (Sigmoid)</a:t>
            </a:r>
            <a:endParaRPr lang="en-US" sz="1800" dirty="0">
              <a:latin typeface="+mn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6200" y="1152906"/>
            <a:ext cx="3183004" cy="1591502"/>
            <a:chOff x="116072" y="1278983"/>
            <a:chExt cx="3183004" cy="1591502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6072" y="1278983"/>
              <a:ext cx="3183004" cy="1591502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374074" y="1746846"/>
              <a:ext cx="1226126" cy="29150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sz="1800" dirty="0">
                <a:latin typeface="+mn-lt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096000" y="433601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Decision boundary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221E251-480A-AD4D-AC3F-D3C22ABE9A71}"/>
              </a:ext>
            </a:extLst>
          </p:cNvPr>
          <p:cNvGrpSpPr/>
          <p:nvPr/>
        </p:nvGrpSpPr>
        <p:grpSpPr>
          <a:xfrm>
            <a:off x="2895600" y="4300251"/>
            <a:ext cx="3096806" cy="709899"/>
            <a:chOff x="2895600" y="4300251"/>
            <a:chExt cx="3096806" cy="7098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95600" y="4300251"/>
              <a:ext cx="3096806" cy="709899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4495800" y="4324349"/>
              <a:ext cx="152400" cy="36576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000" i="1" dirty="0"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  <a:endParaRPr lang="en-US" sz="1800" i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95600" y="4518567"/>
              <a:ext cx="35505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000" i="1" dirty="0" err="1"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  <a:r>
                <a:rPr lang="en-US" sz="2000" i="1" baseline="-25000" dirty="0" err="1">
                  <a:latin typeface="Times New Roman" charset="0"/>
                  <a:ea typeface="Times New Roman" charset="0"/>
                  <a:cs typeface="Times New Roman" charset="0"/>
                </a:rPr>
                <a:t>LR</a:t>
              </a:r>
              <a:endParaRPr lang="en-US" sz="1800" i="1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359400" y="3714750"/>
                <a:ext cx="20810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charset="0"/>
                            </a:rPr>
                            <m:t>𝑐</m:t>
                          </m:r>
                          <m:r>
                            <a:rPr lang="en-US" sz="1800" b="0" i="1" smtClean="0">
                              <a:latin typeface="Cambria Math" charset="0"/>
                            </a:rPr>
                            <m:t>=0 </m:t>
                          </m:r>
                        </m:e>
                      </m:d>
                      <m:r>
                        <a:rPr lang="en-US" sz="18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charset="0"/>
                        </a:rPr>
                        <m:t>)=1−</m:t>
                      </m:r>
                      <m:r>
                        <a:rPr lang="en-US" sz="1800" b="0" i="1" smtClean="0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n-US" sz="1800" dirty="0">
                  <a:latin typeface="+mn-lt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400" y="3714750"/>
                <a:ext cx="2081083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047" t="-143478" r="-2047" b="-17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117634" y="3729684"/>
                <a:ext cx="16771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charset="0"/>
                            </a:rPr>
                            <m:t>𝑐</m:t>
                          </m:r>
                          <m:r>
                            <a:rPr lang="en-US" sz="1800" b="0" i="1" smtClean="0">
                              <a:latin typeface="Cambria Math" charset="0"/>
                            </a:rPr>
                            <m:t>=1 </m:t>
                          </m:r>
                        </m:e>
                      </m:d>
                      <m:r>
                        <a:rPr lang="en-US" sz="18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charset="0"/>
                        </a:rPr>
                        <m:t>)=</m:t>
                      </m:r>
                      <m:r>
                        <a:rPr lang="en-US" sz="1800" b="0" i="1" smtClean="0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n-US" sz="1800" dirty="0">
                  <a:latin typeface="+mn-lt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634" y="3729684"/>
                <a:ext cx="1677126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536" t="-146667" r="-2536" b="-18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02472" y="2604976"/>
            <a:ext cx="1888718" cy="72560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29F50A-96A1-4E4A-BF30-0700F9E6B83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AE0DC6-5C93-F640-A79F-1D67DA500BB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23" name="Object 3">
            <a:extLst>
              <a:ext uri="{FF2B5EF4-FFF2-40B4-BE49-F238E27FC236}">
                <a16:creationId xmlns:a16="http://schemas.microsoft.com/office/drawing/2014/main" id="{933F2470-FF3F-4A47-87E6-1B444AEFEC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5283812"/>
              </p:ext>
            </p:extLst>
          </p:nvPr>
        </p:nvGraphicFramePr>
        <p:xfrm>
          <a:off x="210443" y="4515700"/>
          <a:ext cx="1885057" cy="398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71600" imgH="292100" progId="Equation.3">
                  <p:embed/>
                </p:oleObj>
              </mc:Choice>
              <mc:Fallback>
                <p:oleObj name="Equation" r:id="rId12" imgW="1371600" imgH="292100" progId="Equation.3">
                  <p:embed/>
                  <p:pic>
                    <p:nvPicPr>
                      <p:cNvPr id="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443" y="4515700"/>
                        <a:ext cx="1885057" cy="3989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54C350D-0680-AE45-BFE4-1512C385250D}"/>
              </a:ext>
            </a:extLst>
          </p:cNvPr>
          <p:cNvCxnSpPr/>
          <p:nvPr/>
        </p:nvCxnSpPr>
        <p:spPr>
          <a:xfrm>
            <a:off x="228600" y="1885950"/>
            <a:ext cx="310896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23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  <p:bldP spid="17" grpId="0"/>
      <p:bldP spid="21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5E0FC-982D-F749-AED8-C53CDF17B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46CA2-0D14-9E4B-A806-575C88F5B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070" y="1962150"/>
            <a:ext cx="8431530" cy="615553"/>
          </a:xfrm>
        </p:spPr>
        <p:txBody>
          <a:bodyPr/>
          <a:lstStyle/>
          <a:p>
            <a:r>
              <a:rPr lang="en-US" sz="4000" b="1" dirty="0">
                <a:solidFill>
                  <a:schemeClr val="accent2"/>
                </a:solidFill>
                <a:latin typeface="Calibri (Headings)"/>
                <a:cs typeface="Calibri (Headings)"/>
              </a:rPr>
              <a:t>Text Classification: Logistic Regression</a:t>
            </a:r>
            <a:endParaRPr lang="en-US" sz="4000" b="1" dirty="0">
              <a:solidFill>
                <a:schemeClr val="accent2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8D120-EEF4-CB4C-B84B-126B12461B9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315768-221E-7440-BC0B-C8C3D591C12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96E2F-2F25-2F4B-9EC5-5CBBC300E777}"/>
              </a:ext>
            </a:extLst>
          </p:cNvPr>
          <p:cNvSpPr txBox="1"/>
          <p:nvPr/>
        </p:nvSpPr>
        <p:spPr>
          <a:xfrm>
            <a:off x="6035040" y="3638550"/>
            <a:ext cx="31133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first, two concepts: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Regression analysis</a:t>
            </a:r>
          </a:p>
          <a:p>
            <a:r>
              <a:rPr lang="en-US" dirty="0"/>
              <a:t>And the underlying framework </a:t>
            </a:r>
          </a:p>
          <a:p>
            <a:r>
              <a:rPr lang="en-US" dirty="0"/>
              <a:t>is same as before:</a:t>
            </a:r>
          </a:p>
        </p:txBody>
      </p:sp>
    </p:spTree>
    <p:extLst>
      <p:ext uri="{BB962C8B-B14F-4D97-AF65-F5344CB8AC3E}">
        <p14:creationId xmlns:p14="http://schemas.microsoft.com/office/powerpoint/2010/main" val="4219213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153" y="133350"/>
            <a:ext cx="8394155" cy="742950"/>
          </a:xfrm>
        </p:spPr>
        <p:txBody>
          <a:bodyPr/>
          <a:lstStyle/>
          <a:p>
            <a:r>
              <a:rPr lang="en-US" dirty="0"/>
              <a:t>Text Classification: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1" y="971550"/>
            <a:ext cx="8396908" cy="3962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Given:</a:t>
            </a:r>
          </a:p>
          <a:p>
            <a:pPr marL="586979" lvl="1"/>
            <a:r>
              <a:rPr lang="en-US" altLang="en-US" dirty="0"/>
              <a:t>A set of classes:  </a:t>
            </a:r>
            <a:r>
              <a:rPr lang="en-US" altLang="en-US" i="1" dirty="0"/>
              <a:t>C = {c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, c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,…, </a:t>
            </a:r>
            <a:r>
              <a:rPr lang="en-US" altLang="en-US" i="1" dirty="0" err="1"/>
              <a:t>c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}    </a:t>
            </a:r>
            <a:endParaRPr lang="en-US" altLang="en-US" dirty="0"/>
          </a:p>
          <a:p>
            <a:pPr marL="449819" lvl="1" indent="0">
              <a:buNone/>
            </a:pPr>
            <a:r>
              <a:rPr lang="en-US" altLang="en-US" dirty="0"/>
              <a:t>	E.g. {English, Spanish, Mandarin, Hindi}</a:t>
            </a:r>
            <a:endParaRPr lang="en-US" altLang="en-US" i="1" dirty="0"/>
          </a:p>
          <a:p>
            <a:pPr marL="586979" lvl="1"/>
            <a:r>
              <a:rPr lang="en-US" altLang="en-US" dirty="0">
                <a:ea typeface="MS PGothic" panose="020B0600070205080204" pitchFamily="34" charset="-128"/>
              </a:rPr>
              <a:t>A set of labeled documents: </a:t>
            </a:r>
            <a:r>
              <a:rPr lang="en-US" altLang="en-US" i="1" dirty="0">
                <a:ea typeface="MS PGothic" panose="020B0600070205080204" pitchFamily="34" charset="-128"/>
              </a:rPr>
              <a:t>D = {d</a:t>
            </a:r>
            <a:r>
              <a:rPr lang="en-US" altLang="en-US" i="1" baseline="-25000" dirty="0">
                <a:ea typeface="MS PGothic" panose="020B0600070205080204" pitchFamily="34" charset="-128"/>
              </a:rPr>
              <a:t>1</a:t>
            </a:r>
            <a:r>
              <a:rPr lang="en-US" altLang="en-US" i="1" dirty="0">
                <a:ea typeface="MS PGothic" panose="020B0600070205080204" pitchFamily="34" charset="-128"/>
              </a:rPr>
              <a:t>, d</a:t>
            </a:r>
            <a:r>
              <a:rPr lang="en-US" altLang="en-US" i="1" baseline="-25000" dirty="0">
                <a:ea typeface="MS PGothic" panose="020B0600070205080204" pitchFamily="34" charset="-128"/>
              </a:rPr>
              <a:t>2</a:t>
            </a:r>
            <a:r>
              <a:rPr lang="en-US" altLang="en-US" i="1" dirty="0">
                <a:ea typeface="MS PGothic" panose="020B0600070205080204" pitchFamily="34" charset="-128"/>
              </a:rPr>
              <a:t>,</a:t>
            </a:r>
            <a:r>
              <a:rPr lang="is-IS" altLang="en-US" i="1" dirty="0">
                <a:ea typeface="MS PGothic" panose="020B0600070205080204" pitchFamily="34" charset="-128"/>
              </a:rPr>
              <a:t>…, </a:t>
            </a:r>
            <a:r>
              <a:rPr lang="en-US" altLang="en-US" i="1" dirty="0" err="1">
                <a:ea typeface="MS PGothic" panose="020B0600070205080204" pitchFamily="34" charset="-128"/>
              </a:rPr>
              <a:t>d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n</a:t>
            </a:r>
            <a:r>
              <a:rPr lang="en-US" altLang="en-US" i="1" dirty="0">
                <a:ea typeface="MS PGothic" panose="020B0600070205080204" pitchFamily="34" charset="-128"/>
              </a:rPr>
              <a:t>}, </a:t>
            </a:r>
          </a:p>
          <a:p>
            <a:pPr marL="358379" lvl="1" indent="0">
              <a:buNone/>
            </a:pPr>
            <a:r>
              <a:rPr lang="en-US" altLang="en-US" i="1" dirty="0">
                <a:ea typeface="MS PGothic" panose="020B0600070205080204" pitchFamily="34" charset="-128"/>
              </a:rPr>
              <a:t>	where for every document, d</a:t>
            </a:r>
            <a:r>
              <a:rPr lang="en-US" altLang="en-US" i="1" baseline="-25000" dirty="0">
                <a:ea typeface="MS PGothic" panose="020B0600070205080204" pitchFamily="34" charset="-128"/>
              </a:rPr>
              <a:t>x </a:t>
            </a:r>
            <a:r>
              <a:rPr lang="en-US" altLang="en-US" i="1" dirty="0">
                <a:ea typeface="MS PGothic" panose="020B0600070205080204" pitchFamily="34" charset="-128"/>
              </a:rPr>
              <a:t> , its class label, c</a:t>
            </a:r>
            <a:r>
              <a:rPr lang="en-US" altLang="en-US" i="1" baseline="30000" dirty="0">
                <a:ea typeface="MS PGothic" panose="020B0600070205080204" pitchFamily="34" charset="-128"/>
              </a:rPr>
              <a:t>dx </a:t>
            </a:r>
            <a:r>
              <a:rPr lang="en-US" altLang="en-US" i="1" dirty="0">
                <a:ea typeface="MS PGothic" panose="020B0600070205080204" pitchFamily="34" charset="-128"/>
              </a:rPr>
              <a:t>∈ C</a:t>
            </a:r>
            <a:endParaRPr lang="en-US" altLang="en-US" dirty="0">
              <a:ea typeface="MS PGothic" panose="020B0600070205080204" pitchFamily="34" charset="-128"/>
            </a:endParaRPr>
          </a:p>
          <a:p>
            <a:pPr marL="586979" lvl="2" indent="0">
              <a:buNone/>
            </a:pPr>
            <a:r>
              <a:rPr lang="en-US" altLang="en-US" dirty="0">
                <a:ea typeface="MS PGothic" panose="020B0600070205080204" pitchFamily="34" charset="-128"/>
              </a:rPr>
              <a:t>	E.g. </a:t>
            </a:r>
            <a:r>
              <a:rPr lang="en-US" altLang="en-US" i="1" dirty="0">
                <a:ea typeface="MS PGothic" panose="020B0600070205080204" pitchFamily="34" charset="-128"/>
              </a:rPr>
              <a:t>d</a:t>
            </a:r>
            <a:r>
              <a:rPr lang="en-US" altLang="en-US" i="1" baseline="-25000" dirty="0">
                <a:ea typeface="MS PGothic" panose="020B0600070205080204" pitchFamily="34" charset="-128"/>
              </a:rPr>
              <a:t>x </a:t>
            </a:r>
            <a:r>
              <a:rPr lang="en-US" altLang="en-US" dirty="0">
                <a:ea typeface="MS PGothic" panose="020B0600070205080204" pitchFamily="34" charset="-128"/>
              </a:rPr>
              <a:t>: “</a:t>
            </a:r>
            <a:r>
              <a:rPr lang="en-US" altLang="en-US" dirty="0" err="1">
                <a:ea typeface="MS PGothic" panose="020B0600070205080204" pitchFamily="34" charset="-128"/>
              </a:rPr>
              <a:t>Hola</a:t>
            </a:r>
            <a:r>
              <a:rPr lang="en-US" altLang="en-US" dirty="0">
                <a:ea typeface="MS PGothic" panose="020B0600070205080204" pitchFamily="34" charset="-128"/>
              </a:rPr>
              <a:t> amigo”, </a:t>
            </a:r>
            <a:r>
              <a:rPr lang="en-US" altLang="en-US" i="1" dirty="0">
                <a:ea typeface="MS PGothic" panose="020B0600070205080204" pitchFamily="34" charset="-128"/>
              </a:rPr>
              <a:t>c</a:t>
            </a:r>
            <a:r>
              <a:rPr lang="en-US" altLang="en-US" i="1" baseline="30000" dirty="0">
                <a:ea typeface="MS PGothic" panose="020B0600070205080204" pitchFamily="34" charset="-128"/>
              </a:rPr>
              <a:t>dx </a:t>
            </a:r>
            <a:r>
              <a:rPr lang="en-US" altLang="en-US" dirty="0">
                <a:ea typeface="MS PGothic" panose="020B0600070205080204" pitchFamily="34" charset="-128"/>
              </a:rPr>
              <a:t>: Spanish</a:t>
            </a:r>
            <a:endParaRPr lang="en-US" altLang="en-US" i="1" dirty="0"/>
          </a:p>
          <a:p>
            <a:pPr marL="586979" lvl="1"/>
            <a:endParaRPr lang="en-US" altLang="en-US" i="1" dirty="0"/>
          </a:p>
          <a:p>
            <a:pPr marL="0" indent="0"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Learn classification model:</a:t>
            </a:r>
          </a:p>
          <a:p>
            <a:pPr marL="586979" lvl="1"/>
            <a:r>
              <a:rPr lang="en-US" altLang="en-US" dirty="0"/>
              <a:t>Using the training data, D, learn a classifier, </a:t>
            </a:r>
            <a:r>
              <a:rPr lang="en-US" altLang="en-US" dirty="0" err="1"/>
              <a:t>γ</a:t>
            </a:r>
            <a:r>
              <a:rPr lang="en-US" altLang="en-US" dirty="0"/>
              <a:t>() 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/>
              <a:t>Use the classification model:</a:t>
            </a:r>
          </a:p>
          <a:p>
            <a:pPr marL="586979" lvl="1"/>
            <a:r>
              <a:rPr lang="en-US" altLang="en-US" dirty="0"/>
              <a:t>Predict the class label for a given unlabeled document </a:t>
            </a:r>
            <a:r>
              <a:rPr lang="en-US" altLang="en-US" i="1" dirty="0"/>
              <a:t>d</a:t>
            </a:r>
            <a:r>
              <a:rPr lang="en-US" altLang="en-US" dirty="0"/>
              <a:t> </a:t>
            </a:r>
          </a:p>
          <a:p>
            <a:pPr marL="449819" lvl="1" indent="0">
              <a:buNone/>
            </a:pPr>
            <a:r>
              <a:rPr lang="en-US" altLang="en-US" dirty="0"/>
              <a:t>	</a:t>
            </a:r>
            <a:r>
              <a:rPr lang="en-US" altLang="en-US" dirty="0" err="1"/>
              <a:t>γ</a:t>
            </a:r>
            <a:r>
              <a:rPr lang="en-US" altLang="en-US" dirty="0"/>
              <a:t>(d</a:t>
            </a:r>
            <a:r>
              <a:rPr lang="en-US" altLang="en-US" dirty="0">
                <a:ea typeface="MS PGothic" panose="020B0600070205080204" pitchFamily="34" charset="-128"/>
              </a:rPr>
              <a:t>) = c</a:t>
            </a:r>
            <a:r>
              <a:rPr lang="en-US" altLang="en-US" baseline="30000" dirty="0">
                <a:ea typeface="MS PGothic" panose="020B0600070205080204" pitchFamily="34" charset="-128"/>
              </a:rPr>
              <a:t>d</a:t>
            </a:r>
            <a:r>
              <a:rPr lang="en-US" altLang="en-US" baseline="-25000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∈ </a:t>
            </a:r>
            <a:r>
              <a:rPr lang="en-US" altLang="en-US" dirty="0"/>
              <a:t>C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C80F91-B855-8340-8D92-8090A691662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8C4BE-249D-5345-93FA-C94B9851A27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E989B2-C0F4-5549-B831-EE23D0C5ADE5}"/>
              </a:ext>
            </a:extLst>
          </p:cNvPr>
          <p:cNvSpPr txBox="1"/>
          <p:nvPr/>
        </p:nvSpPr>
        <p:spPr>
          <a:xfrm>
            <a:off x="6248400" y="819150"/>
            <a:ext cx="294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Supervised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8930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9" name="Rectangle 11"/>
          <p:cNvSpPr>
            <a:spLocks noGrp="1" noChangeArrowheads="1"/>
          </p:cNvSpPr>
          <p:nvPr>
            <p:ph type="title"/>
          </p:nvPr>
        </p:nvSpPr>
        <p:spPr>
          <a:xfrm>
            <a:off x="167640" y="57150"/>
            <a:ext cx="7467600" cy="742950"/>
          </a:xfrm>
        </p:spPr>
        <p:txBody>
          <a:bodyPr vert="horz" wrap="square" lIns="68580" tIns="34290" rIns="99060" bIns="34290" numCol="1" rtlCol="0" anchor="b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dirty="0"/>
              <a:t>Text Classification: Features</a:t>
            </a:r>
          </a:p>
        </p:txBody>
      </p:sp>
      <p:sp>
        <p:nvSpPr>
          <p:cNvPr id="43020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04800" y="1352550"/>
            <a:ext cx="8534400" cy="3657600"/>
          </a:xfrm>
        </p:spPr>
        <p:txBody>
          <a:bodyPr vert="horz" wrap="square" lIns="0" tIns="34290" rIns="99060" bIns="3429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buFont typeface="Wingdings" charset="0"/>
              <a:buChar char="§"/>
              <a:defRPr/>
            </a:pPr>
            <a:r>
              <a:rPr lang="en-US" sz="2000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Sources of signal that can help distinguish between classes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000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Let’s take the Spam versus Ham classification task</a:t>
            </a:r>
          </a:p>
          <a:p>
            <a:pPr eaLnBrk="1" hangingPunct="1">
              <a:defRPr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buFont typeface="Wingdings" charset="0"/>
              <a:buChar char="§"/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Simplest Feature Types: 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unigrams, bigrams, n-grams</a:t>
            </a:r>
          </a:p>
          <a:p>
            <a:pPr lvl="2">
              <a:buFont typeface="Wingdings" charset="0"/>
              <a:buChar char="§"/>
              <a:defRPr/>
            </a:pPr>
            <a:r>
              <a:rPr lang="en-US" sz="2000" i="1" dirty="0">
                <a:latin typeface="Calibri" panose="020F0502020204030204" pitchFamily="34" charset="0"/>
                <a:ea typeface="Times New Roman" charset="0"/>
                <a:cs typeface="Calibri" panose="020F0502020204030204" pitchFamily="34" charset="0"/>
              </a:rPr>
              <a:t>x</a:t>
            </a:r>
            <a:r>
              <a:rPr lang="en-US" sz="2000" i="1" baseline="-25000" dirty="0">
                <a:latin typeface="Calibri" panose="020F0502020204030204" pitchFamily="34" charset="0"/>
                <a:ea typeface="Times New Roman" charset="0"/>
                <a:cs typeface="Calibri" panose="020F0502020204030204" pitchFamily="34" charset="0"/>
              </a:rPr>
              <a:t>i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:Every unique n-gram in the training set</a:t>
            </a:r>
          </a:p>
          <a:p>
            <a:pPr>
              <a:buFont typeface="Wingdings" charset="0"/>
              <a:buChar char="§"/>
              <a:defRPr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charset="0"/>
              <a:buChar char="§"/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Other Types of Features:</a:t>
            </a:r>
          </a:p>
          <a:p>
            <a:pPr marL="586979" lvl="1">
              <a:buFont typeface="Wingdings" charset="0"/>
              <a:buChar char="§"/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Depends on the classification problem at hand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5E906C-63B5-FF46-901E-303477E4696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B455C-C7EC-3D48-B6E5-FD5E2A448E4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6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9" name="Rectangle 11"/>
          <p:cNvSpPr>
            <a:spLocks noGrp="1" noChangeArrowheads="1"/>
          </p:cNvSpPr>
          <p:nvPr>
            <p:ph type="title"/>
          </p:nvPr>
        </p:nvSpPr>
        <p:spPr>
          <a:xfrm>
            <a:off x="167640" y="-95250"/>
            <a:ext cx="7467600" cy="742950"/>
          </a:xfrm>
        </p:spPr>
        <p:txBody>
          <a:bodyPr vert="horz" wrap="square" lIns="68580" tIns="34290" rIns="99060" bIns="34290" numCol="1" rtlCol="0" anchor="b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dirty="0"/>
              <a:t>Text Classification: Features</a:t>
            </a:r>
          </a:p>
        </p:txBody>
      </p:sp>
      <p:sp>
        <p:nvSpPr>
          <p:cNvPr id="43020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04800" y="819150"/>
            <a:ext cx="9220200" cy="4038600"/>
          </a:xfrm>
        </p:spPr>
        <p:txBody>
          <a:bodyPr vert="horz" wrap="square" lIns="0" tIns="34290" rIns="99060" bIns="3429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4000"/>
              </a:lnSpc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Examples of Other Types of Features:</a:t>
            </a:r>
          </a:p>
          <a:p>
            <a:pPr>
              <a:lnSpc>
                <a:spcPct val="114000"/>
              </a:lnSpc>
              <a:defRPr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9779">
              <a:lnSpc>
                <a:spcPct val="114000"/>
              </a:lnSpc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Classification task: Spam Classification: </a:t>
            </a:r>
          </a:p>
          <a:p>
            <a:pPr marL="472679" lvl="1">
              <a:lnSpc>
                <a:spcPct val="114000"/>
              </a:lnSpc>
              <a:buFont typeface="Wingdings" charset="0"/>
              <a:buChar char="§"/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From: starts with many numbers  (Meta data feature)</a:t>
            </a:r>
          </a:p>
          <a:p>
            <a:pPr marL="472679" lvl="1">
              <a:lnSpc>
                <a:spcPct val="114000"/>
              </a:lnSpc>
              <a:buFont typeface="Wingdings" charset="0"/>
              <a:buChar char="§"/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Subject is all capitals </a:t>
            </a:r>
          </a:p>
          <a:p>
            <a:pPr marL="472679" lvl="1">
              <a:lnSpc>
                <a:spcPct val="114000"/>
              </a:lnSpc>
              <a:buFont typeface="Wingdings" charset="0"/>
              <a:buChar char="§"/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HTML has a low ratio of text to image area (Non-linguistic feature)</a:t>
            </a:r>
          </a:p>
          <a:p>
            <a:pPr marL="472679" lvl="1">
              <a:lnSpc>
                <a:spcPct val="114000"/>
              </a:lnSpc>
              <a:buFont typeface="Wingdings" charset="0"/>
              <a:buChar char="§"/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Presence of certain phrases, e.g. “One hundred percent guaranteed” </a:t>
            </a:r>
          </a:p>
          <a:p>
            <a:pPr marL="472679" lvl="1">
              <a:lnSpc>
                <a:spcPct val="114000"/>
              </a:lnSpc>
              <a:buFont typeface="Wingdings" charset="0"/>
              <a:buChar char="§"/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Presence of sender email in blacklist</a:t>
            </a:r>
          </a:p>
          <a:p>
            <a:pPr marL="472679" lvl="1">
              <a:lnSpc>
                <a:spcPct val="114000"/>
              </a:lnSpc>
              <a:buFont typeface="Wingdings" charset="0"/>
              <a:buChar char="§"/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Presence of sender email in whitelist</a:t>
            </a:r>
          </a:p>
          <a:p>
            <a:pPr marL="472679" lvl="1">
              <a:lnSpc>
                <a:spcPct val="114000"/>
              </a:lnSpc>
              <a:defRPr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9779">
              <a:lnSpc>
                <a:spcPct val="114000"/>
              </a:lnSpc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Classification task: For Product review classification (+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versus -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</a:p>
          <a:p>
            <a:pPr marL="586979" lvl="1">
              <a:lnSpc>
                <a:spcPct val="114000"/>
              </a:lnSpc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??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E242D2-A3AC-3749-A095-81B9011108A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C5E8EB-7DB6-2249-A4B6-3697685BB60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1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02193"/>
              </p:ext>
            </p:extLst>
          </p:nvPr>
        </p:nvGraphicFramePr>
        <p:xfrm>
          <a:off x="914400" y="2133153"/>
          <a:ext cx="7543802" cy="28191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3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62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6221">
                  <a:extLst>
                    <a:ext uri="{9D8B030D-6E8A-4147-A177-3AD203B41FA5}">
                      <a16:colId xmlns:a16="http://schemas.microsoft.com/office/drawing/2014/main" val="182673175"/>
                    </a:ext>
                  </a:extLst>
                </a:gridCol>
                <a:gridCol w="1046221">
                  <a:extLst>
                    <a:ext uri="{9D8B030D-6E8A-4147-A177-3AD203B41FA5}">
                      <a16:colId xmlns:a16="http://schemas.microsoft.com/office/drawing/2014/main" val="3278839240"/>
                    </a:ext>
                  </a:extLst>
                </a:gridCol>
                <a:gridCol w="1046221">
                  <a:extLst>
                    <a:ext uri="{9D8B030D-6E8A-4147-A177-3AD203B41FA5}">
                      <a16:colId xmlns:a16="http://schemas.microsoft.com/office/drawing/2014/main" val="710564534"/>
                    </a:ext>
                  </a:extLst>
                </a:gridCol>
              </a:tblGrid>
              <a:tr h="31282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lang="en-US" sz="1400" b="1" spc="-1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Feature ID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lang="en-US" sz="1400" b="1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Feature </a:t>
                      </a:r>
                      <a:r>
                        <a:rPr sz="1400" b="1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Definition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lang="en-US" sz="1400" b="1" spc="-1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Feature </a:t>
                      </a:r>
                      <a:r>
                        <a:rPr sz="1400" b="1" spc="-1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Value</a:t>
                      </a:r>
                      <a:r>
                        <a:rPr lang="en-US" sz="1400" b="1" spc="-1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 for Doc1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2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spc="-1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Feature Values for Doc2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14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2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spc="-1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Feature Values for </a:t>
                      </a:r>
                      <a:r>
                        <a:rPr lang="en-US" sz="1400" b="1" spc="-135" dirty="0" err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Docn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83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82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9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spc="-142" baseline="-20833" dirty="0">
                          <a:latin typeface="Arial"/>
                          <a:cs typeface="Arial"/>
                        </a:rPr>
                        <a:t>1</a:t>
                      </a:r>
                      <a:endParaRPr sz="1400" baseline="-20833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85" dirty="0">
                          <a:latin typeface="Arial"/>
                          <a:cs typeface="Arial"/>
                        </a:rPr>
                        <a:t>Count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400" spc="-55" dirty="0">
                          <a:latin typeface="Arial"/>
                          <a:cs typeface="Arial"/>
                        </a:rPr>
                        <a:t>positive 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lexicon</a:t>
                      </a:r>
                      <a:r>
                        <a:rPr sz="1400" spc="-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70" dirty="0">
                          <a:latin typeface="Arial"/>
                          <a:cs typeface="Arial"/>
                        </a:rPr>
                        <a:t>words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82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spc="-9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spc="-142" baseline="-20833" dirty="0">
                          <a:latin typeface="Arial"/>
                          <a:cs typeface="Arial"/>
                        </a:rPr>
                        <a:t>2</a:t>
                      </a:r>
                      <a:endParaRPr sz="1400" baseline="-20833">
                        <a:latin typeface="Arial"/>
                        <a:cs typeface="Arial"/>
                      </a:endParaRPr>
                    </a:p>
                  </a:txBody>
                  <a:tcPr marL="0" marR="0" marT="2476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spc="-85" dirty="0">
                          <a:latin typeface="Arial"/>
                          <a:cs typeface="Arial"/>
                        </a:rPr>
                        <a:t>Count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400" spc="-80" dirty="0">
                          <a:latin typeface="Arial"/>
                          <a:cs typeface="Arial"/>
                        </a:rPr>
                        <a:t>negative 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lexicon</a:t>
                      </a:r>
                      <a:r>
                        <a:rPr sz="1400" spc="-1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70" dirty="0">
                          <a:latin typeface="Arial"/>
                          <a:cs typeface="Arial"/>
                        </a:rPr>
                        <a:t>words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82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spc="-9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spc="-142" baseline="-20833" dirty="0">
                          <a:latin typeface="Arial"/>
                          <a:cs typeface="Arial"/>
                        </a:rPr>
                        <a:t>3</a:t>
                      </a:r>
                      <a:endParaRPr sz="1400" baseline="-20833">
                        <a:latin typeface="Arial"/>
                        <a:cs typeface="Arial"/>
                      </a:endParaRPr>
                    </a:p>
                  </a:txBody>
                  <a:tcPr marL="0" marR="0" marT="2476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spc="-140" dirty="0">
                          <a:latin typeface="Arial"/>
                          <a:cs typeface="Arial"/>
                        </a:rPr>
                        <a:t>Does </a:t>
                      </a:r>
                      <a:r>
                        <a:rPr sz="1400" spc="-55" dirty="0">
                          <a:latin typeface="Arial"/>
                          <a:cs typeface="Arial"/>
                        </a:rPr>
                        <a:t>no </a:t>
                      </a:r>
                      <a:r>
                        <a:rPr sz="1400" spc="-95" dirty="0">
                          <a:latin typeface="Arial"/>
                          <a:cs typeface="Arial"/>
                        </a:rPr>
                        <a:t>appear? </a:t>
                      </a:r>
                      <a:r>
                        <a:rPr sz="1400" spc="-55" dirty="0">
                          <a:latin typeface="Arial"/>
                          <a:cs typeface="Arial"/>
                        </a:rPr>
                        <a:t>(binary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feature)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82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spc="-9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spc="-142" baseline="-20833" dirty="0">
                          <a:latin typeface="Arial"/>
                          <a:cs typeface="Arial"/>
                        </a:rPr>
                        <a:t>4</a:t>
                      </a:r>
                      <a:endParaRPr sz="1400" baseline="-20833">
                        <a:latin typeface="Arial"/>
                        <a:cs typeface="Arial"/>
                      </a:endParaRPr>
                    </a:p>
                  </a:txBody>
                  <a:tcPr marL="0" marR="0" marT="2476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spc="-65" dirty="0">
                          <a:latin typeface="Arial"/>
                          <a:cs typeface="Arial"/>
                        </a:rPr>
                        <a:t>Number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400" spc="-6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400" spc="-89" baseline="25462" dirty="0">
                          <a:latin typeface="Arial"/>
                          <a:cs typeface="Arial"/>
                        </a:rPr>
                        <a:t>st </a:t>
                      </a:r>
                      <a:r>
                        <a:rPr sz="1400" spc="-85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400" spc="-65" dirty="0">
                          <a:latin typeface="Arial"/>
                          <a:cs typeface="Arial"/>
                        </a:rPr>
                        <a:t>2nd </a:t>
                      </a:r>
                      <a:r>
                        <a:rPr sz="1400" spc="-80" dirty="0">
                          <a:latin typeface="Arial"/>
                          <a:cs typeface="Arial"/>
                        </a:rPr>
                        <a:t>person</a:t>
                      </a:r>
                      <a:r>
                        <a:rPr lang="en-US" sz="14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37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spc="-375" dirty="0">
                          <a:latin typeface="Arial"/>
                          <a:cs typeface="Arial"/>
                        </a:rPr>
                        <a:t>   </a:t>
                      </a:r>
                      <a:r>
                        <a:rPr sz="1400" spc="-70" dirty="0">
                          <a:latin typeface="Arial"/>
                          <a:cs typeface="Arial"/>
                        </a:rPr>
                        <a:t>pronouns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2476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82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9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spc="-142" baseline="-20833" dirty="0">
                          <a:latin typeface="Arial"/>
                          <a:cs typeface="Arial"/>
                        </a:rPr>
                        <a:t>5</a:t>
                      </a:r>
                      <a:endParaRPr sz="1400" baseline="-20833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140" dirty="0">
                          <a:latin typeface="Arial"/>
                          <a:cs typeface="Arial"/>
                        </a:rPr>
                        <a:t>Does </a:t>
                      </a:r>
                      <a:r>
                        <a:rPr sz="1400" spc="85" dirty="0">
                          <a:latin typeface="Arial"/>
                          <a:cs typeface="Arial"/>
                        </a:rPr>
                        <a:t>! </a:t>
                      </a:r>
                      <a:r>
                        <a:rPr sz="1400" spc="-90" dirty="0">
                          <a:latin typeface="Arial"/>
                          <a:cs typeface="Arial"/>
                        </a:rPr>
                        <a:t>appear? 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(binary</a:t>
                      </a:r>
                      <a:r>
                        <a:rPr sz="1400" spc="-22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feature)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82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9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spc="-142" baseline="-20833" dirty="0">
                          <a:latin typeface="Arial"/>
                          <a:cs typeface="Arial"/>
                        </a:rPr>
                        <a:t>6</a:t>
                      </a:r>
                      <a:endParaRPr sz="1400" baseline="-20833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150" dirty="0">
                          <a:latin typeface="Arial"/>
                          <a:cs typeface="Arial"/>
                        </a:rPr>
                        <a:t>Log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word 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count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400" spc="-3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60" dirty="0">
                          <a:latin typeface="Arial"/>
                          <a:cs typeface="Arial"/>
                        </a:rPr>
                        <a:t>document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496" y="1504950"/>
            <a:ext cx="426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+mn-lt"/>
              </a:rPr>
              <a:t>Classification task: Sentiment Classification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54CC75-A5E4-A942-B880-CBED31D5476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280C7BC-5E83-9140-A02D-F6B4612042C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A8F89A08-94D4-6048-8885-9943F72F71DF}"/>
              </a:ext>
            </a:extLst>
          </p:cNvPr>
          <p:cNvSpPr txBox="1">
            <a:spLocks noChangeArrowheads="1"/>
          </p:cNvSpPr>
          <p:nvPr/>
        </p:nvSpPr>
        <p:spPr>
          <a:xfrm>
            <a:off x="167640" y="57150"/>
            <a:ext cx="7467600" cy="742950"/>
          </a:xfrm>
          <a:prstGeom prst="rect">
            <a:avLst/>
          </a:prstGeom>
        </p:spPr>
        <p:txBody>
          <a:bodyPr vert="horz" wrap="square" lIns="68580" tIns="34290" rIns="99060" bIns="34290" numCol="1" rtlCol="0" anchor="b" anchorCtr="0" compatLnSpc="1">
            <a:prstTxWarp prst="textNoShape">
              <a:avLst/>
            </a:prstTxWarp>
            <a:normAutofit fontScale="85000" lnSpcReduction="20000"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defRPr/>
            </a:pPr>
            <a:r>
              <a:rPr lang="en-US" kern="0" dirty="0"/>
              <a:t>Text Classification: </a:t>
            </a:r>
          </a:p>
          <a:p>
            <a:pPr>
              <a:defRPr/>
            </a:pPr>
            <a:r>
              <a:rPr lang="en-US" kern="0" dirty="0"/>
              <a:t>Feature Engineering (</a:t>
            </a:r>
            <a:r>
              <a:rPr lang="en-US" u="sng" kern="0" dirty="0"/>
              <a:t>Defining</a:t>
            </a:r>
            <a:r>
              <a:rPr lang="en-US" kern="0" dirty="0"/>
              <a:t> features)</a:t>
            </a:r>
          </a:p>
        </p:txBody>
      </p:sp>
    </p:spTree>
    <p:extLst>
      <p:ext uri="{BB962C8B-B14F-4D97-AF65-F5344CB8AC3E}">
        <p14:creationId xmlns:p14="http://schemas.microsoft.com/office/powerpoint/2010/main" val="174536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86100" y="1600200"/>
            <a:ext cx="800100" cy="2286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1015998" y="0"/>
                </a:moveTo>
                <a:lnTo>
                  <a:pt x="50801" y="0"/>
                </a:lnTo>
                <a:lnTo>
                  <a:pt x="31027" y="3992"/>
                </a:lnTo>
                <a:lnTo>
                  <a:pt x="14879" y="14879"/>
                </a:lnTo>
                <a:lnTo>
                  <a:pt x="3992" y="31027"/>
                </a:lnTo>
                <a:lnTo>
                  <a:pt x="0" y="50801"/>
                </a:lnTo>
                <a:lnTo>
                  <a:pt x="0" y="253998"/>
                </a:lnTo>
                <a:lnTo>
                  <a:pt x="3992" y="273772"/>
                </a:lnTo>
                <a:lnTo>
                  <a:pt x="14879" y="289920"/>
                </a:lnTo>
                <a:lnTo>
                  <a:pt x="31027" y="300807"/>
                </a:lnTo>
                <a:lnTo>
                  <a:pt x="50801" y="304800"/>
                </a:lnTo>
                <a:lnTo>
                  <a:pt x="1015998" y="304800"/>
                </a:lnTo>
                <a:lnTo>
                  <a:pt x="1035772" y="300807"/>
                </a:lnTo>
                <a:lnTo>
                  <a:pt x="1051920" y="289920"/>
                </a:lnTo>
                <a:lnTo>
                  <a:pt x="1062807" y="273772"/>
                </a:lnTo>
                <a:lnTo>
                  <a:pt x="1066800" y="253998"/>
                </a:lnTo>
                <a:lnTo>
                  <a:pt x="1066800" y="50801"/>
                </a:lnTo>
                <a:lnTo>
                  <a:pt x="1062807" y="31027"/>
                </a:lnTo>
                <a:lnTo>
                  <a:pt x="1051920" y="14879"/>
                </a:lnTo>
                <a:lnTo>
                  <a:pt x="1035772" y="3992"/>
                </a:lnTo>
                <a:lnTo>
                  <a:pt x="101599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3086100" y="1600200"/>
            <a:ext cx="800100" cy="2286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0" y="50801"/>
                </a:moveTo>
                <a:lnTo>
                  <a:pt x="3992" y="31027"/>
                </a:lnTo>
                <a:lnTo>
                  <a:pt x="14879" y="14879"/>
                </a:lnTo>
                <a:lnTo>
                  <a:pt x="31027" y="3992"/>
                </a:lnTo>
                <a:lnTo>
                  <a:pt x="50801" y="0"/>
                </a:lnTo>
                <a:lnTo>
                  <a:pt x="1015999" y="0"/>
                </a:lnTo>
                <a:lnTo>
                  <a:pt x="1035772" y="3992"/>
                </a:lnTo>
                <a:lnTo>
                  <a:pt x="1051920" y="14879"/>
                </a:lnTo>
                <a:lnTo>
                  <a:pt x="1062807" y="31027"/>
                </a:lnTo>
                <a:lnTo>
                  <a:pt x="1066800" y="50801"/>
                </a:lnTo>
                <a:lnTo>
                  <a:pt x="1066800" y="253998"/>
                </a:lnTo>
                <a:lnTo>
                  <a:pt x="1062807" y="273772"/>
                </a:lnTo>
                <a:lnTo>
                  <a:pt x="1051920" y="289920"/>
                </a:lnTo>
                <a:lnTo>
                  <a:pt x="1035772" y="300807"/>
                </a:lnTo>
                <a:lnTo>
                  <a:pt x="1015999" y="304800"/>
                </a:lnTo>
                <a:lnTo>
                  <a:pt x="50801" y="304800"/>
                </a:lnTo>
                <a:lnTo>
                  <a:pt x="31027" y="300807"/>
                </a:lnTo>
                <a:lnTo>
                  <a:pt x="14879" y="289920"/>
                </a:lnTo>
                <a:lnTo>
                  <a:pt x="3992" y="273772"/>
                </a:lnTo>
                <a:lnTo>
                  <a:pt x="0" y="253998"/>
                </a:lnTo>
                <a:lnTo>
                  <a:pt x="0" y="50801"/>
                </a:lnTo>
                <a:close/>
              </a:path>
            </a:pathLst>
          </a:custGeom>
          <a:ln w="15875">
            <a:solidFill>
              <a:srgbClr val="A75F0A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" name="object 4"/>
          <p:cNvSpPr/>
          <p:nvPr/>
        </p:nvSpPr>
        <p:spPr>
          <a:xfrm>
            <a:off x="6000750" y="1600200"/>
            <a:ext cx="400050" cy="228600"/>
          </a:xfrm>
          <a:custGeom>
            <a:avLst/>
            <a:gdLst/>
            <a:ahLst/>
            <a:cxnLst/>
            <a:rect l="l" t="t" r="r" b="b"/>
            <a:pathLst>
              <a:path w="533400" h="304800">
                <a:moveTo>
                  <a:pt x="482598" y="0"/>
                </a:moveTo>
                <a:lnTo>
                  <a:pt x="50801" y="0"/>
                </a:lnTo>
                <a:lnTo>
                  <a:pt x="31027" y="3992"/>
                </a:lnTo>
                <a:lnTo>
                  <a:pt x="14879" y="14879"/>
                </a:lnTo>
                <a:lnTo>
                  <a:pt x="3992" y="31027"/>
                </a:lnTo>
                <a:lnTo>
                  <a:pt x="0" y="50801"/>
                </a:lnTo>
                <a:lnTo>
                  <a:pt x="0" y="253998"/>
                </a:lnTo>
                <a:lnTo>
                  <a:pt x="3992" y="273772"/>
                </a:lnTo>
                <a:lnTo>
                  <a:pt x="14879" y="289920"/>
                </a:lnTo>
                <a:lnTo>
                  <a:pt x="31027" y="300807"/>
                </a:lnTo>
                <a:lnTo>
                  <a:pt x="50801" y="304800"/>
                </a:lnTo>
                <a:lnTo>
                  <a:pt x="482598" y="304800"/>
                </a:lnTo>
                <a:lnTo>
                  <a:pt x="502372" y="300807"/>
                </a:lnTo>
                <a:lnTo>
                  <a:pt x="518520" y="289920"/>
                </a:lnTo>
                <a:lnTo>
                  <a:pt x="529407" y="273772"/>
                </a:lnTo>
                <a:lnTo>
                  <a:pt x="533400" y="253998"/>
                </a:lnTo>
                <a:lnTo>
                  <a:pt x="533400" y="50801"/>
                </a:lnTo>
                <a:lnTo>
                  <a:pt x="529407" y="31027"/>
                </a:lnTo>
                <a:lnTo>
                  <a:pt x="518520" y="14879"/>
                </a:lnTo>
                <a:lnTo>
                  <a:pt x="502372" y="3992"/>
                </a:lnTo>
                <a:lnTo>
                  <a:pt x="48259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" name="object 5"/>
          <p:cNvSpPr/>
          <p:nvPr/>
        </p:nvSpPr>
        <p:spPr>
          <a:xfrm>
            <a:off x="6000750" y="1600200"/>
            <a:ext cx="400050" cy="228600"/>
          </a:xfrm>
          <a:custGeom>
            <a:avLst/>
            <a:gdLst/>
            <a:ahLst/>
            <a:cxnLst/>
            <a:rect l="l" t="t" r="r" b="b"/>
            <a:pathLst>
              <a:path w="533400" h="304800">
                <a:moveTo>
                  <a:pt x="0" y="50800"/>
                </a:moveTo>
                <a:lnTo>
                  <a:pt x="3992" y="31026"/>
                </a:lnTo>
                <a:lnTo>
                  <a:pt x="14879" y="14879"/>
                </a:lnTo>
                <a:lnTo>
                  <a:pt x="31026" y="3992"/>
                </a:lnTo>
                <a:lnTo>
                  <a:pt x="50800" y="0"/>
                </a:lnTo>
                <a:lnTo>
                  <a:pt x="482599" y="0"/>
                </a:lnTo>
                <a:lnTo>
                  <a:pt x="502373" y="3992"/>
                </a:lnTo>
                <a:lnTo>
                  <a:pt x="518520" y="14879"/>
                </a:lnTo>
                <a:lnTo>
                  <a:pt x="529407" y="31026"/>
                </a:lnTo>
                <a:lnTo>
                  <a:pt x="533400" y="50800"/>
                </a:lnTo>
                <a:lnTo>
                  <a:pt x="533400" y="253999"/>
                </a:lnTo>
                <a:lnTo>
                  <a:pt x="529407" y="273773"/>
                </a:lnTo>
                <a:lnTo>
                  <a:pt x="518520" y="289920"/>
                </a:lnTo>
                <a:lnTo>
                  <a:pt x="502373" y="300807"/>
                </a:lnTo>
                <a:lnTo>
                  <a:pt x="482599" y="304800"/>
                </a:lnTo>
                <a:lnTo>
                  <a:pt x="50800" y="304800"/>
                </a:lnTo>
                <a:lnTo>
                  <a:pt x="31026" y="300807"/>
                </a:lnTo>
                <a:lnTo>
                  <a:pt x="14879" y="289920"/>
                </a:lnTo>
                <a:lnTo>
                  <a:pt x="3992" y="273773"/>
                </a:lnTo>
                <a:lnTo>
                  <a:pt x="0" y="253999"/>
                </a:lnTo>
                <a:lnTo>
                  <a:pt x="0" y="50800"/>
                </a:lnTo>
                <a:close/>
              </a:path>
            </a:pathLst>
          </a:custGeom>
          <a:ln w="15875">
            <a:solidFill>
              <a:srgbClr val="A75F0A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" name="object 6"/>
          <p:cNvSpPr/>
          <p:nvPr/>
        </p:nvSpPr>
        <p:spPr>
          <a:xfrm>
            <a:off x="7218044" y="1609725"/>
            <a:ext cx="400050" cy="228600"/>
          </a:xfrm>
          <a:custGeom>
            <a:avLst/>
            <a:gdLst/>
            <a:ahLst/>
            <a:cxnLst/>
            <a:rect l="l" t="t" r="r" b="b"/>
            <a:pathLst>
              <a:path w="533400" h="304800">
                <a:moveTo>
                  <a:pt x="482598" y="0"/>
                </a:moveTo>
                <a:lnTo>
                  <a:pt x="50801" y="0"/>
                </a:lnTo>
                <a:lnTo>
                  <a:pt x="31027" y="3992"/>
                </a:lnTo>
                <a:lnTo>
                  <a:pt x="14879" y="14879"/>
                </a:lnTo>
                <a:lnTo>
                  <a:pt x="3992" y="31027"/>
                </a:lnTo>
                <a:lnTo>
                  <a:pt x="0" y="50801"/>
                </a:lnTo>
                <a:lnTo>
                  <a:pt x="0" y="253998"/>
                </a:lnTo>
                <a:lnTo>
                  <a:pt x="3992" y="273772"/>
                </a:lnTo>
                <a:lnTo>
                  <a:pt x="14879" y="289920"/>
                </a:lnTo>
                <a:lnTo>
                  <a:pt x="31027" y="300807"/>
                </a:lnTo>
                <a:lnTo>
                  <a:pt x="50801" y="304800"/>
                </a:lnTo>
                <a:lnTo>
                  <a:pt x="482598" y="304800"/>
                </a:lnTo>
                <a:lnTo>
                  <a:pt x="502372" y="300807"/>
                </a:lnTo>
                <a:lnTo>
                  <a:pt x="518520" y="289920"/>
                </a:lnTo>
                <a:lnTo>
                  <a:pt x="529407" y="273772"/>
                </a:lnTo>
                <a:lnTo>
                  <a:pt x="533400" y="253998"/>
                </a:lnTo>
                <a:lnTo>
                  <a:pt x="533400" y="50801"/>
                </a:lnTo>
                <a:lnTo>
                  <a:pt x="529407" y="31027"/>
                </a:lnTo>
                <a:lnTo>
                  <a:pt x="518520" y="14879"/>
                </a:lnTo>
                <a:lnTo>
                  <a:pt x="502372" y="3992"/>
                </a:lnTo>
                <a:lnTo>
                  <a:pt x="48259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" name="object 7"/>
          <p:cNvSpPr/>
          <p:nvPr/>
        </p:nvSpPr>
        <p:spPr>
          <a:xfrm>
            <a:off x="7218044" y="1609725"/>
            <a:ext cx="400050" cy="228600"/>
          </a:xfrm>
          <a:custGeom>
            <a:avLst/>
            <a:gdLst/>
            <a:ahLst/>
            <a:cxnLst/>
            <a:rect l="l" t="t" r="r" b="b"/>
            <a:pathLst>
              <a:path w="533400" h="304800">
                <a:moveTo>
                  <a:pt x="0" y="50800"/>
                </a:moveTo>
                <a:lnTo>
                  <a:pt x="3992" y="31026"/>
                </a:lnTo>
                <a:lnTo>
                  <a:pt x="14879" y="14879"/>
                </a:lnTo>
                <a:lnTo>
                  <a:pt x="31026" y="3992"/>
                </a:lnTo>
                <a:lnTo>
                  <a:pt x="50800" y="0"/>
                </a:lnTo>
                <a:lnTo>
                  <a:pt x="482599" y="0"/>
                </a:lnTo>
                <a:lnTo>
                  <a:pt x="502373" y="3992"/>
                </a:lnTo>
                <a:lnTo>
                  <a:pt x="518520" y="14879"/>
                </a:lnTo>
                <a:lnTo>
                  <a:pt x="529407" y="31026"/>
                </a:lnTo>
                <a:lnTo>
                  <a:pt x="533400" y="50800"/>
                </a:lnTo>
                <a:lnTo>
                  <a:pt x="533400" y="253999"/>
                </a:lnTo>
                <a:lnTo>
                  <a:pt x="529407" y="273773"/>
                </a:lnTo>
                <a:lnTo>
                  <a:pt x="518520" y="289920"/>
                </a:lnTo>
                <a:lnTo>
                  <a:pt x="502373" y="300807"/>
                </a:lnTo>
                <a:lnTo>
                  <a:pt x="482599" y="304800"/>
                </a:lnTo>
                <a:lnTo>
                  <a:pt x="50800" y="304800"/>
                </a:lnTo>
                <a:lnTo>
                  <a:pt x="31026" y="300807"/>
                </a:lnTo>
                <a:lnTo>
                  <a:pt x="14879" y="289920"/>
                </a:lnTo>
                <a:lnTo>
                  <a:pt x="3992" y="273773"/>
                </a:lnTo>
                <a:lnTo>
                  <a:pt x="0" y="253999"/>
                </a:lnTo>
                <a:lnTo>
                  <a:pt x="0" y="50800"/>
                </a:lnTo>
                <a:close/>
              </a:path>
            </a:pathLst>
          </a:custGeom>
          <a:ln w="15875">
            <a:solidFill>
              <a:srgbClr val="A75F0A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04800" y="46241"/>
            <a:ext cx="6278880" cy="994503"/>
          </a:xfrm>
          <a:prstGeom prst="rect">
            <a:avLst/>
          </a:prstGeom>
        </p:spPr>
        <p:txBody>
          <a:bodyPr vert="horz" wrap="square" lIns="0" tIns="9525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US" b="0" spc="-199" dirty="0"/>
              <a:t>Text Classification:</a:t>
            </a:r>
            <a:br>
              <a:rPr lang="en-US" b="0" spc="-199" dirty="0"/>
            </a:br>
            <a:r>
              <a:rPr lang="en-US" b="0" u="sng" spc="-199" dirty="0"/>
              <a:t>Extracting</a:t>
            </a:r>
            <a:r>
              <a:rPr lang="en-US" b="0" spc="-289" dirty="0"/>
              <a:t> </a:t>
            </a:r>
            <a:r>
              <a:rPr lang="en-US" b="0" spc="-259" dirty="0"/>
              <a:t>Features from document</a:t>
            </a: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423375"/>
              </p:ext>
            </p:extLst>
          </p:nvPr>
        </p:nvGraphicFramePr>
        <p:xfrm>
          <a:off x="1600200" y="2571747"/>
          <a:ext cx="5881687" cy="22631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6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8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9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194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lang="en-US" sz="1400" b="1" spc="-1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Feature ID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lang="en-US" sz="1400" b="1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Feature </a:t>
                      </a:r>
                      <a:r>
                        <a:rPr sz="1400" b="1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Definition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lang="en-US" sz="1400" b="1" spc="-1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Feature </a:t>
                      </a:r>
                      <a:r>
                        <a:rPr sz="1400" b="1" spc="-1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Value</a:t>
                      </a:r>
                      <a:r>
                        <a:rPr lang="en-US" sz="1400" b="1" spc="-1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 for Doc1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E483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94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9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spc="-142" baseline="-20833" dirty="0">
                          <a:latin typeface="Arial"/>
                          <a:cs typeface="Arial"/>
                        </a:rPr>
                        <a:t>1</a:t>
                      </a:r>
                      <a:endParaRPr sz="1400" baseline="-20833" dirty="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85" dirty="0">
                          <a:latin typeface="Arial"/>
                          <a:cs typeface="Arial"/>
                        </a:rPr>
                        <a:t>Count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400" spc="-55" dirty="0">
                          <a:latin typeface="Arial"/>
                          <a:cs typeface="Arial"/>
                        </a:rPr>
                        <a:t>positive 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lexicon</a:t>
                      </a:r>
                      <a:r>
                        <a:rPr sz="1400" spc="-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70" dirty="0">
                          <a:latin typeface="Arial"/>
                          <a:cs typeface="Arial"/>
                        </a:rPr>
                        <a:t>words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94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spc="-9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spc="-142" baseline="-20833" dirty="0">
                          <a:latin typeface="Arial"/>
                          <a:cs typeface="Arial"/>
                        </a:rPr>
                        <a:t>2</a:t>
                      </a:r>
                      <a:endParaRPr sz="1400" baseline="-20833">
                        <a:latin typeface="Arial"/>
                        <a:cs typeface="Arial"/>
                      </a:endParaRPr>
                    </a:p>
                  </a:txBody>
                  <a:tcPr marL="0" marR="0" marT="2476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spc="-85" dirty="0">
                          <a:latin typeface="Arial"/>
                          <a:cs typeface="Arial"/>
                        </a:rPr>
                        <a:t>Count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400" spc="-80" dirty="0">
                          <a:latin typeface="Arial"/>
                          <a:cs typeface="Arial"/>
                        </a:rPr>
                        <a:t>negative 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lexicon</a:t>
                      </a:r>
                      <a:r>
                        <a:rPr sz="1400" spc="-1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70" dirty="0">
                          <a:latin typeface="Arial"/>
                          <a:cs typeface="Arial"/>
                        </a:rPr>
                        <a:t>words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94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spc="-9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spc="-142" baseline="-20833" dirty="0">
                          <a:latin typeface="Arial"/>
                          <a:cs typeface="Arial"/>
                        </a:rPr>
                        <a:t>3</a:t>
                      </a:r>
                      <a:endParaRPr sz="1400" baseline="-20833">
                        <a:latin typeface="Arial"/>
                        <a:cs typeface="Arial"/>
                      </a:endParaRPr>
                    </a:p>
                  </a:txBody>
                  <a:tcPr marL="0" marR="0" marT="2476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spc="-140" dirty="0">
                          <a:latin typeface="Arial"/>
                          <a:cs typeface="Arial"/>
                        </a:rPr>
                        <a:t>Does </a:t>
                      </a:r>
                      <a:r>
                        <a:rPr sz="1400" spc="-55" dirty="0">
                          <a:latin typeface="Arial"/>
                          <a:cs typeface="Arial"/>
                        </a:rPr>
                        <a:t>no </a:t>
                      </a:r>
                      <a:r>
                        <a:rPr sz="1400" spc="-95" dirty="0">
                          <a:latin typeface="Arial"/>
                          <a:cs typeface="Arial"/>
                        </a:rPr>
                        <a:t>appear? </a:t>
                      </a:r>
                      <a:r>
                        <a:rPr sz="1400" spc="-55" dirty="0">
                          <a:latin typeface="Arial"/>
                          <a:cs typeface="Arial"/>
                        </a:rPr>
                        <a:t>(binary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feature)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94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spc="-9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spc="-142" baseline="-20833" dirty="0">
                          <a:latin typeface="Arial"/>
                          <a:cs typeface="Arial"/>
                        </a:rPr>
                        <a:t>4</a:t>
                      </a:r>
                      <a:endParaRPr sz="1400" baseline="-20833">
                        <a:latin typeface="Arial"/>
                        <a:cs typeface="Arial"/>
                      </a:endParaRPr>
                    </a:p>
                  </a:txBody>
                  <a:tcPr marL="0" marR="0" marT="2476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spc="-65" dirty="0">
                          <a:latin typeface="Arial"/>
                          <a:cs typeface="Arial"/>
                        </a:rPr>
                        <a:t>Number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400" spc="-6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400" spc="-89" baseline="25462" dirty="0">
                          <a:latin typeface="Arial"/>
                          <a:cs typeface="Arial"/>
                        </a:rPr>
                        <a:t>st </a:t>
                      </a:r>
                      <a:r>
                        <a:rPr sz="1400" spc="-85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400" spc="-65" dirty="0">
                          <a:latin typeface="Arial"/>
                          <a:cs typeface="Arial"/>
                        </a:rPr>
                        <a:t>2nd </a:t>
                      </a:r>
                      <a:r>
                        <a:rPr sz="1400" spc="-80" dirty="0">
                          <a:latin typeface="Arial"/>
                          <a:cs typeface="Arial"/>
                        </a:rPr>
                        <a:t>person</a:t>
                      </a:r>
                      <a:r>
                        <a:rPr sz="1400" spc="-3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70" dirty="0">
                          <a:latin typeface="Arial"/>
                          <a:cs typeface="Arial"/>
                        </a:rPr>
                        <a:t>pronouns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94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9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spc="-142" baseline="-20833" dirty="0">
                          <a:latin typeface="Arial"/>
                          <a:cs typeface="Arial"/>
                        </a:rPr>
                        <a:t>5</a:t>
                      </a:r>
                      <a:endParaRPr sz="1400" baseline="-20833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140" dirty="0">
                          <a:latin typeface="Arial"/>
                          <a:cs typeface="Arial"/>
                        </a:rPr>
                        <a:t>Does </a:t>
                      </a:r>
                      <a:r>
                        <a:rPr sz="1400" spc="85" dirty="0">
                          <a:latin typeface="Arial"/>
                          <a:cs typeface="Arial"/>
                        </a:rPr>
                        <a:t>! </a:t>
                      </a:r>
                      <a:r>
                        <a:rPr sz="1400" spc="-90" dirty="0">
                          <a:latin typeface="Arial"/>
                          <a:cs typeface="Arial"/>
                        </a:rPr>
                        <a:t>appear? 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(binary</a:t>
                      </a:r>
                      <a:r>
                        <a:rPr sz="1400" spc="-22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feature)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94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9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spc="-142" baseline="-20833" dirty="0">
                          <a:latin typeface="Arial"/>
                          <a:cs typeface="Arial"/>
                        </a:rPr>
                        <a:t>6</a:t>
                      </a:r>
                      <a:endParaRPr sz="1400" baseline="-20833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150" dirty="0">
                          <a:latin typeface="Arial"/>
                          <a:cs typeface="Arial"/>
                        </a:rPr>
                        <a:t>Log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word 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count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400" spc="-3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60" dirty="0">
                          <a:latin typeface="Arial"/>
                          <a:cs typeface="Arial"/>
                        </a:rPr>
                        <a:t>document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C45483F-3E5D-F04A-A117-DA70B0CB199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BB44569-A776-4941-989E-66120F13B80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object 9"/>
          <p:cNvSpPr txBox="1"/>
          <p:nvPr/>
        </p:nvSpPr>
        <p:spPr>
          <a:xfrm>
            <a:off x="1819275" y="1374156"/>
            <a:ext cx="5752624" cy="864179"/>
          </a:xfrm>
          <a:prstGeom prst="rect">
            <a:avLst/>
          </a:prstGeom>
        </p:spPr>
        <p:txBody>
          <a:bodyPr vert="horz" wrap="square" lIns="0" tIns="32861" rIns="0" bIns="0" rtlCol="0">
            <a:spAutoFit/>
          </a:bodyPr>
          <a:lstStyle/>
          <a:p>
            <a:pPr marL="9525" marR="3810" algn="just">
              <a:lnSpc>
                <a:spcPct val="89800"/>
              </a:lnSpc>
              <a:spcBef>
                <a:spcPts val="259"/>
              </a:spcBef>
            </a:pPr>
            <a:r>
              <a:rPr sz="1500" spc="-23" dirty="0">
                <a:solidFill>
                  <a:srgbClr val="404040"/>
                </a:solidFill>
                <a:latin typeface="Arial"/>
                <a:cs typeface="Arial"/>
              </a:rPr>
              <a:t>It's</a:t>
            </a:r>
            <a:r>
              <a:rPr sz="1500" spc="-7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90" dirty="0">
                <a:solidFill>
                  <a:srgbClr val="404040"/>
                </a:solidFill>
                <a:latin typeface="Arial"/>
                <a:cs typeface="Arial"/>
              </a:rPr>
              <a:t>hokey.</a:t>
            </a:r>
            <a:r>
              <a:rPr sz="1500" spc="-83" dirty="0">
                <a:solidFill>
                  <a:srgbClr val="404040"/>
                </a:solidFill>
                <a:latin typeface="Arial"/>
                <a:cs typeface="Arial"/>
              </a:rPr>
              <a:t> There</a:t>
            </a:r>
            <a:r>
              <a:rPr sz="15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68" dirty="0">
                <a:solidFill>
                  <a:srgbClr val="404040"/>
                </a:solidFill>
                <a:latin typeface="Arial"/>
                <a:cs typeface="Arial"/>
              </a:rPr>
              <a:t>are</a:t>
            </a:r>
            <a:r>
              <a:rPr sz="15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19" dirty="0">
                <a:solidFill>
                  <a:srgbClr val="404040"/>
                </a:solidFill>
                <a:latin typeface="Arial"/>
                <a:cs typeface="Arial"/>
              </a:rPr>
              <a:t>virtually</a:t>
            </a:r>
            <a:r>
              <a:rPr sz="1500" spc="-83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49" dirty="0">
                <a:solidFill>
                  <a:srgbClr val="404040"/>
                </a:solidFill>
                <a:latin typeface="Arial"/>
                <a:cs typeface="Arial"/>
              </a:rPr>
              <a:t>no</a:t>
            </a:r>
            <a:r>
              <a:rPr sz="1500" spc="-83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71" dirty="0">
                <a:solidFill>
                  <a:srgbClr val="404040"/>
                </a:solidFill>
                <a:latin typeface="Arial"/>
                <a:cs typeface="Arial"/>
              </a:rPr>
              <a:t>surprises</a:t>
            </a:r>
            <a:r>
              <a:rPr sz="1500" spc="-7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45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15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71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1500" spc="-7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19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5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11" dirty="0">
                <a:solidFill>
                  <a:srgbClr val="404040"/>
                </a:solidFill>
                <a:latin typeface="Arial"/>
                <a:cs typeface="Arial"/>
              </a:rPr>
              <a:t>writing</a:t>
            </a:r>
            <a:r>
              <a:rPr sz="1500" spc="-83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79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15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64" dirty="0">
                <a:solidFill>
                  <a:srgbClr val="404040"/>
                </a:solidFill>
                <a:latin typeface="Arial"/>
                <a:cs typeface="Arial"/>
              </a:rPr>
              <a:t>second-rate</a:t>
            </a:r>
            <a:r>
              <a:rPr sz="15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41" dirty="0">
                <a:solidFill>
                  <a:srgbClr val="404040"/>
                </a:solidFill>
                <a:latin typeface="Arial"/>
                <a:cs typeface="Arial"/>
              </a:rPr>
              <a:t>.  </a:t>
            </a:r>
            <a:r>
              <a:rPr sz="1500" spc="-176" dirty="0">
                <a:solidFill>
                  <a:srgbClr val="404040"/>
                </a:solidFill>
                <a:latin typeface="Arial"/>
                <a:cs typeface="Arial"/>
              </a:rPr>
              <a:t>So </a:t>
            </a:r>
            <a:r>
              <a:rPr sz="1500" spc="-56" dirty="0">
                <a:solidFill>
                  <a:srgbClr val="404040"/>
                </a:solidFill>
                <a:latin typeface="Arial"/>
                <a:cs typeface="Arial"/>
              </a:rPr>
              <a:t>why </a:t>
            </a:r>
            <a:r>
              <a:rPr sz="1500" spc="-105" dirty="0">
                <a:solidFill>
                  <a:srgbClr val="404040"/>
                </a:solidFill>
                <a:latin typeface="Arial"/>
                <a:cs typeface="Arial"/>
              </a:rPr>
              <a:t>was </a:t>
            </a:r>
            <a:r>
              <a:rPr sz="1500" spc="45" dirty="0">
                <a:solidFill>
                  <a:srgbClr val="404040"/>
                </a:solidFill>
                <a:latin typeface="Arial"/>
                <a:cs typeface="Arial"/>
              </a:rPr>
              <a:t>it </a:t>
            </a:r>
            <a:r>
              <a:rPr sz="1500" spc="-105" dirty="0">
                <a:solidFill>
                  <a:srgbClr val="404040"/>
                </a:solidFill>
                <a:latin typeface="Arial"/>
                <a:cs typeface="Arial"/>
              </a:rPr>
              <a:t>so </a:t>
            </a:r>
            <a:r>
              <a:rPr sz="1500" spc="-68" dirty="0">
                <a:solidFill>
                  <a:srgbClr val="404040"/>
                </a:solidFill>
                <a:latin typeface="Arial"/>
                <a:cs typeface="Arial"/>
              </a:rPr>
              <a:t>enjoyable? </a:t>
            </a:r>
            <a:r>
              <a:rPr sz="1500" spc="-90" dirty="0">
                <a:solidFill>
                  <a:srgbClr val="404040"/>
                </a:solidFill>
                <a:latin typeface="Arial"/>
                <a:cs typeface="Arial"/>
              </a:rPr>
              <a:t>For </a:t>
            </a:r>
            <a:r>
              <a:rPr sz="1500" spc="-64" dirty="0">
                <a:solidFill>
                  <a:srgbClr val="404040"/>
                </a:solidFill>
                <a:latin typeface="Arial"/>
                <a:cs typeface="Arial"/>
              </a:rPr>
              <a:t>one </a:t>
            </a:r>
            <a:r>
              <a:rPr sz="1500" spc="-26" dirty="0">
                <a:solidFill>
                  <a:srgbClr val="404040"/>
                </a:solidFill>
                <a:latin typeface="Arial"/>
                <a:cs typeface="Arial"/>
              </a:rPr>
              <a:t>thing </a:t>
            </a:r>
            <a:r>
              <a:rPr sz="1500" spc="-45" dirty="0">
                <a:solidFill>
                  <a:srgbClr val="404040"/>
                </a:solidFill>
                <a:latin typeface="Arial"/>
                <a:cs typeface="Arial"/>
              </a:rPr>
              <a:t>, </a:t>
            </a:r>
            <a:r>
              <a:rPr sz="1500" spc="-19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1500" spc="-86" dirty="0">
                <a:solidFill>
                  <a:srgbClr val="404040"/>
                </a:solidFill>
                <a:latin typeface="Arial"/>
                <a:cs typeface="Arial"/>
              </a:rPr>
              <a:t>cast </a:t>
            </a:r>
            <a:r>
              <a:rPr sz="1500" spc="-79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1500" spc="-53" dirty="0">
                <a:solidFill>
                  <a:srgbClr val="404040"/>
                </a:solidFill>
                <a:latin typeface="Arial"/>
                <a:cs typeface="Arial"/>
              </a:rPr>
              <a:t>great </a:t>
            </a:r>
            <a:r>
              <a:rPr sz="1500" spc="-41" dirty="0">
                <a:solidFill>
                  <a:srgbClr val="404040"/>
                </a:solidFill>
                <a:latin typeface="Arial"/>
                <a:cs typeface="Arial"/>
              </a:rPr>
              <a:t>. </a:t>
            </a:r>
            <a:r>
              <a:rPr sz="1500" spc="-38" dirty="0">
                <a:solidFill>
                  <a:srgbClr val="404040"/>
                </a:solidFill>
                <a:latin typeface="Arial"/>
                <a:cs typeface="Arial"/>
              </a:rPr>
              <a:t>Another </a:t>
            </a:r>
            <a:r>
              <a:rPr sz="1500" spc="-64" dirty="0">
                <a:solidFill>
                  <a:srgbClr val="404040"/>
                </a:solidFill>
                <a:latin typeface="Arial"/>
                <a:cs typeface="Arial"/>
              </a:rPr>
              <a:t>nice  </a:t>
            </a:r>
            <a:r>
              <a:rPr sz="1500" spc="-38" dirty="0">
                <a:solidFill>
                  <a:srgbClr val="404040"/>
                </a:solidFill>
                <a:latin typeface="Arial"/>
                <a:cs typeface="Arial"/>
              </a:rPr>
              <a:t>touch</a:t>
            </a:r>
            <a:r>
              <a:rPr sz="1500" spc="-83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79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15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19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500" spc="-75" dirty="0">
                <a:solidFill>
                  <a:srgbClr val="404040"/>
                </a:solidFill>
                <a:latin typeface="Arial"/>
                <a:cs typeface="Arial"/>
              </a:rPr>
              <a:t> music</a:t>
            </a:r>
            <a:r>
              <a:rPr sz="1500" spc="-7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41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r>
              <a:rPr sz="1500" spc="-83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41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500" spc="-7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105" dirty="0">
                <a:solidFill>
                  <a:srgbClr val="404040"/>
                </a:solidFill>
                <a:latin typeface="Arial"/>
                <a:cs typeface="Arial"/>
              </a:rPr>
              <a:t>was</a:t>
            </a:r>
            <a:r>
              <a:rPr sz="15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71" dirty="0">
                <a:solidFill>
                  <a:srgbClr val="404040"/>
                </a:solidFill>
                <a:latin typeface="Arial"/>
                <a:cs typeface="Arial"/>
              </a:rPr>
              <a:t>overcome</a:t>
            </a:r>
            <a:r>
              <a:rPr sz="1500" spc="-7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8" dirty="0">
                <a:solidFill>
                  <a:srgbClr val="404040"/>
                </a:solidFill>
                <a:latin typeface="Arial"/>
                <a:cs typeface="Arial"/>
              </a:rPr>
              <a:t>with</a:t>
            </a:r>
            <a:r>
              <a:rPr sz="1500" spc="-7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19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5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71" dirty="0">
                <a:solidFill>
                  <a:srgbClr val="404040"/>
                </a:solidFill>
                <a:latin typeface="Arial"/>
                <a:cs typeface="Arial"/>
              </a:rPr>
              <a:t>urge</a:t>
            </a:r>
            <a:r>
              <a:rPr sz="1500" spc="-7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15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1500" spc="-83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53" dirty="0">
                <a:solidFill>
                  <a:srgbClr val="404040"/>
                </a:solidFill>
                <a:latin typeface="Arial"/>
                <a:cs typeface="Arial"/>
              </a:rPr>
              <a:t>get</a:t>
            </a:r>
            <a:r>
              <a:rPr sz="15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4" dirty="0">
                <a:solidFill>
                  <a:srgbClr val="404040"/>
                </a:solidFill>
                <a:latin typeface="Arial"/>
                <a:cs typeface="Arial"/>
              </a:rPr>
              <a:t>off</a:t>
            </a:r>
            <a:r>
              <a:rPr sz="15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19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500" spc="-79" dirty="0">
                <a:solidFill>
                  <a:srgbClr val="404040"/>
                </a:solidFill>
                <a:latin typeface="Arial"/>
                <a:cs typeface="Arial"/>
              </a:rPr>
              <a:t> couch </a:t>
            </a:r>
            <a:r>
              <a:rPr sz="1500" spc="-75" dirty="0">
                <a:solidFill>
                  <a:srgbClr val="404040"/>
                </a:solidFill>
                <a:latin typeface="Arial"/>
                <a:cs typeface="Arial"/>
              </a:rPr>
              <a:t>and  </a:t>
            </a:r>
            <a:r>
              <a:rPr sz="1500" spc="-26" dirty="0">
                <a:solidFill>
                  <a:srgbClr val="404040"/>
                </a:solidFill>
                <a:latin typeface="Arial"/>
                <a:cs typeface="Arial"/>
              </a:rPr>
              <a:t>start</a:t>
            </a:r>
            <a:r>
              <a:rPr sz="1500" spc="-7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71" dirty="0">
                <a:solidFill>
                  <a:srgbClr val="404040"/>
                </a:solidFill>
                <a:latin typeface="Arial"/>
                <a:cs typeface="Arial"/>
              </a:rPr>
              <a:t>dancing</a:t>
            </a:r>
            <a:r>
              <a:rPr sz="1500" spc="-86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41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r>
              <a:rPr sz="1500" spc="-86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19" dirty="0">
                <a:solidFill>
                  <a:srgbClr val="404040"/>
                </a:solidFill>
                <a:latin typeface="Arial"/>
                <a:cs typeface="Arial"/>
              </a:rPr>
              <a:t>It</a:t>
            </a:r>
            <a:r>
              <a:rPr sz="1500" spc="-7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98" dirty="0">
                <a:solidFill>
                  <a:srgbClr val="404040"/>
                </a:solidFill>
                <a:latin typeface="Arial"/>
                <a:cs typeface="Arial"/>
              </a:rPr>
              <a:t>sucked</a:t>
            </a:r>
            <a:r>
              <a:rPr sz="1500" spc="-83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71" dirty="0">
                <a:solidFill>
                  <a:srgbClr val="404040"/>
                </a:solidFill>
                <a:latin typeface="Arial"/>
                <a:cs typeface="Arial"/>
              </a:rPr>
              <a:t>me</a:t>
            </a:r>
            <a:r>
              <a:rPr sz="1500" spc="-7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19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1500" spc="-83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45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1500" spc="-7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71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1500" spc="-83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404040"/>
                </a:solidFill>
                <a:latin typeface="Arial"/>
                <a:cs typeface="Arial"/>
              </a:rPr>
              <a:t>it'll</a:t>
            </a:r>
            <a:r>
              <a:rPr sz="1500" spc="-7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49" dirty="0">
                <a:solidFill>
                  <a:srgbClr val="404040"/>
                </a:solidFill>
                <a:latin typeface="Arial"/>
                <a:cs typeface="Arial"/>
              </a:rPr>
              <a:t>do</a:t>
            </a:r>
            <a:r>
              <a:rPr sz="1500" spc="-86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19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500" spc="-7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105" dirty="0">
                <a:solidFill>
                  <a:srgbClr val="404040"/>
                </a:solidFill>
                <a:latin typeface="Arial"/>
                <a:cs typeface="Arial"/>
              </a:rPr>
              <a:t>same</a:t>
            </a:r>
            <a:r>
              <a:rPr sz="1500" spc="-7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15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1500" spc="-86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64" dirty="0">
                <a:solidFill>
                  <a:srgbClr val="404040"/>
                </a:solidFill>
                <a:latin typeface="Arial"/>
                <a:cs typeface="Arial"/>
              </a:rPr>
              <a:t>you</a:t>
            </a:r>
            <a:r>
              <a:rPr sz="1500" spc="-7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41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5509A7-AACD-8349-99B9-67E4E1DEAF57}"/>
              </a:ext>
            </a:extLst>
          </p:cNvPr>
          <p:cNvSpPr/>
          <p:nvPr/>
        </p:nvSpPr>
        <p:spPr>
          <a:xfrm>
            <a:off x="6096000" y="3028950"/>
            <a:ext cx="3810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4B1846-5966-0446-9DEE-FA85557B79A9}"/>
              </a:ext>
            </a:extLst>
          </p:cNvPr>
          <p:cNvSpPr txBox="1"/>
          <p:nvPr/>
        </p:nvSpPr>
        <p:spPr>
          <a:xfrm>
            <a:off x="1139582" y="1276350"/>
            <a:ext cx="772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spc="-23" dirty="0">
                <a:solidFill>
                  <a:srgbClr val="404040"/>
                </a:solidFill>
                <a:latin typeface="Arial"/>
                <a:cs typeface="Arial"/>
              </a:rPr>
              <a:t>Doc1</a:t>
            </a:r>
            <a:r>
              <a:rPr lang="en-US" spc="-23" dirty="0">
                <a:solidFill>
                  <a:srgbClr val="404040"/>
                </a:solidFill>
                <a:latin typeface="Arial"/>
                <a:cs typeface="Arial"/>
              </a:rPr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14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9" grpId="0"/>
      <p:bldP spid="15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57400" y="1422400"/>
            <a:ext cx="514350" cy="178118"/>
          </a:xfrm>
          <a:custGeom>
            <a:avLst/>
            <a:gdLst/>
            <a:ahLst/>
            <a:cxnLst/>
            <a:rect l="l" t="t" r="r" b="b"/>
            <a:pathLst>
              <a:path w="685800" h="237489">
                <a:moveTo>
                  <a:pt x="646289" y="0"/>
                </a:moveTo>
                <a:lnTo>
                  <a:pt x="39511" y="0"/>
                </a:lnTo>
                <a:lnTo>
                  <a:pt x="24131" y="3104"/>
                </a:lnTo>
                <a:lnTo>
                  <a:pt x="11572" y="11572"/>
                </a:lnTo>
                <a:lnTo>
                  <a:pt x="3105" y="24131"/>
                </a:lnTo>
                <a:lnTo>
                  <a:pt x="0" y="39510"/>
                </a:lnTo>
                <a:lnTo>
                  <a:pt x="0" y="197554"/>
                </a:lnTo>
                <a:lnTo>
                  <a:pt x="3105" y="212934"/>
                </a:lnTo>
                <a:lnTo>
                  <a:pt x="11572" y="225493"/>
                </a:lnTo>
                <a:lnTo>
                  <a:pt x="24131" y="233960"/>
                </a:lnTo>
                <a:lnTo>
                  <a:pt x="39511" y="237065"/>
                </a:lnTo>
                <a:lnTo>
                  <a:pt x="646289" y="237065"/>
                </a:lnTo>
                <a:lnTo>
                  <a:pt x="661668" y="233960"/>
                </a:lnTo>
                <a:lnTo>
                  <a:pt x="674227" y="225493"/>
                </a:lnTo>
                <a:lnTo>
                  <a:pt x="682695" y="212934"/>
                </a:lnTo>
                <a:lnTo>
                  <a:pt x="685800" y="197554"/>
                </a:lnTo>
                <a:lnTo>
                  <a:pt x="685800" y="39510"/>
                </a:lnTo>
                <a:lnTo>
                  <a:pt x="682695" y="24131"/>
                </a:lnTo>
                <a:lnTo>
                  <a:pt x="674227" y="11572"/>
                </a:lnTo>
                <a:lnTo>
                  <a:pt x="661668" y="3104"/>
                </a:lnTo>
                <a:lnTo>
                  <a:pt x="646289" y="0"/>
                </a:lnTo>
                <a:close/>
              </a:path>
            </a:pathLst>
          </a:custGeom>
          <a:solidFill>
            <a:srgbClr val="E48312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2057400" y="1422400"/>
            <a:ext cx="514350" cy="178118"/>
          </a:xfrm>
          <a:custGeom>
            <a:avLst/>
            <a:gdLst/>
            <a:ahLst/>
            <a:cxnLst/>
            <a:rect l="l" t="t" r="r" b="b"/>
            <a:pathLst>
              <a:path w="685800" h="237489">
                <a:moveTo>
                  <a:pt x="0" y="39511"/>
                </a:moveTo>
                <a:lnTo>
                  <a:pt x="3105" y="24131"/>
                </a:lnTo>
                <a:lnTo>
                  <a:pt x="11572" y="11572"/>
                </a:lnTo>
                <a:lnTo>
                  <a:pt x="24131" y="3105"/>
                </a:lnTo>
                <a:lnTo>
                  <a:pt x="39511" y="0"/>
                </a:lnTo>
                <a:lnTo>
                  <a:pt x="646288" y="0"/>
                </a:lnTo>
                <a:lnTo>
                  <a:pt x="661668" y="3105"/>
                </a:lnTo>
                <a:lnTo>
                  <a:pt x="674227" y="11572"/>
                </a:lnTo>
                <a:lnTo>
                  <a:pt x="682695" y="24131"/>
                </a:lnTo>
                <a:lnTo>
                  <a:pt x="685800" y="39511"/>
                </a:lnTo>
                <a:lnTo>
                  <a:pt x="685800" y="197554"/>
                </a:lnTo>
                <a:lnTo>
                  <a:pt x="682695" y="212934"/>
                </a:lnTo>
                <a:lnTo>
                  <a:pt x="674227" y="225493"/>
                </a:lnTo>
                <a:lnTo>
                  <a:pt x="661668" y="233960"/>
                </a:lnTo>
                <a:lnTo>
                  <a:pt x="646288" y="237066"/>
                </a:lnTo>
                <a:lnTo>
                  <a:pt x="39511" y="237066"/>
                </a:lnTo>
                <a:lnTo>
                  <a:pt x="24131" y="233960"/>
                </a:lnTo>
                <a:lnTo>
                  <a:pt x="11572" y="225493"/>
                </a:lnTo>
                <a:lnTo>
                  <a:pt x="3105" y="212934"/>
                </a:lnTo>
                <a:lnTo>
                  <a:pt x="0" y="197554"/>
                </a:lnTo>
                <a:lnTo>
                  <a:pt x="0" y="39511"/>
                </a:lnTo>
                <a:close/>
              </a:path>
            </a:pathLst>
          </a:custGeom>
          <a:ln w="15875">
            <a:solidFill>
              <a:srgbClr val="A75F0A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" name="object 4"/>
          <p:cNvSpPr/>
          <p:nvPr/>
        </p:nvSpPr>
        <p:spPr>
          <a:xfrm>
            <a:off x="6552247" y="1422400"/>
            <a:ext cx="934403" cy="178118"/>
          </a:xfrm>
          <a:custGeom>
            <a:avLst/>
            <a:gdLst/>
            <a:ahLst/>
            <a:cxnLst/>
            <a:rect l="l" t="t" r="r" b="b"/>
            <a:pathLst>
              <a:path w="1245870" h="237489">
                <a:moveTo>
                  <a:pt x="1206359" y="0"/>
                </a:moveTo>
                <a:lnTo>
                  <a:pt x="39510" y="0"/>
                </a:lnTo>
                <a:lnTo>
                  <a:pt x="24131" y="3104"/>
                </a:lnTo>
                <a:lnTo>
                  <a:pt x="11572" y="11572"/>
                </a:lnTo>
                <a:lnTo>
                  <a:pt x="3104" y="24131"/>
                </a:lnTo>
                <a:lnTo>
                  <a:pt x="0" y="39510"/>
                </a:lnTo>
                <a:lnTo>
                  <a:pt x="0" y="197554"/>
                </a:lnTo>
                <a:lnTo>
                  <a:pt x="3104" y="212934"/>
                </a:lnTo>
                <a:lnTo>
                  <a:pt x="11572" y="225493"/>
                </a:lnTo>
                <a:lnTo>
                  <a:pt x="24131" y="233960"/>
                </a:lnTo>
                <a:lnTo>
                  <a:pt x="39510" y="237065"/>
                </a:lnTo>
                <a:lnTo>
                  <a:pt x="1206359" y="237065"/>
                </a:lnTo>
                <a:lnTo>
                  <a:pt x="1221738" y="233960"/>
                </a:lnTo>
                <a:lnTo>
                  <a:pt x="1234297" y="225493"/>
                </a:lnTo>
                <a:lnTo>
                  <a:pt x="1242765" y="212934"/>
                </a:lnTo>
                <a:lnTo>
                  <a:pt x="1245870" y="197554"/>
                </a:lnTo>
                <a:lnTo>
                  <a:pt x="1245870" y="39510"/>
                </a:lnTo>
                <a:lnTo>
                  <a:pt x="1242765" y="24131"/>
                </a:lnTo>
                <a:lnTo>
                  <a:pt x="1234297" y="11572"/>
                </a:lnTo>
                <a:lnTo>
                  <a:pt x="1221738" y="3104"/>
                </a:lnTo>
                <a:lnTo>
                  <a:pt x="1206359" y="0"/>
                </a:lnTo>
                <a:close/>
              </a:path>
            </a:pathLst>
          </a:custGeom>
          <a:solidFill>
            <a:srgbClr val="E48312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" name="object 5"/>
          <p:cNvSpPr/>
          <p:nvPr/>
        </p:nvSpPr>
        <p:spPr>
          <a:xfrm>
            <a:off x="6552247" y="1422400"/>
            <a:ext cx="934403" cy="178118"/>
          </a:xfrm>
          <a:custGeom>
            <a:avLst/>
            <a:gdLst/>
            <a:ahLst/>
            <a:cxnLst/>
            <a:rect l="l" t="t" r="r" b="b"/>
            <a:pathLst>
              <a:path w="1245870" h="237489">
                <a:moveTo>
                  <a:pt x="0" y="39511"/>
                </a:moveTo>
                <a:lnTo>
                  <a:pt x="3104" y="24131"/>
                </a:lnTo>
                <a:lnTo>
                  <a:pt x="11572" y="11572"/>
                </a:lnTo>
                <a:lnTo>
                  <a:pt x="24131" y="3104"/>
                </a:lnTo>
                <a:lnTo>
                  <a:pt x="39511" y="0"/>
                </a:lnTo>
                <a:lnTo>
                  <a:pt x="1206359" y="0"/>
                </a:lnTo>
                <a:lnTo>
                  <a:pt x="1221738" y="3104"/>
                </a:lnTo>
                <a:lnTo>
                  <a:pt x="1234297" y="11572"/>
                </a:lnTo>
                <a:lnTo>
                  <a:pt x="1242765" y="24131"/>
                </a:lnTo>
                <a:lnTo>
                  <a:pt x="1245870" y="39511"/>
                </a:lnTo>
                <a:lnTo>
                  <a:pt x="1245870" y="197554"/>
                </a:lnTo>
                <a:lnTo>
                  <a:pt x="1242765" y="212934"/>
                </a:lnTo>
                <a:lnTo>
                  <a:pt x="1234297" y="225493"/>
                </a:lnTo>
                <a:lnTo>
                  <a:pt x="1221738" y="233961"/>
                </a:lnTo>
                <a:lnTo>
                  <a:pt x="1206359" y="237066"/>
                </a:lnTo>
                <a:lnTo>
                  <a:pt x="39511" y="237066"/>
                </a:lnTo>
                <a:lnTo>
                  <a:pt x="24131" y="233961"/>
                </a:lnTo>
                <a:lnTo>
                  <a:pt x="11572" y="225493"/>
                </a:lnTo>
                <a:lnTo>
                  <a:pt x="3104" y="212934"/>
                </a:lnTo>
                <a:lnTo>
                  <a:pt x="0" y="197554"/>
                </a:lnTo>
                <a:lnTo>
                  <a:pt x="0" y="39511"/>
                </a:lnTo>
                <a:close/>
              </a:path>
            </a:pathLst>
          </a:custGeom>
          <a:ln w="15875">
            <a:solidFill>
              <a:srgbClr val="A75F0A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" name="object 6"/>
          <p:cNvSpPr/>
          <p:nvPr/>
        </p:nvSpPr>
        <p:spPr>
          <a:xfrm>
            <a:off x="3086100" y="1600200"/>
            <a:ext cx="800100" cy="2286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1015998" y="0"/>
                </a:moveTo>
                <a:lnTo>
                  <a:pt x="50801" y="0"/>
                </a:lnTo>
                <a:lnTo>
                  <a:pt x="31027" y="3992"/>
                </a:lnTo>
                <a:lnTo>
                  <a:pt x="14879" y="14879"/>
                </a:lnTo>
                <a:lnTo>
                  <a:pt x="3992" y="31027"/>
                </a:lnTo>
                <a:lnTo>
                  <a:pt x="0" y="50801"/>
                </a:lnTo>
                <a:lnTo>
                  <a:pt x="0" y="253998"/>
                </a:lnTo>
                <a:lnTo>
                  <a:pt x="3992" y="273772"/>
                </a:lnTo>
                <a:lnTo>
                  <a:pt x="14879" y="289920"/>
                </a:lnTo>
                <a:lnTo>
                  <a:pt x="31027" y="300807"/>
                </a:lnTo>
                <a:lnTo>
                  <a:pt x="50801" y="304800"/>
                </a:lnTo>
                <a:lnTo>
                  <a:pt x="1015998" y="304800"/>
                </a:lnTo>
                <a:lnTo>
                  <a:pt x="1035772" y="300807"/>
                </a:lnTo>
                <a:lnTo>
                  <a:pt x="1051920" y="289920"/>
                </a:lnTo>
                <a:lnTo>
                  <a:pt x="1062807" y="273772"/>
                </a:lnTo>
                <a:lnTo>
                  <a:pt x="1066800" y="253998"/>
                </a:lnTo>
                <a:lnTo>
                  <a:pt x="1066800" y="50801"/>
                </a:lnTo>
                <a:lnTo>
                  <a:pt x="1062807" y="31027"/>
                </a:lnTo>
                <a:lnTo>
                  <a:pt x="1051920" y="14879"/>
                </a:lnTo>
                <a:lnTo>
                  <a:pt x="1035772" y="3992"/>
                </a:lnTo>
                <a:lnTo>
                  <a:pt x="101599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" name="object 7"/>
          <p:cNvSpPr/>
          <p:nvPr/>
        </p:nvSpPr>
        <p:spPr>
          <a:xfrm>
            <a:off x="3086100" y="1600200"/>
            <a:ext cx="800100" cy="2286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0" y="50801"/>
                </a:moveTo>
                <a:lnTo>
                  <a:pt x="3992" y="31027"/>
                </a:lnTo>
                <a:lnTo>
                  <a:pt x="14879" y="14879"/>
                </a:lnTo>
                <a:lnTo>
                  <a:pt x="31027" y="3992"/>
                </a:lnTo>
                <a:lnTo>
                  <a:pt x="50801" y="0"/>
                </a:lnTo>
                <a:lnTo>
                  <a:pt x="1015999" y="0"/>
                </a:lnTo>
                <a:lnTo>
                  <a:pt x="1035772" y="3992"/>
                </a:lnTo>
                <a:lnTo>
                  <a:pt x="1051920" y="14879"/>
                </a:lnTo>
                <a:lnTo>
                  <a:pt x="1062807" y="31027"/>
                </a:lnTo>
                <a:lnTo>
                  <a:pt x="1066800" y="50801"/>
                </a:lnTo>
                <a:lnTo>
                  <a:pt x="1066800" y="253998"/>
                </a:lnTo>
                <a:lnTo>
                  <a:pt x="1062807" y="273772"/>
                </a:lnTo>
                <a:lnTo>
                  <a:pt x="1051920" y="289920"/>
                </a:lnTo>
                <a:lnTo>
                  <a:pt x="1035772" y="300807"/>
                </a:lnTo>
                <a:lnTo>
                  <a:pt x="1015999" y="304800"/>
                </a:lnTo>
                <a:lnTo>
                  <a:pt x="50801" y="304800"/>
                </a:lnTo>
                <a:lnTo>
                  <a:pt x="31027" y="300807"/>
                </a:lnTo>
                <a:lnTo>
                  <a:pt x="14879" y="289920"/>
                </a:lnTo>
                <a:lnTo>
                  <a:pt x="3992" y="273772"/>
                </a:lnTo>
                <a:lnTo>
                  <a:pt x="0" y="253998"/>
                </a:lnTo>
                <a:lnTo>
                  <a:pt x="0" y="50801"/>
                </a:lnTo>
                <a:close/>
              </a:path>
            </a:pathLst>
          </a:custGeom>
          <a:ln w="15875">
            <a:solidFill>
              <a:srgbClr val="A75F0A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8" name="object 8"/>
          <p:cNvSpPr/>
          <p:nvPr/>
        </p:nvSpPr>
        <p:spPr>
          <a:xfrm>
            <a:off x="6000750" y="1600200"/>
            <a:ext cx="400050" cy="228600"/>
          </a:xfrm>
          <a:custGeom>
            <a:avLst/>
            <a:gdLst/>
            <a:ahLst/>
            <a:cxnLst/>
            <a:rect l="l" t="t" r="r" b="b"/>
            <a:pathLst>
              <a:path w="533400" h="304800">
                <a:moveTo>
                  <a:pt x="482598" y="0"/>
                </a:moveTo>
                <a:lnTo>
                  <a:pt x="50801" y="0"/>
                </a:lnTo>
                <a:lnTo>
                  <a:pt x="31027" y="3992"/>
                </a:lnTo>
                <a:lnTo>
                  <a:pt x="14879" y="14879"/>
                </a:lnTo>
                <a:lnTo>
                  <a:pt x="3992" y="31027"/>
                </a:lnTo>
                <a:lnTo>
                  <a:pt x="0" y="50801"/>
                </a:lnTo>
                <a:lnTo>
                  <a:pt x="0" y="253998"/>
                </a:lnTo>
                <a:lnTo>
                  <a:pt x="3992" y="273772"/>
                </a:lnTo>
                <a:lnTo>
                  <a:pt x="14879" y="289920"/>
                </a:lnTo>
                <a:lnTo>
                  <a:pt x="31027" y="300807"/>
                </a:lnTo>
                <a:lnTo>
                  <a:pt x="50801" y="304800"/>
                </a:lnTo>
                <a:lnTo>
                  <a:pt x="482598" y="304800"/>
                </a:lnTo>
                <a:lnTo>
                  <a:pt x="502372" y="300807"/>
                </a:lnTo>
                <a:lnTo>
                  <a:pt x="518520" y="289920"/>
                </a:lnTo>
                <a:lnTo>
                  <a:pt x="529407" y="273772"/>
                </a:lnTo>
                <a:lnTo>
                  <a:pt x="533400" y="253998"/>
                </a:lnTo>
                <a:lnTo>
                  <a:pt x="533400" y="50801"/>
                </a:lnTo>
                <a:lnTo>
                  <a:pt x="529407" y="31027"/>
                </a:lnTo>
                <a:lnTo>
                  <a:pt x="518520" y="14879"/>
                </a:lnTo>
                <a:lnTo>
                  <a:pt x="502372" y="3992"/>
                </a:lnTo>
                <a:lnTo>
                  <a:pt x="48259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9" name="object 9"/>
          <p:cNvSpPr/>
          <p:nvPr/>
        </p:nvSpPr>
        <p:spPr>
          <a:xfrm>
            <a:off x="6000750" y="1600200"/>
            <a:ext cx="400050" cy="228600"/>
          </a:xfrm>
          <a:custGeom>
            <a:avLst/>
            <a:gdLst/>
            <a:ahLst/>
            <a:cxnLst/>
            <a:rect l="l" t="t" r="r" b="b"/>
            <a:pathLst>
              <a:path w="533400" h="304800">
                <a:moveTo>
                  <a:pt x="0" y="50800"/>
                </a:moveTo>
                <a:lnTo>
                  <a:pt x="3992" y="31026"/>
                </a:lnTo>
                <a:lnTo>
                  <a:pt x="14879" y="14879"/>
                </a:lnTo>
                <a:lnTo>
                  <a:pt x="31026" y="3992"/>
                </a:lnTo>
                <a:lnTo>
                  <a:pt x="50800" y="0"/>
                </a:lnTo>
                <a:lnTo>
                  <a:pt x="482599" y="0"/>
                </a:lnTo>
                <a:lnTo>
                  <a:pt x="502373" y="3992"/>
                </a:lnTo>
                <a:lnTo>
                  <a:pt x="518520" y="14879"/>
                </a:lnTo>
                <a:lnTo>
                  <a:pt x="529407" y="31026"/>
                </a:lnTo>
                <a:lnTo>
                  <a:pt x="533400" y="50800"/>
                </a:lnTo>
                <a:lnTo>
                  <a:pt x="533400" y="253999"/>
                </a:lnTo>
                <a:lnTo>
                  <a:pt x="529407" y="273773"/>
                </a:lnTo>
                <a:lnTo>
                  <a:pt x="518520" y="289920"/>
                </a:lnTo>
                <a:lnTo>
                  <a:pt x="502373" y="300807"/>
                </a:lnTo>
                <a:lnTo>
                  <a:pt x="482599" y="304800"/>
                </a:lnTo>
                <a:lnTo>
                  <a:pt x="50800" y="304800"/>
                </a:lnTo>
                <a:lnTo>
                  <a:pt x="31026" y="300807"/>
                </a:lnTo>
                <a:lnTo>
                  <a:pt x="14879" y="289920"/>
                </a:lnTo>
                <a:lnTo>
                  <a:pt x="3992" y="273773"/>
                </a:lnTo>
                <a:lnTo>
                  <a:pt x="0" y="253999"/>
                </a:lnTo>
                <a:lnTo>
                  <a:pt x="0" y="50800"/>
                </a:lnTo>
                <a:close/>
              </a:path>
            </a:pathLst>
          </a:custGeom>
          <a:ln w="15875">
            <a:solidFill>
              <a:srgbClr val="A75F0A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0" name="object 10"/>
          <p:cNvSpPr/>
          <p:nvPr/>
        </p:nvSpPr>
        <p:spPr>
          <a:xfrm>
            <a:off x="7218044" y="1609725"/>
            <a:ext cx="400050" cy="228600"/>
          </a:xfrm>
          <a:custGeom>
            <a:avLst/>
            <a:gdLst/>
            <a:ahLst/>
            <a:cxnLst/>
            <a:rect l="l" t="t" r="r" b="b"/>
            <a:pathLst>
              <a:path w="533400" h="304800">
                <a:moveTo>
                  <a:pt x="482598" y="0"/>
                </a:moveTo>
                <a:lnTo>
                  <a:pt x="50801" y="0"/>
                </a:lnTo>
                <a:lnTo>
                  <a:pt x="31027" y="3992"/>
                </a:lnTo>
                <a:lnTo>
                  <a:pt x="14879" y="14879"/>
                </a:lnTo>
                <a:lnTo>
                  <a:pt x="3992" y="31027"/>
                </a:lnTo>
                <a:lnTo>
                  <a:pt x="0" y="50801"/>
                </a:lnTo>
                <a:lnTo>
                  <a:pt x="0" y="253998"/>
                </a:lnTo>
                <a:lnTo>
                  <a:pt x="3992" y="273772"/>
                </a:lnTo>
                <a:lnTo>
                  <a:pt x="14879" y="289920"/>
                </a:lnTo>
                <a:lnTo>
                  <a:pt x="31027" y="300807"/>
                </a:lnTo>
                <a:lnTo>
                  <a:pt x="50801" y="304800"/>
                </a:lnTo>
                <a:lnTo>
                  <a:pt x="482598" y="304800"/>
                </a:lnTo>
                <a:lnTo>
                  <a:pt x="502372" y="300807"/>
                </a:lnTo>
                <a:lnTo>
                  <a:pt x="518520" y="289920"/>
                </a:lnTo>
                <a:lnTo>
                  <a:pt x="529407" y="273772"/>
                </a:lnTo>
                <a:lnTo>
                  <a:pt x="533400" y="253998"/>
                </a:lnTo>
                <a:lnTo>
                  <a:pt x="533400" y="50801"/>
                </a:lnTo>
                <a:lnTo>
                  <a:pt x="529407" y="31027"/>
                </a:lnTo>
                <a:lnTo>
                  <a:pt x="518520" y="14879"/>
                </a:lnTo>
                <a:lnTo>
                  <a:pt x="502372" y="3992"/>
                </a:lnTo>
                <a:lnTo>
                  <a:pt x="48259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1" name="object 11"/>
          <p:cNvSpPr/>
          <p:nvPr/>
        </p:nvSpPr>
        <p:spPr>
          <a:xfrm>
            <a:off x="7218044" y="1609725"/>
            <a:ext cx="400050" cy="228600"/>
          </a:xfrm>
          <a:custGeom>
            <a:avLst/>
            <a:gdLst/>
            <a:ahLst/>
            <a:cxnLst/>
            <a:rect l="l" t="t" r="r" b="b"/>
            <a:pathLst>
              <a:path w="533400" h="304800">
                <a:moveTo>
                  <a:pt x="0" y="50800"/>
                </a:moveTo>
                <a:lnTo>
                  <a:pt x="3992" y="31026"/>
                </a:lnTo>
                <a:lnTo>
                  <a:pt x="14879" y="14879"/>
                </a:lnTo>
                <a:lnTo>
                  <a:pt x="31026" y="3992"/>
                </a:lnTo>
                <a:lnTo>
                  <a:pt x="50800" y="0"/>
                </a:lnTo>
                <a:lnTo>
                  <a:pt x="482599" y="0"/>
                </a:lnTo>
                <a:lnTo>
                  <a:pt x="502373" y="3992"/>
                </a:lnTo>
                <a:lnTo>
                  <a:pt x="518520" y="14879"/>
                </a:lnTo>
                <a:lnTo>
                  <a:pt x="529407" y="31026"/>
                </a:lnTo>
                <a:lnTo>
                  <a:pt x="533400" y="50800"/>
                </a:lnTo>
                <a:lnTo>
                  <a:pt x="533400" y="253999"/>
                </a:lnTo>
                <a:lnTo>
                  <a:pt x="529407" y="273773"/>
                </a:lnTo>
                <a:lnTo>
                  <a:pt x="518520" y="289920"/>
                </a:lnTo>
                <a:lnTo>
                  <a:pt x="502373" y="300807"/>
                </a:lnTo>
                <a:lnTo>
                  <a:pt x="482599" y="304800"/>
                </a:lnTo>
                <a:lnTo>
                  <a:pt x="50800" y="304800"/>
                </a:lnTo>
                <a:lnTo>
                  <a:pt x="31026" y="300807"/>
                </a:lnTo>
                <a:lnTo>
                  <a:pt x="14879" y="289920"/>
                </a:lnTo>
                <a:lnTo>
                  <a:pt x="3992" y="273773"/>
                </a:lnTo>
                <a:lnTo>
                  <a:pt x="0" y="253999"/>
                </a:lnTo>
                <a:lnTo>
                  <a:pt x="0" y="50800"/>
                </a:lnTo>
                <a:close/>
              </a:path>
            </a:pathLst>
          </a:custGeom>
          <a:ln w="15875">
            <a:solidFill>
              <a:srgbClr val="A75F0A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3" name="object 13"/>
          <p:cNvSpPr txBox="1"/>
          <p:nvPr/>
        </p:nvSpPr>
        <p:spPr>
          <a:xfrm>
            <a:off x="1819275" y="1374156"/>
            <a:ext cx="5752624" cy="864179"/>
          </a:xfrm>
          <a:prstGeom prst="rect">
            <a:avLst/>
          </a:prstGeom>
        </p:spPr>
        <p:txBody>
          <a:bodyPr vert="horz" wrap="square" lIns="0" tIns="32861" rIns="0" bIns="0" rtlCol="0">
            <a:spAutoFit/>
          </a:bodyPr>
          <a:lstStyle/>
          <a:p>
            <a:pPr marL="9525" marR="3810" algn="just">
              <a:lnSpc>
                <a:spcPct val="89800"/>
              </a:lnSpc>
              <a:spcBef>
                <a:spcPts val="259"/>
              </a:spcBef>
            </a:pPr>
            <a:r>
              <a:rPr sz="1500" spc="-23" dirty="0">
                <a:solidFill>
                  <a:srgbClr val="404040"/>
                </a:solidFill>
                <a:latin typeface="Arial"/>
                <a:cs typeface="Arial"/>
              </a:rPr>
              <a:t>It's</a:t>
            </a:r>
            <a:r>
              <a:rPr sz="1500" spc="-7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90" dirty="0">
                <a:solidFill>
                  <a:srgbClr val="404040"/>
                </a:solidFill>
                <a:latin typeface="Arial"/>
                <a:cs typeface="Arial"/>
              </a:rPr>
              <a:t>hokey.</a:t>
            </a:r>
            <a:r>
              <a:rPr sz="1500" spc="-83" dirty="0">
                <a:solidFill>
                  <a:srgbClr val="404040"/>
                </a:solidFill>
                <a:latin typeface="Arial"/>
                <a:cs typeface="Arial"/>
              </a:rPr>
              <a:t> There</a:t>
            </a:r>
            <a:r>
              <a:rPr sz="15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68" dirty="0">
                <a:solidFill>
                  <a:srgbClr val="404040"/>
                </a:solidFill>
                <a:latin typeface="Arial"/>
                <a:cs typeface="Arial"/>
              </a:rPr>
              <a:t>are</a:t>
            </a:r>
            <a:r>
              <a:rPr sz="15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19" dirty="0">
                <a:solidFill>
                  <a:srgbClr val="404040"/>
                </a:solidFill>
                <a:latin typeface="Arial"/>
                <a:cs typeface="Arial"/>
              </a:rPr>
              <a:t>virtually</a:t>
            </a:r>
            <a:r>
              <a:rPr sz="1500" spc="-83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49" dirty="0">
                <a:solidFill>
                  <a:srgbClr val="404040"/>
                </a:solidFill>
                <a:latin typeface="Arial"/>
                <a:cs typeface="Arial"/>
              </a:rPr>
              <a:t>no</a:t>
            </a:r>
            <a:r>
              <a:rPr sz="1500" spc="-83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71" dirty="0">
                <a:solidFill>
                  <a:srgbClr val="404040"/>
                </a:solidFill>
                <a:latin typeface="Arial"/>
                <a:cs typeface="Arial"/>
              </a:rPr>
              <a:t>surprises</a:t>
            </a:r>
            <a:r>
              <a:rPr sz="1500" spc="-7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45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15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71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1500" spc="-7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19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5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11" dirty="0">
                <a:solidFill>
                  <a:srgbClr val="404040"/>
                </a:solidFill>
                <a:latin typeface="Arial"/>
                <a:cs typeface="Arial"/>
              </a:rPr>
              <a:t>writing</a:t>
            </a:r>
            <a:r>
              <a:rPr sz="1500" spc="-83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79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15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64" dirty="0">
                <a:solidFill>
                  <a:srgbClr val="404040"/>
                </a:solidFill>
                <a:latin typeface="Arial"/>
                <a:cs typeface="Arial"/>
              </a:rPr>
              <a:t>second-rate</a:t>
            </a:r>
            <a:r>
              <a:rPr sz="15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41" dirty="0">
                <a:solidFill>
                  <a:srgbClr val="404040"/>
                </a:solidFill>
                <a:latin typeface="Arial"/>
                <a:cs typeface="Arial"/>
              </a:rPr>
              <a:t>.  </a:t>
            </a:r>
            <a:r>
              <a:rPr sz="1500" spc="-176" dirty="0">
                <a:solidFill>
                  <a:srgbClr val="404040"/>
                </a:solidFill>
                <a:latin typeface="Arial"/>
                <a:cs typeface="Arial"/>
              </a:rPr>
              <a:t>So </a:t>
            </a:r>
            <a:r>
              <a:rPr sz="1500" spc="-56" dirty="0">
                <a:solidFill>
                  <a:srgbClr val="404040"/>
                </a:solidFill>
                <a:latin typeface="Arial"/>
                <a:cs typeface="Arial"/>
              </a:rPr>
              <a:t>why </a:t>
            </a:r>
            <a:r>
              <a:rPr sz="1500" spc="-105" dirty="0">
                <a:solidFill>
                  <a:srgbClr val="404040"/>
                </a:solidFill>
                <a:latin typeface="Arial"/>
                <a:cs typeface="Arial"/>
              </a:rPr>
              <a:t>was </a:t>
            </a:r>
            <a:r>
              <a:rPr sz="1500" spc="45" dirty="0">
                <a:solidFill>
                  <a:srgbClr val="404040"/>
                </a:solidFill>
                <a:latin typeface="Arial"/>
                <a:cs typeface="Arial"/>
              </a:rPr>
              <a:t>it </a:t>
            </a:r>
            <a:r>
              <a:rPr sz="1500" spc="-105" dirty="0">
                <a:solidFill>
                  <a:srgbClr val="404040"/>
                </a:solidFill>
                <a:latin typeface="Arial"/>
                <a:cs typeface="Arial"/>
              </a:rPr>
              <a:t>so </a:t>
            </a:r>
            <a:r>
              <a:rPr sz="1500" spc="-68" dirty="0">
                <a:solidFill>
                  <a:srgbClr val="404040"/>
                </a:solidFill>
                <a:latin typeface="Arial"/>
                <a:cs typeface="Arial"/>
              </a:rPr>
              <a:t>enjoyable? </a:t>
            </a:r>
            <a:r>
              <a:rPr sz="1500" spc="-90" dirty="0">
                <a:solidFill>
                  <a:srgbClr val="404040"/>
                </a:solidFill>
                <a:latin typeface="Arial"/>
                <a:cs typeface="Arial"/>
              </a:rPr>
              <a:t>For </a:t>
            </a:r>
            <a:r>
              <a:rPr sz="1500" spc="-64" dirty="0">
                <a:solidFill>
                  <a:srgbClr val="404040"/>
                </a:solidFill>
                <a:latin typeface="Arial"/>
                <a:cs typeface="Arial"/>
              </a:rPr>
              <a:t>one </a:t>
            </a:r>
            <a:r>
              <a:rPr sz="1500" spc="-26" dirty="0">
                <a:solidFill>
                  <a:srgbClr val="404040"/>
                </a:solidFill>
                <a:latin typeface="Arial"/>
                <a:cs typeface="Arial"/>
              </a:rPr>
              <a:t>thing </a:t>
            </a:r>
            <a:r>
              <a:rPr sz="1500" spc="-45" dirty="0">
                <a:solidFill>
                  <a:srgbClr val="404040"/>
                </a:solidFill>
                <a:latin typeface="Arial"/>
                <a:cs typeface="Arial"/>
              </a:rPr>
              <a:t>, </a:t>
            </a:r>
            <a:r>
              <a:rPr sz="1500" spc="-19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1500" spc="-86" dirty="0">
                <a:solidFill>
                  <a:srgbClr val="404040"/>
                </a:solidFill>
                <a:latin typeface="Arial"/>
                <a:cs typeface="Arial"/>
              </a:rPr>
              <a:t>cast </a:t>
            </a:r>
            <a:r>
              <a:rPr sz="1500" spc="-79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1500" spc="-53" dirty="0">
                <a:solidFill>
                  <a:srgbClr val="404040"/>
                </a:solidFill>
                <a:latin typeface="Arial"/>
                <a:cs typeface="Arial"/>
              </a:rPr>
              <a:t>great </a:t>
            </a:r>
            <a:r>
              <a:rPr sz="1500" spc="-41" dirty="0">
                <a:solidFill>
                  <a:srgbClr val="404040"/>
                </a:solidFill>
                <a:latin typeface="Arial"/>
                <a:cs typeface="Arial"/>
              </a:rPr>
              <a:t>. </a:t>
            </a:r>
            <a:r>
              <a:rPr sz="1500" spc="-38" dirty="0">
                <a:solidFill>
                  <a:srgbClr val="404040"/>
                </a:solidFill>
                <a:latin typeface="Arial"/>
                <a:cs typeface="Arial"/>
              </a:rPr>
              <a:t>Another </a:t>
            </a:r>
            <a:r>
              <a:rPr sz="1500" spc="-64" dirty="0">
                <a:solidFill>
                  <a:srgbClr val="404040"/>
                </a:solidFill>
                <a:latin typeface="Arial"/>
                <a:cs typeface="Arial"/>
              </a:rPr>
              <a:t>nice  </a:t>
            </a:r>
            <a:r>
              <a:rPr sz="1500" spc="-38" dirty="0">
                <a:solidFill>
                  <a:srgbClr val="404040"/>
                </a:solidFill>
                <a:latin typeface="Arial"/>
                <a:cs typeface="Arial"/>
              </a:rPr>
              <a:t>touch</a:t>
            </a:r>
            <a:r>
              <a:rPr sz="1500" spc="-83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79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15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19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500" spc="-75" dirty="0">
                <a:solidFill>
                  <a:srgbClr val="404040"/>
                </a:solidFill>
                <a:latin typeface="Arial"/>
                <a:cs typeface="Arial"/>
              </a:rPr>
              <a:t> music</a:t>
            </a:r>
            <a:r>
              <a:rPr sz="1500" spc="-7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41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r>
              <a:rPr sz="1500" spc="-83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41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500" spc="-7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105" dirty="0">
                <a:solidFill>
                  <a:srgbClr val="404040"/>
                </a:solidFill>
                <a:latin typeface="Arial"/>
                <a:cs typeface="Arial"/>
              </a:rPr>
              <a:t>was</a:t>
            </a:r>
            <a:r>
              <a:rPr sz="15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71" dirty="0">
                <a:solidFill>
                  <a:srgbClr val="404040"/>
                </a:solidFill>
                <a:latin typeface="Arial"/>
                <a:cs typeface="Arial"/>
              </a:rPr>
              <a:t>overcome</a:t>
            </a:r>
            <a:r>
              <a:rPr sz="1500" spc="-7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8" dirty="0">
                <a:solidFill>
                  <a:srgbClr val="404040"/>
                </a:solidFill>
                <a:latin typeface="Arial"/>
                <a:cs typeface="Arial"/>
              </a:rPr>
              <a:t>with</a:t>
            </a:r>
            <a:r>
              <a:rPr sz="1500" spc="-7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19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5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71" dirty="0">
                <a:solidFill>
                  <a:srgbClr val="404040"/>
                </a:solidFill>
                <a:latin typeface="Arial"/>
                <a:cs typeface="Arial"/>
              </a:rPr>
              <a:t>urge</a:t>
            </a:r>
            <a:r>
              <a:rPr sz="1500" spc="-7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15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1500" spc="-83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53" dirty="0">
                <a:solidFill>
                  <a:srgbClr val="404040"/>
                </a:solidFill>
                <a:latin typeface="Arial"/>
                <a:cs typeface="Arial"/>
              </a:rPr>
              <a:t>get</a:t>
            </a:r>
            <a:r>
              <a:rPr sz="15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4" dirty="0">
                <a:solidFill>
                  <a:srgbClr val="404040"/>
                </a:solidFill>
                <a:latin typeface="Arial"/>
                <a:cs typeface="Arial"/>
              </a:rPr>
              <a:t>off</a:t>
            </a:r>
            <a:r>
              <a:rPr sz="15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19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500" spc="-79" dirty="0">
                <a:solidFill>
                  <a:srgbClr val="404040"/>
                </a:solidFill>
                <a:latin typeface="Arial"/>
                <a:cs typeface="Arial"/>
              </a:rPr>
              <a:t> couch </a:t>
            </a:r>
            <a:r>
              <a:rPr sz="1500" spc="-75" dirty="0">
                <a:solidFill>
                  <a:srgbClr val="404040"/>
                </a:solidFill>
                <a:latin typeface="Arial"/>
                <a:cs typeface="Arial"/>
              </a:rPr>
              <a:t>and  </a:t>
            </a:r>
            <a:r>
              <a:rPr sz="1500" spc="-26" dirty="0">
                <a:solidFill>
                  <a:srgbClr val="404040"/>
                </a:solidFill>
                <a:latin typeface="Arial"/>
                <a:cs typeface="Arial"/>
              </a:rPr>
              <a:t>start</a:t>
            </a:r>
            <a:r>
              <a:rPr sz="1500" spc="-7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71" dirty="0">
                <a:solidFill>
                  <a:srgbClr val="404040"/>
                </a:solidFill>
                <a:latin typeface="Arial"/>
                <a:cs typeface="Arial"/>
              </a:rPr>
              <a:t>dancing</a:t>
            </a:r>
            <a:r>
              <a:rPr sz="1500" spc="-86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41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r>
              <a:rPr sz="1500" spc="-86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19" dirty="0">
                <a:solidFill>
                  <a:srgbClr val="404040"/>
                </a:solidFill>
                <a:latin typeface="Arial"/>
                <a:cs typeface="Arial"/>
              </a:rPr>
              <a:t>It</a:t>
            </a:r>
            <a:r>
              <a:rPr sz="1500" spc="-7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98" dirty="0">
                <a:solidFill>
                  <a:srgbClr val="404040"/>
                </a:solidFill>
                <a:latin typeface="Arial"/>
                <a:cs typeface="Arial"/>
              </a:rPr>
              <a:t>sucked</a:t>
            </a:r>
            <a:r>
              <a:rPr sz="1500" spc="-83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71" dirty="0">
                <a:solidFill>
                  <a:srgbClr val="404040"/>
                </a:solidFill>
                <a:latin typeface="Arial"/>
                <a:cs typeface="Arial"/>
              </a:rPr>
              <a:t>me</a:t>
            </a:r>
            <a:r>
              <a:rPr sz="1500" spc="-7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19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1500" spc="-83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45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1500" spc="-7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71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1500" spc="-83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404040"/>
                </a:solidFill>
                <a:latin typeface="Arial"/>
                <a:cs typeface="Arial"/>
              </a:rPr>
              <a:t>it'll</a:t>
            </a:r>
            <a:r>
              <a:rPr sz="1500" spc="-7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49" dirty="0">
                <a:solidFill>
                  <a:srgbClr val="404040"/>
                </a:solidFill>
                <a:latin typeface="Arial"/>
                <a:cs typeface="Arial"/>
              </a:rPr>
              <a:t>do</a:t>
            </a:r>
            <a:r>
              <a:rPr sz="1500" spc="-86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19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500" spc="-7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105" dirty="0">
                <a:solidFill>
                  <a:srgbClr val="404040"/>
                </a:solidFill>
                <a:latin typeface="Arial"/>
                <a:cs typeface="Arial"/>
              </a:rPr>
              <a:t>same</a:t>
            </a:r>
            <a:r>
              <a:rPr sz="1500" spc="-7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15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1500" spc="-86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64" dirty="0">
                <a:solidFill>
                  <a:srgbClr val="404040"/>
                </a:solidFill>
                <a:latin typeface="Arial"/>
                <a:cs typeface="Arial"/>
              </a:rPr>
              <a:t>you</a:t>
            </a:r>
            <a:r>
              <a:rPr sz="1500" spc="-7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41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endParaRPr sz="1500" dirty="0">
              <a:latin typeface="Arial"/>
              <a:cs typeface="Arial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378287"/>
              </p:ext>
            </p:extLst>
          </p:nvPr>
        </p:nvGraphicFramePr>
        <p:xfrm>
          <a:off x="1600200" y="2571747"/>
          <a:ext cx="5881687" cy="22631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6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8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9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194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lang="en-US" sz="1400" b="1" spc="-1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Feature ID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lang="en-US" sz="1400" b="1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Feature </a:t>
                      </a:r>
                      <a:r>
                        <a:rPr sz="1400" b="1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Definition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lang="en-US" sz="1400" b="1" spc="-1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Feature </a:t>
                      </a:r>
                      <a:r>
                        <a:rPr sz="1400" b="1" spc="-1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Value</a:t>
                      </a:r>
                      <a:r>
                        <a:rPr lang="en-US" sz="1400" b="1" spc="-1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 for Doc1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E483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94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9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spc="-142" baseline="-20833" dirty="0">
                          <a:latin typeface="Arial"/>
                          <a:cs typeface="Arial"/>
                        </a:rPr>
                        <a:t>1</a:t>
                      </a:r>
                      <a:endParaRPr sz="1400" baseline="-20833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85" dirty="0">
                          <a:latin typeface="Arial"/>
                          <a:cs typeface="Arial"/>
                        </a:rPr>
                        <a:t>Count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400" spc="-55" dirty="0">
                          <a:latin typeface="Arial"/>
                          <a:cs typeface="Arial"/>
                        </a:rPr>
                        <a:t>positive 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lexicon</a:t>
                      </a:r>
                      <a:r>
                        <a:rPr sz="1400" spc="-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70" dirty="0">
                          <a:latin typeface="Arial"/>
                          <a:cs typeface="Arial"/>
                        </a:rPr>
                        <a:t>words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94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spc="-9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spc="-142" baseline="-20833" dirty="0">
                          <a:latin typeface="Arial"/>
                          <a:cs typeface="Arial"/>
                        </a:rPr>
                        <a:t>2</a:t>
                      </a:r>
                      <a:endParaRPr sz="1400" baseline="-20833">
                        <a:latin typeface="Arial"/>
                        <a:cs typeface="Arial"/>
                      </a:endParaRPr>
                    </a:p>
                  </a:txBody>
                  <a:tcPr marL="0" marR="0" marT="2476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spc="-85" dirty="0">
                          <a:latin typeface="Arial"/>
                          <a:cs typeface="Arial"/>
                        </a:rPr>
                        <a:t>Count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400" spc="-80" dirty="0">
                          <a:latin typeface="Arial"/>
                          <a:cs typeface="Arial"/>
                        </a:rPr>
                        <a:t>negative 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lexicon</a:t>
                      </a:r>
                      <a:r>
                        <a:rPr sz="1400" spc="-1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70" dirty="0">
                          <a:latin typeface="Arial"/>
                          <a:cs typeface="Arial"/>
                        </a:rPr>
                        <a:t>words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94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spc="-9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spc="-142" baseline="-20833" dirty="0">
                          <a:latin typeface="Arial"/>
                          <a:cs typeface="Arial"/>
                        </a:rPr>
                        <a:t>3</a:t>
                      </a:r>
                      <a:endParaRPr sz="1400" baseline="-20833">
                        <a:latin typeface="Arial"/>
                        <a:cs typeface="Arial"/>
                      </a:endParaRPr>
                    </a:p>
                  </a:txBody>
                  <a:tcPr marL="0" marR="0" marT="2476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spc="-140" dirty="0">
                          <a:latin typeface="Arial"/>
                          <a:cs typeface="Arial"/>
                        </a:rPr>
                        <a:t>Does </a:t>
                      </a:r>
                      <a:r>
                        <a:rPr sz="1400" spc="-55" dirty="0">
                          <a:latin typeface="Arial"/>
                          <a:cs typeface="Arial"/>
                        </a:rPr>
                        <a:t>no </a:t>
                      </a:r>
                      <a:r>
                        <a:rPr sz="1400" spc="-95" dirty="0">
                          <a:latin typeface="Arial"/>
                          <a:cs typeface="Arial"/>
                        </a:rPr>
                        <a:t>appear? </a:t>
                      </a:r>
                      <a:r>
                        <a:rPr sz="1400" spc="-55" dirty="0">
                          <a:latin typeface="Arial"/>
                          <a:cs typeface="Arial"/>
                        </a:rPr>
                        <a:t>(binary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feature)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2476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94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spc="-9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spc="-142" baseline="-20833" dirty="0">
                          <a:latin typeface="Arial"/>
                          <a:cs typeface="Arial"/>
                        </a:rPr>
                        <a:t>4</a:t>
                      </a:r>
                      <a:endParaRPr sz="1400" baseline="-20833">
                        <a:latin typeface="Arial"/>
                        <a:cs typeface="Arial"/>
                      </a:endParaRPr>
                    </a:p>
                  </a:txBody>
                  <a:tcPr marL="0" marR="0" marT="2476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spc="-65" dirty="0">
                          <a:latin typeface="Arial"/>
                          <a:cs typeface="Arial"/>
                        </a:rPr>
                        <a:t>Number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400" spc="-6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400" spc="-89" baseline="25462" dirty="0">
                          <a:latin typeface="Arial"/>
                          <a:cs typeface="Arial"/>
                        </a:rPr>
                        <a:t>st </a:t>
                      </a:r>
                      <a:r>
                        <a:rPr sz="1400" spc="-85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400" spc="-65" dirty="0">
                          <a:latin typeface="Arial"/>
                          <a:cs typeface="Arial"/>
                        </a:rPr>
                        <a:t>2nd </a:t>
                      </a:r>
                      <a:r>
                        <a:rPr sz="1400" spc="-80" dirty="0">
                          <a:latin typeface="Arial"/>
                          <a:cs typeface="Arial"/>
                        </a:rPr>
                        <a:t>person</a:t>
                      </a:r>
                      <a:r>
                        <a:rPr sz="1400" spc="-3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70" dirty="0">
                          <a:latin typeface="Arial"/>
                          <a:cs typeface="Arial"/>
                        </a:rPr>
                        <a:t>pronouns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94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9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spc="-142" baseline="-20833" dirty="0">
                          <a:latin typeface="Arial"/>
                          <a:cs typeface="Arial"/>
                        </a:rPr>
                        <a:t>5</a:t>
                      </a:r>
                      <a:endParaRPr sz="1400" baseline="-20833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140" dirty="0">
                          <a:latin typeface="Arial"/>
                          <a:cs typeface="Arial"/>
                        </a:rPr>
                        <a:t>Does </a:t>
                      </a:r>
                      <a:r>
                        <a:rPr sz="1400" spc="85" dirty="0">
                          <a:latin typeface="Arial"/>
                          <a:cs typeface="Arial"/>
                        </a:rPr>
                        <a:t>! </a:t>
                      </a:r>
                      <a:r>
                        <a:rPr sz="1400" spc="-90" dirty="0">
                          <a:latin typeface="Arial"/>
                          <a:cs typeface="Arial"/>
                        </a:rPr>
                        <a:t>appear? 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(binary</a:t>
                      </a:r>
                      <a:r>
                        <a:rPr sz="1400" spc="-22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feature)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94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9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spc="-142" baseline="-20833" dirty="0">
                          <a:latin typeface="Arial"/>
                          <a:cs typeface="Arial"/>
                        </a:rPr>
                        <a:t>6</a:t>
                      </a:r>
                      <a:endParaRPr sz="1400" baseline="-20833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150" dirty="0">
                          <a:latin typeface="Arial"/>
                          <a:cs typeface="Arial"/>
                        </a:rPr>
                        <a:t>Log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word 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count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400" spc="-3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60" dirty="0">
                          <a:latin typeface="Arial"/>
                          <a:cs typeface="Arial"/>
                        </a:rPr>
                        <a:t>document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369FE64B-EC29-E04B-9CD8-961767815A6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5529FB9-2F93-2B48-B717-230132E8A72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0" name="object 8">
            <a:extLst>
              <a:ext uri="{FF2B5EF4-FFF2-40B4-BE49-F238E27FC236}">
                <a16:creationId xmlns:a16="http://schemas.microsoft.com/office/drawing/2014/main" id="{EC7956FC-CCE4-224B-A3CC-AFA957A0EB3C}"/>
              </a:ext>
            </a:extLst>
          </p:cNvPr>
          <p:cNvSpPr txBox="1">
            <a:spLocks/>
          </p:cNvSpPr>
          <p:nvPr/>
        </p:nvSpPr>
        <p:spPr>
          <a:xfrm>
            <a:off x="304800" y="46241"/>
            <a:ext cx="6096000" cy="994503"/>
          </a:xfrm>
          <a:prstGeom prst="rect">
            <a:avLst/>
          </a:prstGeom>
        </p:spPr>
        <p:txBody>
          <a:bodyPr vert="horz" wrap="square" lIns="0" tIns="9525" rIns="0" bIns="0" numCol="1" rtlCol="0" anchor="b" anchorCtr="0" compatLnSpc="1">
            <a:prstTxWarp prst="textNoShape">
              <a:avLst/>
            </a:prstTxWarp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9525">
              <a:spcBef>
                <a:spcPts val="75"/>
              </a:spcBef>
            </a:pPr>
            <a:r>
              <a:rPr lang="en-US" b="0" spc="-199" dirty="0"/>
              <a:t>Text Classification:</a:t>
            </a:r>
            <a:br>
              <a:rPr lang="en-US" b="0" spc="-199" dirty="0"/>
            </a:br>
            <a:r>
              <a:rPr lang="en-US" b="0" u="sng" spc="-199" dirty="0"/>
              <a:t>Extracting</a:t>
            </a:r>
            <a:r>
              <a:rPr lang="en-US" b="0" spc="-289" dirty="0"/>
              <a:t> </a:t>
            </a:r>
            <a:r>
              <a:rPr lang="en-US" b="0" spc="-259" dirty="0"/>
              <a:t>Features from document</a:t>
            </a:r>
            <a:endParaRPr lang="en-US" b="0" kern="0" spc="-259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67C18D-5404-AA43-A04D-74AE2969A18C}"/>
              </a:ext>
            </a:extLst>
          </p:cNvPr>
          <p:cNvSpPr txBox="1"/>
          <p:nvPr/>
        </p:nvSpPr>
        <p:spPr>
          <a:xfrm>
            <a:off x="1139582" y="1276350"/>
            <a:ext cx="772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spc="-23" dirty="0">
                <a:solidFill>
                  <a:srgbClr val="404040"/>
                </a:solidFill>
                <a:latin typeface="Arial"/>
                <a:cs typeface="Arial"/>
              </a:rPr>
              <a:t>Doc1</a:t>
            </a:r>
            <a:r>
              <a:rPr lang="en-US" spc="-23" dirty="0">
                <a:solidFill>
                  <a:srgbClr val="404040"/>
                </a:solidFill>
                <a:latin typeface="Arial"/>
                <a:cs typeface="Arial"/>
              </a:rPr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510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6222" y="1422400"/>
            <a:ext cx="228600" cy="187643"/>
          </a:xfrm>
          <a:custGeom>
            <a:avLst/>
            <a:gdLst/>
            <a:ahLst/>
            <a:cxnLst/>
            <a:rect l="l" t="t" r="r" b="b"/>
            <a:pathLst>
              <a:path w="304800" h="250189">
                <a:moveTo>
                  <a:pt x="152400" y="0"/>
                </a:moveTo>
                <a:lnTo>
                  <a:pt x="104229" y="6366"/>
                </a:lnTo>
                <a:lnTo>
                  <a:pt x="62394" y="24095"/>
                </a:lnTo>
                <a:lnTo>
                  <a:pt x="29404" y="51128"/>
                </a:lnTo>
                <a:lnTo>
                  <a:pt x="7769" y="85410"/>
                </a:lnTo>
                <a:lnTo>
                  <a:pt x="0" y="124882"/>
                </a:lnTo>
                <a:lnTo>
                  <a:pt x="7769" y="164355"/>
                </a:lnTo>
                <a:lnTo>
                  <a:pt x="29404" y="198637"/>
                </a:lnTo>
                <a:lnTo>
                  <a:pt x="62394" y="225670"/>
                </a:lnTo>
                <a:lnTo>
                  <a:pt x="104229" y="243399"/>
                </a:lnTo>
                <a:lnTo>
                  <a:pt x="152400" y="249765"/>
                </a:lnTo>
                <a:lnTo>
                  <a:pt x="200570" y="243399"/>
                </a:lnTo>
                <a:lnTo>
                  <a:pt x="242405" y="225670"/>
                </a:lnTo>
                <a:lnTo>
                  <a:pt x="275395" y="198637"/>
                </a:lnTo>
                <a:lnTo>
                  <a:pt x="297030" y="164355"/>
                </a:lnTo>
                <a:lnTo>
                  <a:pt x="304800" y="124882"/>
                </a:lnTo>
                <a:lnTo>
                  <a:pt x="297030" y="85410"/>
                </a:lnTo>
                <a:lnTo>
                  <a:pt x="275395" y="51128"/>
                </a:lnTo>
                <a:lnTo>
                  <a:pt x="242405" y="24095"/>
                </a:lnTo>
                <a:lnTo>
                  <a:pt x="200570" y="6366"/>
                </a:lnTo>
                <a:lnTo>
                  <a:pt x="15240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4066222" y="1422400"/>
            <a:ext cx="228600" cy="187643"/>
          </a:xfrm>
          <a:custGeom>
            <a:avLst/>
            <a:gdLst/>
            <a:ahLst/>
            <a:cxnLst/>
            <a:rect l="l" t="t" r="r" b="b"/>
            <a:pathLst>
              <a:path w="304800" h="250189">
                <a:moveTo>
                  <a:pt x="0" y="124883"/>
                </a:moveTo>
                <a:lnTo>
                  <a:pt x="7769" y="85410"/>
                </a:lnTo>
                <a:lnTo>
                  <a:pt x="29404" y="51128"/>
                </a:lnTo>
                <a:lnTo>
                  <a:pt x="62394" y="24095"/>
                </a:lnTo>
                <a:lnTo>
                  <a:pt x="104229" y="6366"/>
                </a:lnTo>
                <a:lnTo>
                  <a:pt x="152400" y="0"/>
                </a:lnTo>
                <a:lnTo>
                  <a:pt x="200570" y="6366"/>
                </a:lnTo>
                <a:lnTo>
                  <a:pt x="242405" y="24095"/>
                </a:lnTo>
                <a:lnTo>
                  <a:pt x="275395" y="51128"/>
                </a:lnTo>
                <a:lnTo>
                  <a:pt x="297030" y="85410"/>
                </a:lnTo>
                <a:lnTo>
                  <a:pt x="304800" y="124883"/>
                </a:lnTo>
                <a:lnTo>
                  <a:pt x="297030" y="164355"/>
                </a:lnTo>
                <a:lnTo>
                  <a:pt x="275395" y="198637"/>
                </a:lnTo>
                <a:lnTo>
                  <a:pt x="242405" y="225670"/>
                </a:lnTo>
                <a:lnTo>
                  <a:pt x="200570" y="243399"/>
                </a:lnTo>
                <a:lnTo>
                  <a:pt x="152400" y="249766"/>
                </a:lnTo>
                <a:lnTo>
                  <a:pt x="104229" y="243399"/>
                </a:lnTo>
                <a:lnTo>
                  <a:pt x="62394" y="225670"/>
                </a:lnTo>
                <a:lnTo>
                  <a:pt x="29404" y="198637"/>
                </a:lnTo>
                <a:lnTo>
                  <a:pt x="7769" y="164355"/>
                </a:lnTo>
                <a:lnTo>
                  <a:pt x="0" y="124883"/>
                </a:lnTo>
                <a:close/>
              </a:path>
            </a:pathLst>
          </a:custGeom>
          <a:ln w="15875">
            <a:solidFill>
              <a:srgbClr val="A75F0A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" name="object 4"/>
          <p:cNvSpPr/>
          <p:nvPr/>
        </p:nvSpPr>
        <p:spPr>
          <a:xfrm>
            <a:off x="2057400" y="1422400"/>
            <a:ext cx="514350" cy="178118"/>
          </a:xfrm>
          <a:custGeom>
            <a:avLst/>
            <a:gdLst/>
            <a:ahLst/>
            <a:cxnLst/>
            <a:rect l="l" t="t" r="r" b="b"/>
            <a:pathLst>
              <a:path w="685800" h="237489">
                <a:moveTo>
                  <a:pt x="646289" y="0"/>
                </a:moveTo>
                <a:lnTo>
                  <a:pt x="39511" y="0"/>
                </a:lnTo>
                <a:lnTo>
                  <a:pt x="24131" y="3104"/>
                </a:lnTo>
                <a:lnTo>
                  <a:pt x="11572" y="11572"/>
                </a:lnTo>
                <a:lnTo>
                  <a:pt x="3105" y="24131"/>
                </a:lnTo>
                <a:lnTo>
                  <a:pt x="0" y="39510"/>
                </a:lnTo>
                <a:lnTo>
                  <a:pt x="0" y="197554"/>
                </a:lnTo>
                <a:lnTo>
                  <a:pt x="3105" y="212934"/>
                </a:lnTo>
                <a:lnTo>
                  <a:pt x="11572" y="225493"/>
                </a:lnTo>
                <a:lnTo>
                  <a:pt x="24131" y="233960"/>
                </a:lnTo>
                <a:lnTo>
                  <a:pt x="39511" y="237065"/>
                </a:lnTo>
                <a:lnTo>
                  <a:pt x="646289" y="237065"/>
                </a:lnTo>
                <a:lnTo>
                  <a:pt x="661668" y="233960"/>
                </a:lnTo>
                <a:lnTo>
                  <a:pt x="674227" y="225493"/>
                </a:lnTo>
                <a:lnTo>
                  <a:pt x="682695" y="212934"/>
                </a:lnTo>
                <a:lnTo>
                  <a:pt x="685800" y="197554"/>
                </a:lnTo>
                <a:lnTo>
                  <a:pt x="685800" y="39510"/>
                </a:lnTo>
                <a:lnTo>
                  <a:pt x="682695" y="24131"/>
                </a:lnTo>
                <a:lnTo>
                  <a:pt x="674227" y="11572"/>
                </a:lnTo>
                <a:lnTo>
                  <a:pt x="661668" y="3104"/>
                </a:lnTo>
                <a:lnTo>
                  <a:pt x="646289" y="0"/>
                </a:lnTo>
                <a:close/>
              </a:path>
            </a:pathLst>
          </a:custGeom>
          <a:solidFill>
            <a:srgbClr val="E48312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" name="object 5"/>
          <p:cNvSpPr/>
          <p:nvPr/>
        </p:nvSpPr>
        <p:spPr>
          <a:xfrm>
            <a:off x="2057400" y="1422400"/>
            <a:ext cx="514350" cy="178118"/>
          </a:xfrm>
          <a:custGeom>
            <a:avLst/>
            <a:gdLst/>
            <a:ahLst/>
            <a:cxnLst/>
            <a:rect l="l" t="t" r="r" b="b"/>
            <a:pathLst>
              <a:path w="685800" h="237489">
                <a:moveTo>
                  <a:pt x="0" y="39511"/>
                </a:moveTo>
                <a:lnTo>
                  <a:pt x="3105" y="24131"/>
                </a:lnTo>
                <a:lnTo>
                  <a:pt x="11572" y="11572"/>
                </a:lnTo>
                <a:lnTo>
                  <a:pt x="24131" y="3105"/>
                </a:lnTo>
                <a:lnTo>
                  <a:pt x="39511" y="0"/>
                </a:lnTo>
                <a:lnTo>
                  <a:pt x="646288" y="0"/>
                </a:lnTo>
                <a:lnTo>
                  <a:pt x="661668" y="3105"/>
                </a:lnTo>
                <a:lnTo>
                  <a:pt x="674227" y="11572"/>
                </a:lnTo>
                <a:lnTo>
                  <a:pt x="682695" y="24131"/>
                </a:lnTo>
                <a:lnTo>
                  <a:pt x="685800" y="39511"/>
                </a:lnTo>
                <a:lnTo>
                  <a:pt x="685800" y="197554"/>
                </a:lnTo>
                <a:lnTo>
                  <a:pt x="682695" y="212934"/>
                </a:lnTo>
                <a:lnTo>
                  <a:pt x="674227" y="225493"/>
                </a:lnTo>
                <a:lnTo>
                  <a:pt x="661668" y="233960"/>
                </a:lnTo>
                <a:lnTo>
                  <a:pt x="646288" y="237066"/>
                </a:lnTo>
                <a:lnTo>
                  <a:pt x="39511" y="237066"/>
                </a:lnTo>
                <a:lnTo>
                  <a:pt x="24131" y="233960"/>
                </a:lnTo>
                <a:lnTo>
                  <a:pt x="11572" y="225493"/>
                </a:lnTo>
                <a:lnTo>
                  <a:pt x="3105" y="212934"/>
                </a:lnTo>
                <a:lnTo>
                  <a:pt x="0" y="197554"/>
                </a:lnTo>
                <a:lnTo>
                  <a:pt x="0" y="39511"/>
                </a:lnTo>
                <a:close/>
              </a:path>
            </a:pathLst>
          </a:custGeom>
          <a:ln w="15875">
            <a:solidFill>
              <a:srgbClr val="A75F0A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" name="object 6"/>
          <p:cNvSpPr/>
          <p:nvPr/>
        </p:nvSpPr>
        <p:spPr>
          <a:xfrm>
            <a:off x="6552247" y="1422400"/>
            <a:ext cx="934403" cy="178118"/>
          </a:xfrm>
          <a:custGeom>
            <a:avLst/>
            <a:gdLst/>
            <a:ahLst/>
            <a:cxnLst/>
            <a:rect l="l" t="t" r="r" b="b"/>
            <a:pathLst>
              <a:path w="1245870" h="237489">
                <a:moveTo>
                  <a:pt x="1206359" y="0"/>
                </a:moveTo>
                <a:lnTo>
                  <a:pt x="39510" y="0"/>
                </a:lnTo>
                <a:lnTo>
                  <a:pt x="24131" y="3104"/>
                </a:lnTo>
                <a:lnTo>
                  <a:pt x="11572" y="11572"/>
                </a:lnTo>
                <a:lnTo>
                  <a:pt x="3104" y="24131"/>
                </a:lnTo>
                <a:lnTo>
                  <a:pt x="0" y="39510"/>
                </a:lnTo>
                <a:lnTo>
                  <a:pt x="0" y="197554"/>
                </a:lnTo>
                <a:lnTo>
                  <a:pt x="3104" y="212934"/>
                </a:lnTo>
                <a:lnTo>
                  <a:pt x="11572" y="225493"/>
                </a:lnTo>
                <a:lnTo>
                  <a:pt x="24131" y="233960"/>
                </a:lnTo>
                <a:lnTo>
                  <a:pt x="39510" y="237065"/>
                </a:lnTo>
                <a:lnTo>
                  <a:pt x="1206359" y="237065"/>
                </a:lnTo>
                <a:lnTo>
                  <a:pt x="1221738" y="233960"/>
                </a:lnTo>
                <a:lnTo>
                  <a:pt x="1234297" y="225493"/>
                </a:lnTo>
                <a:lnTo>
                  <a:pt x="1242765" y="212934"/>
                </a:lnTo>
                <a:lnTo>
                  <a:pt x="1245870" y="197554"/>
                </a:lnTo>
                <a:lnTo>
                  <a:pt x="1245870" y="39510"/>
                </a:lnTo>
                <a:lnTo>
                  <a:pt x="1242765" y="24131"/>
                </a:lnTo>
                <a:lnTo>
                  <a:pt x="1234297" y="11572"/>
                </a:lnTo>
                <a:lnTo>
                  <a:pt x="1221738" y="3104"/>
                </a:lnTo>
                <a:lnTo>
                  <a:pt x="1206359" y="0"/>
                </a:lnTo>
                <a:close/>
              </a:path>
            </a:pathLst>
          </a:custGeom>
          <a:solidFill>
            <a:srgbClr val="E48312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" name="object 7"/>
          <p:cNvSpPr/>
          <p:nvPr/>
        </p:nvSpPr>
        <p:spPr>
          <a:xfrm>
            <a:off x="6552247" y="1422400"/>
            <a:ext cx="934403" cy="178118"/>
          </a:xfrm>
          <a:custGeom>
            <a:avLst/>
            <a:gdLst/>
            <a:ahLst/>
            <a:cxnLst/>
            <a:rect l="l" t="t" r="r" b="b"/>
            <a:pathLst>
              <a:path w="1245870" h="237489">
                <a:moveTo>
                  <a:pt x="0" y="39511"/>
                </a:moveTo>
                <a:lnTo>
                  <a:pt x="3104" y="24131"/>
                </a:lnTo>
                <a:lnTo>
                  <a:pt x="11572" y="11572"/>
                </a:lnTo>
                <a:lnTo>
                  <a:pt x="24131" y="3104"/>
                </a:lnTo>
                <a:lnTo>
                  <a:pt x="39511" y="0"/>
                </a:lnTo>
                <a:lnTo>
                  <a:pt x="1206359" y="0"/>
                </a:lnTo>
                <a:lnTo>
                  <a:pt x="1221738" y="3104"/>
                </a:lnTo>
                <a:lnTo>
                  <a:pt x="1234297" y="11572"/>
                </a:lnTo>
                <a:lnTo>
                  <a:pt x="1242765" y="24131"/>
                </a:lnTo>
                <a:lnTo>
                  <a:pt x="1245870" y="39511"/>
                </a:lnTo>
                <a:lnTo>
                  <a:pt x="1245870" y="197554"/>
                </a:lnTo>
                <a:lnTo>
                  <a:pt x="1242765" y="212934"/>
                </a:lnTo>
                <a:lnTo>
                  <a:pt x="1234297" y="225493"/>
                </a:lnTo>
                <a:lnTo>
                  <a:pt x="1221738" y="233961"/>
                </a:lnTo>
                <a:lnTo>
                  <a:pt x="1206359" y="237066"/>
                </a:lnTo>
                <a:lnTo>
                  <a:pt x="39511" y="237066"/>
                </a:lnTo>
                <a:lnTo>
                  <a:pt x="24131" y="233961"/>
                </a:lnTo>
                <a:lnTo>
                  <a:pt x="11572" y="225493"/>
                </a:lnTo>
                <a:lnTo>
                  <a:pt x="3104" y="212934"/>
                </a:lnTo>
                <a:lnTo>
                  <a:pt x="0" y="197554"/>
                </a:lnTo>
                <a:lnTo>
                  <a:pt x="0" y="39511"/>
                </a:lnTo>
                <a:close/>
              </a:path>
            </a:pathLst>
          </a:custGeom>
          <a:ln w="15875">
            <a:solidFill>
              <a:srgbClr val="A75F0A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8" name="object 8"/>
          <p:cNvSpPr/>
          <p:nvPr/>
        </p:nvSpPr>
        <p:spPr>
          <a:xfrm>
            <a:off x="3086100" y="1600200"/>
            <a:ext cx="800100" cy="2286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1015998" y="0"/>
                </a:moveTo>
                <a:lnTo>
                  <a:pt x="50801" y="0"/>
                </a:lnTo>
                <a:lnTo>
                  <a:pt x="31027" y="3992"/>
                </a:lnTo>
                <a:lnTo>
                  <a:pt x="14879" y="14879"/>
                </a:lnTo>
                <a:lnTo>
                  <a:pt x="3992" y="31027"/>
                </a:lnTo>
                <a:lnTo>
                  <a:pt x="0" y="50801"/>
                </a:lnTo>
                <a:lnTo>
                  <a:pt x="0" y="253998"/>
                </a:lnTo>
                <a:lnTo>
                  <a:pt x="3992" y="273772"/>
                </a:lnTo>
                <a:lnTo>
                  <a:pt x="14879" y="289920"/>
                </a:lnTo>
                <a:lnTo>
                  <a:pt x="31027" y="300807"/>
                </a:lnTo>
                <a:lnTo>
                  <a:pt x="50801" y="304800"/>
                </a:lnTo>
                <a:lnTo>
                  <a:pt x="1015998" y="304800"/>
                </a:lnTo>
                <a:lnTo>
                  <a:pt x="1035772" y="300807"/>
                </a:lnTo>
                <a:lnTo>
                  <a:pt x="1051920" y="289920"/>
                </a:lnTo>
                <a:lnTo>
                  <a:pt x="1062807" y="273772"/>
                </a:lnTo>
                <a:lnTo>
                  <a:pt x="1066800" y="253998"/>
                </a:lnTo>
                <a:lnTo>
                  <a:pt x="1066800" y="50801"/>
                </a:lnTo>
                <a:lnTo>
                  <a:pt x="1062807" y="31027"/>
                </a:lnTo>
                <a:lnTo>
                  <a:pt x="1051920" y="14879"/>
                </a:lnTo>
                <a:lnTo>
                  <a:pt x="1035772" y="3992"/>
                </a:lnTo>
                <a:lnTo>
                  <a:pt x="101599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9" name="object 9"/>
          <p:cNvSpPr/>
          <p:nvPr/>
        </p:nvSpPr>
        <p:spPr>
          <a:xfrm>
            <a:off x="3086100" y="1600200"/>
            <a:ext cx="800100" cy="2286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0" y="50801"/>
                </a:moveTo>
                <a:lnTo>
                  <a:pt x="3992" y="31027"/>
                </a:lnTo>
                <a:lnTo>
                  <a:pt x="14879" y="14879"/>
                </a:lnTo>
                <a:lnTo>
                  <a:pt x="31027" y="3992"/>
                </a:lnTo>
                <a:lnTo>
                  <a:pt x="50801" y="0"/>
                </a:lnTo>
                <a:lnTo>
                  <a:pt x="1015999" y="0"/>
                </a:lnTo>
                <a:lnTo>
                  <a:pt x="1035772" y="3992"/>
                </a:lnTo>
                <a:lnTo>
                  <a:pt x="1051920" y="14879"/>
                </a:lnTo>
                <a:lnTo>
                  <a:pt x="1062807" y="31027"/>
                </a:lnTo>
                <a:lnTo>
                  <a:pt x="1066800" y="50801"/>
                </a:lnTo>
                <a:lnTo>
                  <a:pt x="1066800" y="253998"/>
                </a:lnTo>
                <a:lnTo>
                  <a:pt x="1062807" y="273772"/>
                </a:lnTo>
                <a:lnTo>
                  <a:pt x="1051920" y="289920"/>
                </a:lnTo>
                <a:lnTo>
                  <a:pt x="1035772" y="300807"/>
                </a:lnTo>
                <a:lnTo>
                  <a:pt x="1015999" y="304800"/>
                </a:lnTo>
                <a:lnTo>
                  <a:pt x="50801" y="304800"/>
                </a:lnTo>
                <a:lnTo>
                  <a:pt x="31027" y="300807"/>
                </a:lnTo>
                <a:lnTo>
                  <a:pt x="14879" y="289920"/>
                </a:lnTo>
                <a:lnTo>
                  <a:pt x="3992" y="273772"/>
                </a:lnTo>
                <a:lnTo>
                  <a:pt x="0" y="253998"/>
                </a:lnTo>
                <a:lnTo>
                  <a:pt x="0" y="50801"/>
                </a:lnTo>
                <a:close/>
              </a:path>
            </a:pathLst>
          </a:custGeom>
          <a:ln w="15875">
            <a:solidFill>
              <a:srgbClr val="A75F0A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0" name="object 10"/>
          <p:cNvSpPr/>
          <p:nvPr/>
        </p:nvSpPr>
        <p:spPr>
          <a:xfrm>
            <a:off x="6000750" y="1600200"/>
            <a:ext cx="400050" cy="228600"/>
          </a:xfrm>
          <a:custGeom>
            <a:avLst/>
            <a:gdLst/>
            <a:ahLst/>
            <a:cxnLst/>
            <a:rect l="l" t="t" r="r" b="b"/>
            <a:pathLst>
              <a:path w="533400" h="304800">
                <a:moveTo>
                  <a:pt x="482598" y="0"/>
                </a:moveTo>
                <a:lnTo>
                  <a:pt x="50801" y="0"/>
                </a:lnTo>
                <a:lnTo>
                  <a:pt x="31027" y="3992"/>
                </a:lnTo>
                <a:lnTo>
                  <a:pt x="14879" y="14879"/>
                </a:lnTo>
                <a:lnTo>
                  <a:pt x="3992" y="31027"/>
                </a:lnTo>
                <a:lnTo>
                  <a:pt x="0" y="50801"/>
                </a:lnTo>
                <a:lnTo>
                  <a:pt x="0" y="253998"/>
                </a:lnTo>
                <a:lnTo>
                  <a:pt x="3992" y="273772"/>
                </a:lnTo>
                <a:lnTo>
                  <a:pt x="14879" y="289920"/>
                </a:lnTo>
                <a:lnTo>
                  <a:pt x="31027" y="300807"/>
                </a:lnTo>
                <a:lnTo>
                  <a:pt x="50801" y="304800"/>
                </a:lnTo>
                <a:lnTo>
                  <a:pt x="482598" y="304800"/>
                </a:lnTo>
                <a:lnTo>
                  <a:pt x="502372" y="300807"/>
                </a:lnTo>
                <a:lnTo>
                  <a:pt x="518520" y="289920"/>
                </a:lnTo>
                <a:lnTo>
                  <a:pt x="529407" y="273772"/>
                </a:lnTo>
                <a:lnTo>
                  <a:pt x="533400" y="253998"/>
                </a:lnTo>
                <a:lnTo>
                  <a:pt x="533400" y="50801"/>
                </a:lnTo>
                <a:lnTo>
                  <a:pt x="529407" y="31027"/>
                </a:lnTo>
                <a:lnTo>
                  <a:pt x="518520" y="14879"/>
                </a:lnTo>
                <a:lnTo>
                  <a:pt x="502372" y="3992"/>
                </a:lnTo>
                <a:lnTo>
                  <a:pt x="48259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1" name="object 11"/>
          <p:cNvSpPr/>
          <p:nvPr/>
        </p:nvSpPr>
        <p:spPr>
          <a:xfrm>
            <a:off x="6000750" y="1600200"/>
            <a:ext cx="400050" cy="228600"/>
          </a:xfrm>
          <a:custGeom>
            <a:avLst/>
            <a:gdLst/>
            <a:ahLst/>
            <a:cxnLst/>
            <a:rect l="l" t="t" r="r" b="b"/>
            <a:pathLst>
              <a:path w="533400" h="304800">
                <a:moveTo>
                  <a:pt x="0" y="50800"/>
                </a:moveTo>
                <a:lnTo>
                  <a:pt x="3992" y="31026"/>
                </a:lnTo>
                <a:lnTo>
                  <a:pt x="14879" y="14879"/>
                </a:lnTo>
                <a:lnTo>
                  <a:pt x="31026" y="3992"/>
                </a:lnTo>
                <a:lnTo>
                  <a:pt x="50800" y="0"/>
                </a:lnTo>
                <a:lnTo>
                  <a:pt x="482599" y="0"/>
                </a:lnTo>
                <a:lnTo>
                  <a:pt x="502373" y="3992"/>
                </a:lnTo>
                <a:lnTo>
                  <a:pt x="518520" y="14879"/>
                </a:lnTo>
                <a:lnTo>
                  <a:pt x="529407" y="31026"/>
                </a:lnTo>
                <a:lnTo>
                  <a:pt x="533400" y="50800"/>
                </a:lnTo>
                <a:lnTo>
                  <a:pt x="533400" y="253999"/>
                </a:lnTo>
                <a:lnTo>
                  <a:pt x="529407" y="273773"/>
                </a:lnTo>
                <a:lnTo>
                  <a:pt x="518520" y="289920"/>
                </a:lnTo>
                <a:lnTo>
                  <a:pt x="502373" y="300807"/>
                </a:lnTo>
                <a:lnTo>
                  <a:pt x="482599" y="304800"/>
                </a:lnTo>
                <a:lnTo>
                  <a:pt x="50800" y="304800"/>
                </a:lnTo>
                <a:lnTo>
                  <a:pt x="31026" y="300807"/>
                </a:lnTo>
                <a:lnTo>
                  <a:pt x="14879" y="289920"/>
                </a:lnTo>
                <a:lnTo>
                  <a:pt x="3992" y="273773"/>
                </a:lnTo>
                <a:lnTo>
                  <a:pt x="0" y="253999"/>
                </a:lnTo>
                <a:lnTo>
                  <a:pt x="0" y="50800"/>
                </a:lnTo>
                <a:close/>
              </a:path>
            </a:pathLst>
          </a:custGeom>
          <a:ln w="15875">
            <a:solidFill>
              <a:srgbClr val="A75F0A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2" name="object 12"/>
          <p:cNvSpPr/>
          <p:nvPr/>
        </p:nvSpPr>
        <p:spPr>
          <a:xfrm>
            <a:off x="7218044" y="1609725"/>
            <a:ext cx="400050" cy="228600"/>
          </a:xfrm>
          <a:custGeom>
            <a:avLst/>
            <a:gdLst/>
            <a:ahLst/>
            <a:cxnLst/>
            <a:rect l="l" t="t" r="r" b="b"/>
            <a:pathLst>
              <a:path w="533400" h="304800">
                <a:moveTo>
                  <a:pt x="482598" y="0"/>
                </a:moveTo>
                <a:lnTo>
                  <a:pt x="50801" y="0"/>
                </a:lnTo>
                <a:lnTo>
                  <a:pt x="31027" y="3992"/>
                </a:lnTo>
                <a:lnTo>
                  <a:pt x="14879" y="14879"/>
                </a:lnTo>
                <a:lnTo>
                  <a:pt x="3992" y="31027"/>
                </a:lnTo>
                <a:lnTo>
                  <a:pt x="0" y="50801"/>
                </a:lnTo>
                <a:lnTo>
                  <a:pt x="0" y="253998"/>
                </a:lnTo>
                <a:lnTo>
                  <a:pt x="3992" y="273772"/>
                </a:lnTo>
                <a:lnTo>
                  <a:pt x="14879" y="289920"/>
                </a:lnTo>
                <a:lnTo>
                  <a:pt x="31027" y="300807"/>
                </a:lnTo>
                <a:lnTo>
                  <a:pt x="50801" y="304800"/>
                </a:lnTo>
                <a:lnTo>
                  <a:pt x="482598" y="304800"/>
                </a:lnTo>
                <a:lnTo>
                  <a:pt x="502372" y="300807"/>
                </a:lnTo>
                <a:lnTo>
                  <a:pt x="518520" y="289920"/>
                </a:lnTo>
                <a:lnTo>
                  <a:pt x="529407" y="273772"/>
                </a:lnTo>
                <a:lnTo>
                  <a:pt x="533400" y="253998"/>
                </a:lnTo>
                <a:lnTo>
                  <a:pt x="533400" y="50801"/>
                </a:lnTo>
                <a:lnTo>
                  <a:pt x="529407" y="31027"/>
                </a:lnTo>
                <a:lnTo>
                  <a:pt x="518520" y="14879"/>
                </a:lnTo>
                <a:lnTo>
                  <a:pt x="502372" y="3992"/>
                </a:lnTo>
                <a:lnTo>
                  <a:pt x="48259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3" name="object 13"/>
          <p:cNvSpPr/>
          <p:nvPr/>
        </p:nvSpPr>
        <p:spPr>
          <a:xfrm>
            <a:off x="7218044" y="1609725"/>
            <a:ext cx="400050" cy="228600"/>
          </a:xfrm>
          <a:custGeom>
            <a:avLst/>
            <a:gdLst/>
            <a:ahLst/>
            <a:cxnLst/>
            <a:rect l="l" t="t" r="r" b="b"/>
            <a:pathLst>
              <a:path w="533400" h="304800">
                <a:moveTo>
                  <a:pt x="0" y="50800"/>
                </a:moveTo>
                <a:lnTo>
                  <a:pt x="3992" y="31026"/>
                </a:lnTo>
                <a:lnTo>
                  <a:pt x="14879" y="14879"/>
                </a:lnTo>
                <a:lnTo>
                  <a:pt x="31026" y="3992"/>
                </a:lnTo>
                <a:lnTo>
                  <a:pt x="50800" y="0"/>
                </a:lnTo>
                <a:lnTo>
                  <a:pt x="482599" y="0"/>
                </a:lnTo>
                <a:lnTo>
                  <a:pt x="502373" y="3992"/>
                </a:lnTo>
                <a:lnTo>
                  <a:pt x="518520" y="14879"/>
                </a:lnTo>
                <a:lnTo>
                  <a:pt x="529407" y="31026"/>
                </a:lnTo>
                <a:lnTo>
                  <a:pt x="533400" y="50800"/>
                </a:lnTo>
                <a:lnTo>
                  <a:pt x="533400" y="253999"/>
                </a:lnTo>
                <a:lnTo>
                  <a:pt x="529407" y="273773"/>
                </a:lnTo>
                <a:lnTo>
                  <a:pt x="518520" y="289920"/>
                </a:lnTo>
                <a:lnTo>
                  <a:pt x="502373" y="300807"/>
                </a:lnTo>
                <a:lnTo>
                  <a:pt x="482599" y="304800"/>
                </a:lnTo>
                <a:lnTo>
                  <a:pt x="50800" y="304800"/>
                </a:lnTo>
                <a:lnTo>
                  <a:pt x="31026" y="300807"/>
                </a:lnTo>
                <a:lnTo>
                  <a:pt x="14879" y="289920"/>
                </a:lnTo>
                <a:lnTo>
                  <a:pt x="3992" y="273773"/>
                </a:lnTo>
                <a:lnTo>
                  <a:pt x="0" y="253999"/>
                </a:lnTo>
                <a:lnTo>
                  <a:pt x="0" y="50800"/>
                </a:lnTo>
                <a:close/>
              </a:path>
            </a:pathLst>
          </a:custGeom>
          <a:ln w="15875">
            <a:solidFill>
              <a:srgbClr val="A75F0A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5" name="object 15"/>
          <p:cNvSpPr txBox="1"/>
          <p:nvPr/>
        </p:nvSpPr>
        <p:spPr>
          <a:xfrm>
            <a:off x="1819275" y="1374156"/>
            <a:ext cx="5752624" cy="864179"/>
          </a:xfrm>
          <a:prstGeom prst="rect">
            <a:avLst/>
          </a:prstGeom>
        </p:spPr>
        <p:txBody>
          <a:bodyPr vert="horz" wrap="square" lIns="0" tIns="32861" rIns="0" bIns="0" rtlCol="0">
            <a:spAutoFit/>
          </a:bodyPr>
          <a:lstStyle/>
          <a:p>
            <a:pPr marL="9525" marR="3810" algn="just">
              <a:lnSpc>
                <a:spcPct val="89800"/>
              </a:lnSpc>
              <a:spcBef>
                <a:spcPts val="259"/>
              </a:spcBef>
            </a:pPr>
            <a:r>
              <a:rPr sz="1500" spc="-23" dirty="0">
                <a:solidFill>
                  <a:srgbClr val="404040"/>
                </a:solidFill>
                <a:latin typeface="Arial"/>
                <a:cs typeface="Arial"/>
              </a:rPr>
              <a:t>It's</a:t>
            </a:r>
            <a:r>
              <a:rPr sz="1500" spc="-7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90" dirty="0">
                <a:solidFill>
                  <a:srgbClr val="404040"/>
                </a:solidFill>
                <a:latin typeface="Arial"/>
                <a:cs typeface="Arial"/>
              </a:rPr>
              <a:t>hokey.</a:t>
            </a:r>
            <a:r>
              <a:rPr sz="1500" spc="-83" dirty="0">
                <a:solidFill>
                  <a:srgbClr val="404040"/>
                </a:solidFill>
                <a:latin typeface="Arial"/>
                <a:cs typeface="Arial"/>
              </a:rPr>
              <a:t> There</a:t>
            </a:r>
            <a:r>
              <a:rPr sz="15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68" dirty="0">
                <a:solidFill>
                  <a:srgbClr val="404040"/>
                </a:solidFill>
                <a:latin typeface="Arial"/>
                <a:cs typeface="Arial"/>
              </a:rPr>
              <a:t>are</a:t>
            </a:r>
            <a:r>
              <a:rPr sz="15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19" dirty="0">
                <a:solidFill>
                  <a:srgbClr val="404040"/>
                </a:solidFill>
                <a:latin typeface="Arial"/>
                <a:cs typeface="Arial"/>
              </a:rPr>
              <a:t>virtually</a:t>
            </a:r>
            <a:r>
              <a:rPr sz="1500" spc="-83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49" dirty="0">
                <a:solidFill>
                  <a:srgbClr val="404040"/>
                </a:solidFill>
                <a:latin typeface="Arial"/>
                <a:cs typeface="Arial"/>
              </a:rPr>
              <a:t>no</a:t>
            </a:r>
            <a:r>
              <a:rPr sz="1500" spc="-83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71" dirty="0">
                <a:solidFill>
                  <a:srgbClr val="404040"/>
                </a:solidFill>
                <a:latin typeface="Arial"/>
                <a:cs typeface="Arial"/>
              </a:rPr>
              <a:t>surprises</a:t>
            </a:r>
            <a:r>
              <a:rPr sz="1500" spc="-7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45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15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71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1500" spc="-7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19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5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11" dirty="0">
                <a:solidFill>
                  <a:srgbClr val="404040"/>
                </a:solidFill>
                <a:latin typeface="Arial"/>
                <a:cs typeface="Arial"/>
              </a:rPr>
              <a:t>writing</a:t>
            </a:r>
            <a:r>
              <a:rPr sz="1500" spc="-83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79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15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64" dirty="0">
                <a:solidFill>
                  <a:srgbClr val="404040"/>
                </a:solidFill>
                <a:latin typeface="Arial"/>
                <a:cs typeface="Arial"/>
              </a:rPr>
              <a:t>second-rate</a:t>
            </a:r>
            <a:r>
              <a:rPr sz="15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41" dirty="0">
                <a:solidFill>
                  <a:srgbClr val="404040"/>
                </a:solidFill>
                <a:latin typeface="Arial"/>
                <a:cs typeface="Arial"/>
              </a:rPr>
              <a:t>.  </a:t>
            </a:r>
            <a:r>
              <a:rPr sz="1500" spc="-176" dirty="0">
                <a:solidFill>
                  <a:srgbClr val="404040"/>
                </a:solidFill>
                <a:latin typeface="Arial"/>
                <a:cs typeface="Arial"/>
              </a:rPr>
              <a:t>So </a:t>
            </a:r>
            <a:r>
              <a:rPr sz="1500" spc="-56" dirty="0">
                <a:solidFill>
                  <a:srgbClr val="404040"/>
                </a:solidFill>
                <a:latin typeface="Arial"/>
                <a:cs typeface="Arial"/>
              </a:rPr>
              <a:t>why </a:t>
            </a:r>
            <a:r>
              <a:rPr sz="1500" spc="-105" dirty="0">
                <a:solidFill>
                  <a:srgbClr val="404040"/>
                </a:solidFill>
                <a:latin typeface="Arial"/>
                <a:cs typeface="Arial"/>
              </a:rPr>
              <a:t>was </a:t>
            </a:r>
            <a:r>
              <a:rPr sz="1500" spc="45" dirty="0">
                <a:solidFill>
                  <a:srgbClr val="404040"/>
                </a:solidFill>
                <a:latin typeface="Arial"/>
                <a:cs typeface="Arial"/>
              </a:rPr>
              <a:t>it </a:t>
            </a:r>
            <a:r>
              <a:rPr sz="1500" spc="-105" dirty="0">
                <a:solidFill>
                  <a:srgbClr val="404040"/>
                </a:solidFill>
                <a:latin typeface="Arial"/>
                <a:cs typeface="Arial"/>
              </a:rPr>
              <a:t>so </a:t>
            </a:r>
            <a:r>
              <a:rPr sz="1500" spc="-68" dirty="0">
                <a:solidFill>
                  <a:srgbClr val="404040"/>
                </a:solidFill>
                <a:latin typeface="Arial"/>
                <a:cs typeface="Arial"/>
              </a:rPr>
              <a:t>enjoyable? </a:t>
            </a:r>
            <a:r>
              <a:rPr sz="1500" spc="-90" dirty="0">
                <a:solidFill>
                  <a:srgbClr val="404040"/>
                </a:solidFill>
                <a:latin typeface="Arial"/>
                <a:cs typeface="Arial"/>
              </a:rPr>
              <a:t>For </a:t>
            </a:r>
            <a:r>
              <a:rPr sz="1500" spc="-64" dirty="0">
                <a:solidFill>
                  <a:srgbClr val="404040"/>
                </a:solidFill>
                <a:latin typeface="Arial"/>
                <a:cs typeface="Arial"/>
              </a:rPr>
              <a:t>one </a:t>
            </a:r>
            <a:r>
              <a:rPr sz="1500" spc="-26" dirty="0">
                <a:solidFill>
                  <a:srgbClr val="404040"/>
                </a:solidFill>
                <a:latin typeface="Arial"/>
                <a:cs typeface="Arial"/>
              </a:rPr>
              <a:t>thing </a:t>
            </a:r>
            <a:r>
              <a:rPr sz="1500" spc="-45" dirty="0">
                <a:solidFill>
                  <a:srgbClr val="404040"/>
                </a:solidFill>
                <a:latin typeface="Arial"/>
                <a:cs typeface="Arial"/>
              </a:rPr>
              <a:t>, </a:t>
            </a:r>
            <a:r>
              <a:rPr sz="1500" spc="-19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1500" spc="-86" dirty="0">
                <a:solidFill>
                  <a:srgbClr val="404040"/>
                </a:solidFill>
                <a:latin typeface="Arial"/>
                <a:cs typeface="Arial"/>
              </a:rPr>
              <a:t>cast </a:t>
            </a:r>
            <a:r>
              <a:rPr sz="1500" spc="-79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1500" spc="-53" dirty="0">
                <a:solidFill>
                  <a:srgbClr val="404040"/>
                </a:solidFill>
                <a:latin typeface="Arial"/>
                <a:cs typeface="Arial"/>
              </a:rPr>
              <a:t>great </a:t>
            </a:r>
            <a:r>
              <a:rPr sz="1500" spc="-41" dirty="0">
                <a:solidFill>
                  <a:srgbClr val="404040"/>
                </a:solidFill>
                <a:latin typeface="Arial"/>
                <a:cs typeface="Arial"/>
              </a:rPr>
              <a:t>. </a:t>
            </a:r>
            <a:r>
              <a:rPr sz="1500" spc="-38" dirty="0">
                <a:solidFill>
                  <a:srgbClr val="404040"/>
                </a:solidFill>
                <a:latin typeface="Arial"/>
                <a:cs typeface="Arial"/>
              </a:rPr>
              <a:t>Another </a:t>
            </a:r>
            <a:r>
              <a:rPr sz="1500" spc="-64" dirty="0">
                <a:solidFill>
                  <a:srgbClr val="404040"/>
                </a:solidFill>
                <a:latin typeface="Arial"/>
                <a:cs typeface="Arial"/>
              </a:rPr>
              <a:t>nice  </a:t>
            </a:r>
            <a:r>
              <a:rPr sz="1500" spc="-38" dirty="0">
                <a:solidFill>
                  <a:srgbClr val="404040"/>
                </a:solidFill>
                <a:latin typeface="Arial"/>
                <a:cs typeface="Arial"/>
              </a:rPr>
              <a:t>touch</a:t>
            </a:r>
            <a:r>
              <a:rPr sz="1500" spc="-83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79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15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19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500" spc="-75" dirty="0">
                <a:solidFill>
                  <a:srgbClr val="404040"/>
                </a:solidFill>
                <a:latin typeface="Arial"/>
                <a:cs typeface="Arial"/>
              </a:rPr>
              <a:t> music</a:t>
            </a:r>
            <a:r>
              <a:rPr sz="1500" spc="-7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41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r>
              <a:rPr sz="1500" spc="-83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41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500" spc="-7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105" dirty="0">
                <a:solidFill>
                  <a:srgbClr val="404040"/>
                </a:solidFill>
                <a:latin typeface="Arial"/>
                <a:cs typeface="Arial"/>
              </a:rPr>
              <a:t>was</a:t>
            </a:r>
            <a:r>
              <a:rPr sz="15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71" dirty="0">
                <a:solidFill>
                  <a:srgbClr val="404040"/>
                </a:solidFill>
                <a:latin typeface="Arial"/>
                <a:cs typeface="Arial"/>
              </a:rPr>
              <a:t>overcome</a:t>
            </a:r>
            <a:r>
              <a:rPr sz="1500" spc="-7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8" dirty="0">
                <a:solidFill>
                  <a:srgbClr val="404040"/>
                </a:solidFill>
                <a:latin typeface="Arial"/>
                <a:cs typeface="Arial"/>
              </a:rPr>
              <a:t>with</a:t>
            </a:r>
            <a:r>
              <a:rPr sz="1500" spc="-7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19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5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71" dirty="0">
                <a:solidFill>
                  <a:srgbClr val="404040"/>
                </a:solidFill>
                <a:latin typeface="Arial"/>
                <a:cs typeface="Arial"/>
              </a:rPr>
              <a:t>urge</a:t>
            </a:r>
            <a:r>
              <a:rPr sz="1500" spc="-7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15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1500" spc="-83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53" dirty="0">
                <a:solidFill>
                  <a:srgbClr val="404040"/>
                </a:solidFill>
                <a:latin typeface="Arial"/>
                <a:cs typeface="Arial"/>
              </a:rPr>
              <a:t>get</a:t>
            </a:r>
            <a:r>
              <a:rPr sz="15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4" dirty="0">
                <a:solidFill>
                  <a:srgbClr val="404040"/>
                </a:solidFill>
                <a:latin typeface="Arial"/>
                <a:cs typeface="Arial"/>
              </a:rPr>
              <a:t>off</a:t>
            </a:r>
            <a:r>
              <a:rPr sz="15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19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500" spc="-79" dirty="0">
                <a:solidFill>
                  <a:srgbClr val="404040"/>
                </a:solidFill>
                <a:latin typeface="Arial"/>
                <a:cs typeface="Arial"/>
              </a:rPr>
              <a:t> couch </a:t>
            </a:r>
            <a:r>
              <a:rPr sz="1500" spc="-75" dirty="0">
                <a:solidFill>
                  <a:srgbClr val="404040"/>
                </a:solidFill>
                <a:latin typeface="Arial"/>
                <a:cs typeface="Arial"/>
              </a:rPr>
              <a:t>and  </a:t>
            </a:r>
            <a:r>
              <a:rPr sz="1500" spc="-26" dirty="0">
                <a:solidFill>
                  <a:srgbClr val="404040"/>
                </a:solidFill>
                <a:latin typeface="Arial"/>
                <a:cs typeface="Arial"/>
              </a:rPr>
              <a:t>start</a:t>
            </a:r>
            <a:r>
              <a:rPr sz="1500" spc="-7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71" dirty="0">
                <a:solidFill>
                  <a:srgbClr val="404040"/>
                </a:solidFill>
                <a:latin typeface="Arial"/>
                <a:cs typeface="Arial"/>
              </a:rPr>
              <a:t>dancing</a:t>
            </a:r>
            <a:r>
              <a:rPr sz="1500" spc="-86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41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r>
              <a:rPr sz="1500" spc="-86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19" dirty="0">
                <a:solidFill>
                  <a:srgbClr val="404040"/>
                </a:solidFill>
                <a:latin typeface="Arial"/>
                <a:cs typeface="Arial"/>
              </a:rPr>
              <a:t>It</a:t>
            </a:r>
            <a:r>
              <a:rPr sz="1500" spc="-7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98" dirty="0">
                <a:solidFill>
                  <a:srgbClr val="404040"/>
                </a:solidFill>
                <a:latin typeface="Arial"/>
                <a:cs typeface="Arial"/>
              </a:rPr>
              <a:t>sucked</a:t>
            </a:r>
            <a:r>
              <a:rPr sz="1500" spc="-83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71" dirty="0">
                <a:solidFill>
                  <a:srgbClr val="404040"/>
                </a:solidFill>
                <a:latin typeface="Arial"/>
                <a:cs typeface="Arial"/>
              </a:rPr>
              <a:t>me</a:t>
            </a:r>
            <a:r>
              <a:rPr sz="1500" spc="-7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19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1500" spc="-83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45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1500" spc="-7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71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1500" spc="-83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404040"/>
                </a:solidFill>
                <a:latin typeface="Arial"/>
                <a:cs typeface="Arial"/>
              </a:rPr>
              <a:t>it'll</a:t>
            </a:r>
            <a:r>
              <a:rPr sz="1500" spc="-7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49" dirty="0">
                <a:solidFill>
                  <a:srgbClr val="404040"/>
                </a:solidFill>
                <a:latin typeface="Arial"/>
                <a:cs typeface="Arial"/>
              </a:rPr>
              <a:t>do</a:t>
            </a:r>
            <a:r>
              <a:rPr sz="1500" spc="-86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19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500" spc="-7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105" dirty="0">
                <a:solidFill>
                  <a:srgbClr val="404040"/>
                </a:solidFill>
                <a:latin typeface="Arial"/>
                <a:cs typeface="Arial"/>
              </a:rPr>
              <a:t>same</a:t>
            </a:r>
            <a:r>
              <a:rPr sz="1500" spc="-7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15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1500" spc="-86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64" dirty="0">
                <a:solidFill>
                  <a:srgbClr val="404040"/>
                </a:solidFill>
                <a:latin typeface="Arial"/>
                <a:cs typeface="Arial"/>
              </a:rPr>
              <a:t>you</a:t>
            </a:r>
            <a:r>
              <a:rPr sz="1500" spc="-7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41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endParaRPr sz="1500">
              <a:latin typeface="Arial"/>
              <a:cs typeface="Arial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398537"/>
              </p:ext>
            </p:extLst>
          </p:nvPr>
        </p:nvGraphicFramePr>
        <p:xfrm>
          <a:off x="1524000" y="2571747"/>
          <a:ext cx="5957887" cy="22631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6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6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194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lang="en-US" sz="1400" b="1" spc="-1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Feature ID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lang="en-US" sz="1400" b="1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Feature </a:t>
                      </a:r>
                      <a:r>
                        <a:rPr sz="1400" b="1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Definition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lang="en-US" sz="1400" b="1" spc="-1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Feature </a:t>
                      </a:r>
                      <a:r>
                        <a:rPr sz="1400" b="1" spc="-1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Value</a:t>
                      </a:r>
                      <a:r>
                        <a:rPr lang="en-US" sz="1400" b="1" spc="-1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 for Doc1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E483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94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9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spc="-142" baseline="-20833" dirty="0">
                          <a:latin typeface="Arial"/>
                          <a:cs typeface="Arial"/>
                        </a:rPr>
                        <a:t>1</a:t>
                      </a:r>
                      <a:endParaRPr sz="1400" baseline="-20833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85" dirty="0">
                          <a:latin typeface="Arial"/>
                          <a:cs typeface="Arial"/>
                        </a:rPr>
                        <a:t>Count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400" spc="-55" dirty="0">
                          <a:latin typeface="Arial"/>
                          <a:cs typeface="Arial"/>
                        </a:rPr>
                        <a:t>positive 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lexicon</a:t>
                      </a:r>
                      <a:r>
                        <a:rPr sz="1400" spc="-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70" dirty="0">
                          <a:latin typeface="Arial"/>
                          <a:cs typeface="Arial"/>
                        </a:rPr>
                        <a:t>words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94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spc="-9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spc="-142" baseline="-20833" dirty="0">
                          <a:latin typeface="Arial"/>
                          <a:cs typeface="Arial"/>
                        </a:rPr>
                        <a:t>2</a:t>
                      </a:r>
                      <a:endParaRPr sz="1400" baseline="-20833">
                        <a:latin typeface="Arial"/>
                        <a:cs typeface="Arial"/>
                      </a:endParaRPr>
                    </a:p>
                  </a:txBody>
                  <a:tcPr marL="0" marR="0" marT="2476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spc="-85" dirty="0">
                          <a:latin typeface="Arial"/>
                          <a:cs typeface="Arial"/>
                        </a:rPr>
                        <a:t>Count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400" spc="-80" dirty="0">
                          <a:latin typeface="Arial"/>
                          <a:cs typeface="Arial"/>
                        </a:rPr>
                        <a:t>negative 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lexicon</a:t>
                      </a:r>
                      <a:r>
                        <a:rPr sz="1400" spc="-1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70" dirty="0">
                          <a:latin typeface="Arial"/>
                          <a:cs typeface="Arial"/>
                        </a:rPr>
                        <a:t>words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94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spc="-9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spc="-142" baseline="-20833" dirty="0">
                          <a:latin typeface="Arial"/>
                          <a:cs typeface="Arial"/>
                        </a:rPr>
                        <a:t>3</a:t>
                      </a:r>
                      <a:endParaRPr sz="1400" baseline="-20833">
                        <a:latin typeface="Arial"/>
                        <a:cs typeface="Arial"/>
                      </a:endParaRPr>
                    </a:p>
                  </a:txBody>
                  <a:tcPr marL="0" marR="0" marT="2476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spc="-140" dirty="0">
                          <a:latin typeface="Arial"/>
                          <a:cs typeface="Arial"/>
                        </a:rPr>
                        <a:t>Does </a:t>
                      </a:r>
                      <a:r>
                        <a:rPr sz="1400" spc="-55" dirty="0">
                          <a:latin typeface="Arial"/>
                          <a:cs typeface="Arial"/>
                        </a:rPr>
                        <a:t>no </a:t>
                      </a:r>
                      <a:r>
                        <a:rPr sz="1400" spc="-95" dirty="0">
                          <a:latin typeface="Arial"/>
                          <a:cs typeface="Arial"/>
                        </a:rPr>
                        <a:t>appear? </a:t>
                      </a:r>
                      <a:r>
                        <a:rPr sz="1400" spc="-55" dirty="0">
                          <a:latin typeface="Arial"/>
                          <a:cs typeface="Arial"/>
                        </a:rPr>
                        <a:t>(binary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feature)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94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spc="-9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spc="-142" baseline="-20833" dirty="0">
                          <a:latin typeface="Arial"/>
                          <a:cs typeface="Arial"/>
                        </a:rPr>
                        <a:t>4</a:t>
                      </a:r>
                      <a:endParaRPr sz="1400" baseline="-20833">
                        <a:latin typeface="Arial"/>
                        <a:cs typeface="Arial"/>
                      </a:endParaRPr>
                    </a:p>
                  </a:txBody>
                  <a:tcPr marL="0" marR="0" marT="2476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spc="-65" dirty="0">
                          <a:latin typeface="Arial"/>
                          <a:cs typeface="Arial"/>
                        </a:rPr>
                        <a:t>Number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400" spc="-6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400" spc="-89" baseline="25462" dirty="0">
                          <a:latin typeface="Arial"/>
                          <a:cs typeface="Arial"/>
                        </a:rPr>
                        <a:t>st </a:t>
                      </a:r>
                      <a:r>
                        <a:rPr sz="1400" spc="-85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400" spc="-65" dirty="0">
                          <a:latin typeface="Arial"/>
                          <a:cs typeface="Arial"/>
                        </a:rPr>
                        <a:t>2nd </a:t>
                      </a:r>
                      <a:r>
                        <a:rPr sz="1400" spc="-80" dirty="0">
                          <a:latin typeface="Arial"/>
                          <a:cs typeface="Arial"/>
                        </a:rPr>
                        <a:t>person</a:t>
                      </a:r>
                      <a:r>
                        <a:rPr sz="1400" spc="-3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70" dirty="0">
                          <a:latin typeface="Arial"/>
                          <a:cs typeface="Arial"/>
                        </a:rPr>
                        <a:t>pronouns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94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9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spc="-142" baseline="-20833" dirty="0">
                          <a:latin typeface="Arial"/>
                          <a:cs typeface="Arial"/>
                        </a:rPr>
                        <a:t>5</a:t>
                      </a:r>
                      <a:endParaRPr sz="1400" baseline="-20833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140" dirty="0">
                          <a:latin typeface="Arial"/>
                          <a:cs typeface="Arial"/>
                        </a:rPr>
                        <a:t>Does </a:t>
                      </a:r>
                      <a:r>
                        <a:rPr sz="1400" spc="85" dirty="0">
                          <a:latin typeface="Arial"/>
                          <a:cs typeface="Arial"/>
                        </a:rPr>
                        <a:t>! </a:t>
                      </a:r>
                      <a:r>
                        <a:rPr sz="1400" spc="-90" dirty="0">
                          <a:latin typeface="Arial"/>
                          <a:cs typeface="Arial"/>
                        </a:rPr>
                        <a:t>appear? 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(binary</a:t>
                      </a:r>
                      <a:r>
                        <a:rPr sz="1400" spc="-22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feature)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94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9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spc="-142" baseline="-20833" dirty="0">
                          <a:latin typeface="Arial"/>
                          <a:cs typeface="Arial"/>
                        </a:rPr>
                        <a:t>6</a:t>
                      </a:r>
                      <a:endParaRPr sz="1400" baseline="-20833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150" dirty="0">
                          <a:latin typeface="Arial"/>
                          <a:cs typeface="Arial"/>
                        </a:rPr>
                        <a:t>Log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word 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count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400" spc="-3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60" dirty="0">
                          <a:latin typeface="Arial"/>
                          <a:cs typeface="Arial"/>
                        </a:rPr>
                        <a:t>document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7DF0B30-7BA2-384E-91DE-5C2497A6146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E0974FC0-D2F8-384E-A584-423FE76B290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1" name="object 8">
            <a:extLst>
              <a:ext uri="{FF2B5EF4-FFF2-40B4-BE49-F238E27FC236}">
                <a16:creationId xmlns:a16="http://schemas.microsoft.com/office/drawing/2014/main" id="{D993F5D7-C87F-094F-AAC6-9E2AF72F3401}"/>
              </a:ext>
            </a:extLst>
          </p:cNvPr>
          <p:cNvSpPr txBox="1">
            <a:spLocks/>
          </p:cNvSpPr>
          <p:nvPr/>
        </p:nvSpPr>
        <p:spPr>
          <a:xfrm>
            <a:off x="304800" y="133350"/>
            <a:ext cx="6096000" cy="994503"/>
          </a:xfrm>
          <a:prstGeom prst="rect">
            <a:avLst/>
          </a:prstGeom>
        </p:spPr>
        <p:txBody>
          <a:bodyPr vert="horz" wrap="square" lIns="0" tIns="9525" rIns="0" bIns="0" numCol="1" rtlCol="0" anchor="b" anchorCtr="0" compatLnSpc="1">
            <a:prstTxWarp prst="textNoShape">
              <a:avLst/>
            </a:prstTxWarp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9525">
              <a:spcBef>
                <a:spcPts val="75"/>
              </a:spcBef>
            </a:pPr>
            <a:r>
              <a:rPr lang="en-US" b="0" spc="-199" dirty="0"/>
              <a:t>Text Classification:</a:t>
            </a:r>
            <a:br>
              <a:rPr lang="en-US" b="0" spc="-199" dirty="0"/>
            </a:br>
            <a:r>
              <a:rPr lang="en-US" b="0" u="sng" spc="-199" dirty="0"/>
              <a:t>Extracting</a:t>
            </a:r>
            <a:r>
              <a:rPr lang="en-US" b="0" spc="-289" dirty="0"/>
              <a:t> </a:t>
            </a:r>
            <a:r>
              <a:rPr lang="en-US" b="0" spc="-259" dirty="0"/>
              <a:t>Features from document</a:t>
            </a:r>
            <a:endParaRPr lang="en-US" b="0" kern="0" spc="-259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F559E2-667F-2144-B7C0-62E66CD4FAFE}"/>
              </a:ext>
            </a:extLst>
          </p:cNvPr>
          <p:cNvSpPr txBox="1"/>
          <p:nvPr/>
        </p:nvSpPr>
        <p:spPr>
          <a:xfrm>
            <a:off x="1139582" y="1276350"/>
            <a:ext cx="772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spc="-23" dirty="0">
                <a:solidFill>
                  <a:srgbClr val="404040"/>
                </a:solidFill>
                <a:latin typeface="Arial"/>
                <a:cs typeface="Arial"/>
              </a:rPr>
              <a:t>Doc1</a:t>
            </a:r>
            <a:r>
              <a:rPr lang="en-US" spc="-23" dirty="0">
                <a:solidFill>
                  <a:srgbClr val="404040"/>
                </a:solidFill>
                <a:latin typeface="Arial"/>
                <a:cs typeface="Arial"/>
              </a:rPr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794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F8E1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15157</TotalTime>
  <Words>1397</Words>
  <Application>Microsoft Macintosh PowerPoint</Application>
  <PresentationFormat>On-screen Show (16:9)</PresentationFormat>
  <Paragraphs>258</Paragraphs>
  <Slides>15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(Headings)</vt:lpstr>
      <vt:lpstr>Cambria Math</vt:lpstr>
      <vt:lpstr>Lucida Sans</vt:lpstr>
      <vt:lpstr>Times New Roman</vt:lpstr>
      <vt:lpstr>Wingdings</vt:lpstr>
      <vt:lpstr>Office Theme</vt:lpstr>
      <vt:lpstr>Equation</vt:lpstr>
      <vt:lpstr>PowerPoint Presentation</vt:lpstr>
      <vt:lpstr>PowerPoint Presentation</vt:lpstr>
      <vt:lpstr>Text Classification: Definition</vt:lpstr>
      <vt:lpstr>Text Classification: Features</vt:lpstr>
      <vt:lpstr>Text Classification: Features</vt:lpstr>
      <vt:lpstr>PowerPoint Presentation</vt:lpstr>
      <vt:lpstr>Text Classification: Extracting Features from document</vt:lpstr>
      <vt:lpstr>PowerPoint Presentation</vt:lpstr>
      <vt:lpstr>PowerPoint Presentation</vt:lpstr>
      <vt:lpstr>Text Classification: Extracting Features from document</vt:lpstr>
      <vt:lpstr>Text Classification: Extracting Features from document</vt:lpstr>
      <vt:lpstr>Regression analysis</vt:lpstr>
      <vt:lpstr>PowerPoint Presentation</vt:lpstr>
      <vt:lpstr>PowerPoint Presentation</vt:lpstr>
      <vt:lpstr>Logistic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530 Computational Linguistics</dc:title>
  <cp:lastModifiedBy>Anagha Kulkarni</cp:lastModifiedBy>
  <cp:revision>514</cp:revision>
  <cp:lastPrinted>2020-08-27T01:58:20Z</cp:lastPrinted>
  <dcterms:created xsi:type="dcterms:W3CDTF">2019-08-21T17:42:26Z</dcterms:created>
  <dcterms:modified xsi:type="dcterms:W3CDTF">2022-10-11T19:42:28Z</dcterms:modified>
</cp:coreProperties>
</file>