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596" r:id="rId3"/>
    <p:sldId id="597" r:id="rId4"/>
    <p:sldId id="598" r:id="rId5"/>
    <p:sldId id="599" r:id="rId6"/>
    <p:sldId id="600" r:id="rId7"/>
    <p:sldId id="601" r:id="rId8"/>
    <p:sldId id="582" r:id="rId9"/>
    <p:sldId id="583" r:id="rId10"/>
    <p:sldId id="584" r:id="rId11"/>
    <p:sldId id="585" r:id="rId12"/>
    <p:sldId id="602" r:id="rId13"/>
    <p:sldId id="587" r:id="rId14"/>
    <p:sldId id="603" r:id="rId15"/>
    <p:sldId id="604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6"/>
    <p:restoredTop sz="90083"/>
  </p:normalViewPr>
  <p:slideViewPr>
    <p:cSldViewPr>
      <p:cViewPr varScale="1">
        <p:scale>
          <a:sx n="151" d="100"/>
          <a:sy n="151" d="100"/>
        </p:scale>
        <p:origin x="86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NB, LR: Instance of Probabilistic ML algorithms</a:t>
            </a:r>
          </a:p>
          <a:p>
            <a:endParaRPr lang="en-US" dirty="0"/>
          </a:p>
          <a:p>
            <a:r>
              <a:rPr lang="en-US" dirty="0"/>
              <a:t>as opposed to Rule-based ML</a:t>
            </a:r>
          </a:p>
          <a:p>
            <a:r>
              <a:rPr lang="en-US" dirty="0"/>
              <a:t>And other non-probabilistic supervised ML algorithms: k-NN, SVM, RF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b: scalar. Tensor of rank 0.</a:t>
            </a:r>
          </a:p>
          <a:p>
            <a:r>
              <a:rPr lang="en-US" dirty="0"/>
              <a:t>w and x are vectors. Tensor of rank 1.</a:t>
            </a:r>
          </a:p>
          <a:p>
            <a:endParaRPr lang="en-US" dirty="0"/>
          </a:p>
          <a:p>
            <a:r>
              <a:rPr lang="en-US" dirty="0"/>
              <a:t>Simplest classification scenario: Binary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b: scalar. Tensor of rank 0.</a:t>
            </a:r>
          </a:p>
          <a:p>
            <a:r>
              <a:rPr lang="en-US" dirty="0"/>
              <a:t>w and x are vectors. Tensor of rank 1.</a:t>
            </a:r>
          </a:p>
          <a:p>
            <a:endParaRPr lang="en-US" dirty="0"/>
          </a:p>
          <a:p>
            <a:r>
              <a:rPr lang="en-US" dirty="0"/>
              <a:t>what combination of </a:t>
            </a:r>
            <a:r>
              <a:rPr lang="en-US" dirty="0" err="1"/>
              <a:t>wi</a:t>
            </a:r>
            <a:r>
              <a:rPr lang="en-US" dirty="0"/>
              <a:t> values gives the best performance on the training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7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200" dirty="0"/>
                  <a:t>Best case: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2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1200" dirty="0"/>
                  <a:t>, 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1200" b="0" i="1" smtClean="0">
                        <a:latin typeface="Cambria Math" charset="0"/>
                      </a:rPr>
                      <m:t>==</m:t>
                    </m:r>
                    <m:r>
                      <a:rPr lang="en-US" sz="1200" b="0" i="1" smtClean="0">
                        <a:latin typeface="Cambria Math" charset="0"/>
                      </a:rPr>
                      <m:t>𝑦</m:t>
                    </m:r>
                  </m:oMath>
                </a14:m>
                <a:endParaRPr lang="en-US" sz="1200" b="0" dirty="0"/>
              </a:p>
              <a:p>
                <a:pPr marL="0" indent="0">
                  <a:buNone/>
                </a:pPr>
                <a:r>
                  <a:rPr lang="en-US" sz="1200" dirty="0"/>
                  <a:t>e.g. 1.0 == 1, 0.0 == 0</a:t>
                </a:r>
              </a:p>
              <a:p>
                <a:pPr marL="0" indent="0">
                  <a:buNone/>
                </a:pPr>
                <a:r>
                  <a:rPr lang="en-US" sz="1200" dirty="0"/>
                  <a:t>Worse case: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200" i="1">
                            <a:latin typeface="Cambria Math" charset="0"/>
                          </a:rPr>
                          <m:t>,</m:t>
                        </m:r>
                        <m:r>
                          <a:rPr lang="en-US" sz="1200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sz="1200" dirty="0"/>
                  <a:t>, 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1200" b="0" i="1" smtClean="0">
                        <a:latin typeface="Cambria Math" charset="0"/>
                      </a:rPr>
                      <m:t> !</m:t>
                    </m:r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𝑦</m:t>
                    </m:r>
                  </m:oMath>
                </a14:m>
                <a:endParaRPr lang="en-US" sz="1200" dirty="0"/>
              </a:p>
              <a:p>
                <a:pPr marL="0" indent="0">
                  <a:buNone/>
                </a:pPr>
                <a:r>
                  <a:rPr lang="en-US" sz="1200" dirty="0"/>
                  <a:t>e.g. 1.0 != 0, 0.0 !=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200" dirty="0" smtClean="0"/>
                  <a:t>Best case: </a:t>
                </a:r>
                <a:r>
                  <a:rPr lang="en-US" sz="1200" b="0" i="0" smtClean="0">
                    <a:latin typeface="Cambria Math" charset="0"/>
                  </a:rPr>
                  <a:t>𝐿(</a:t>
                </a:r>
                <a:r>
                  <a:rPr lang="en-US" sz="1200" i="0">
                    <a:latin typeface="Cambria Math" charset="0"/>
                  </a:rPr>
                  <a:t>𝑦 ̂</a:t>
                </a:r>
                <a:r>
                  <a:rPr lang="en-US" sz="1200" b="0" i="0" smtClean="0">
                    <a:latin typeface="Cambria Math" charset="0"/>
                  </a:rPr>
                  <a:t>,𝑦)=0</a:t>
                </a:r>
                <a:r>
                  <a:rPr lang="en-US" sz="1200" dirty="0" smtClean="0"/>
                  <a:t>, when </a:t>
                </a:r>
                <a:r>
                  <a:rPr lang="en-US" sz="1200" b="0" i="0" smtClean="0">
                    <a:latin typeface="Cambria Math" charset="0"/>
                  </a:rPr>
                  <a:t>𝑦 ̂==𝑦</a:t>
                </a:r>
                <a:endParaRPr lang="en-US" sz="1200" b="0" dirty="0" smtClean="0"/>
              </a:p>
              <a:p>
                <a:pPr marL="0" indent="0">
                  <a:buNone/>
                </a:pPr>
                <a:r>
                  <a:rPr lang="en-US" sz="1200" dirty="0" smtClean="0"/>
                  <a:t>e.g. 1.0 == 1, 0.0 == 0</a:t>
                </a:r>
              </a:p>
              <a:p>
                <a:pPr marL="0" indent="0">
                  <a:buNone/>
                </a:pPr>
                <a:r>
                  <a:rPr lang="en-US" sz="1200" dirty="0" smtClean="0"/>
                  <a:t>Worse </a:t>
                </a:r>
                <a:r>
                  <a:rPr lang="en-US" sz="1200" dirty="0"/>
                  <a:t>case: </a:t>
                </a:r>
                <a:r>
                  <a:rPr lang="en-US" sz="1200" i="0">
                    <a:latin typeface="Cambria Math" charset="0"/>
                  </a:rPr>
                  <a:t>𝐿(𝑦 ̂,𝑦)=</a:t>
                </a:r>
                <a:r>
                  <a:rPr lang="en-US" sz="1200" b="0" i="0" smtClean="0">
                    <a:latin typeface="Cambria Math" charset="0"/>
                  </a:rPr>
                  <a:t>1</a:t>
                </a:r>
                <a:r>
                  <a:rPr lang="en-US" sz="1200" dirty="0"/>
                  <a:t>, when </a:t>
                </a:r>
                <a:r>
                  <a:rPr lang="en-US" sz="1200" i="0">
                    <a:latin typeface="Cambria Math" charset="0"/>
                  </a:rPr>
                  <a:t>𝑦 ̂</a:t>
                </a:r>
                <a:r>
                  <a:rPr lang="en-US" sz="1200" b="0" i="0" smtClean="0">
                    <a:latin typeface="Cambria Math" charset="0"/>
                  </a:rPr>
                  <a:t>  !</a:t>
                </a:r>
                <a:r>
                  <a:rPr lang="en-US" sz="1200" i="0">
                    <a:latin typeface="Cambria Math" charset="0"/>
                  </a:rPr>
                  <a:t>=𝑦</a:t>
                </a:r>
                <a:endParaRPr lang="en-US" sz="1200" dirty="0" smtClean="0"/>
              </a:p>
              <a:p>
                <a:pPr marL="0" indent="0">
                  <a:buNone/>
                </a:pPr>
                <a:r>
                  <a:rPr lang="en-US" sz="1200" dirty="0" smtClean="0"/>
                  <a:t>e.g. 1.0 != 0, 0.0 != 1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Bernoulli distribution: Coin toss. </a:t>
            </a:r>
          </a:p>
          <a:p>
            <a:r>
              <a:rPr lang="en-US" dirty="0"/>
              <a:t>y^ is the probability of class 1, i.e. y=1, and (1-y^) is</a:t>
            </a:r>
            <a:r>
              <a:rPr lang="en-US" baseline="0" dirty="0"/>
              <a:t> probability of class 0, i.e. y=0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1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The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negative log of this probability is a convenient loss metric since it goes from 0 (negative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log of 1, no loss) to infinity (negative log of 0, infinite loss). </a:t>
            </a:r>
          </a:p>
          <a:p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It’s called the cross-entropy loss it is also the formula for the cross- entropy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between the true probability distribution y  and our estimated distribution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ˆ y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Note: </a:t>
            </a:r>
          </a:p>
          <a:p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1" lang="en-US" sz="1200" kern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is a matrix of size, </a:t>
            </a:r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kumimoji="1" lang="en-US" sz="1200" kern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x </a:t>
            </a:r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kumimoji="1" lang="en-US" sz="1200" kern="1200" dirty="0">
              <a:solidFill>
                <a:schemeClr val="tx1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1200" dirty="0"/>
              <a:t> </a:t>
            </a:r>
            <a:r>
              <a:rPr kumimoji="1" lang="en-US" sz="1200" kern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: #data points</a:t>
            </a:r>
          </a:p>
          <a:p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1200" dirty="0"/>
              <a:t> </a:t>
            </a:r>
            <a:r>
              <a:rPr kumimoji="1" lang="en-US" sz="1200" kern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: #features</a:t>
            </a:r>
          </a:p>
          <a:p>
            <a:endParaRPr kumimoji="1" lang="en-US" sz="1200" kern="1200" dirty="0">
              <a:solidFill>
                <a:schemeClr val="tx1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kumimoji="1" lang="en-US" sz="1200" kern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is a vector of size </a:t>
            </a:r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1200" dirty="0"/>
              <a:t> </a:t>
            </a:r>
            <a:endParaRPr kumimoji="1" lang="en-US" sz="1200" kern="1200" dirty="0">
              <a:solidFill>
                <a:schemeClr val="tx1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Note: </a:t>
            </a:r>
          </a:p>
          <a:p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kumimoji="1" lang="en-US" sz="1200" kern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is a matrix of size, </a:t>
            </a:r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kumimoji="1" lang="en-US" sz="1200" kern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x </a:t>
            </a:r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kumimoji="1" lang="en-US" sz="1200" kern="1200" dirty="0">
              <a:solidFill>
                <a:schemeClr val="tx1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1200" dirty="0"/>
              <a:t> </a:t>
            </a:r>
            <a:r>
              <a:rPr kumimoji="1" lang="en-US" sz="1200" kern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: #data points</a:t>
            </a:r>
          </a:p>
          <a:p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1200" dirty="0"/>
              <a:t> </a:t>
            </a:r>
            <a:r>
              <a:rPr kumimoji="1" lang="en-US" sz="1200" kern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: #features</a:t>
            </a:r>
          </a:p>
          <a:p>
            <a:endParaRPr kumimoji="1" lang="en-US" sz="1200" kern="1200" dirty="0">
              <a:solidFill>
                <a:schemeClr val="tx1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kumimoji="1" lang="en-US" sz="1200" kern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is a vector of size </a:t>
            </a:r>
            <a:r>
              <a:rPr lang="en-US" sz="1200" i="1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1200" dirty="0"/>
              <a:t> </a:t>
            </a:r>
            <a:endParaRPr kumimoji="1" lang="en-US" sz="1200" kern="1200" dirty="0">
              <a:solidFill>
                <a:schemeClr val="tx1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8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Kulkarni,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08AB-7D45-9749-A900-256D653BB215}" type="datetime1">
              <a:rPr lang="en-US" smtClean="0"/>
              <a:t>10/13/22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Kulkarni,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D4718-3039-1C42-9731-0E21522141BB}" type="datetime1">
              <a:rPr lang="en-US" smtClean="0"/>
              <a:t>10/13/22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47B91-09DB-5244-AE35-84C761B2FC67}" type="datetime1">
              <a:rPr lang="en-US" smtClean="0"/>
              <a:t>10/13/22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by Anagha Kulkarni, 2021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Kulkarni,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A4B6-3D66-4146-8BFC-4C4FE66B1B4D}" type="datetime1">
              <a:rPr lang="en-US" smtClean="0"/>
              <a:t>10/13/22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tiff"/><Relationship Id="rId7" Type="http://schemas.openxmlformats.org/officeDocument/2006/relationships/image" Target="../media/image1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tiff"/><Relationship Id="rId7" Type="http://schemas.openxmlformats.org/officeDocument/2006/relationships/image" Target="../media/image17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f"/><Relationship Id="rId5" Type="http://schemas.openxmlformats.org/officeDocument/2006/relationships/image" Target="../media/image16.png"/><Relationship Id="rId4" Type="http://schemas.openxmlformats.org/officeDocument/2006/relationships/image" Target="../media/image1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em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7.tiff"/><Relationship Id="rId5" Type="http://schemas.openxmlformats.org/officeDocument/2006/relationships/image" Target="../media/image4.tiff"/><Relationship Id="rId10" Type="http://schemas.openxmlformats.org/officeDocument/2006/relationships/image" Target="../media/image10.png"/><Relationship Id="rId4" Type="http://schemas.openxmlformats.org/officeDocument/2006/relationships/image" Target="../media/image3.tiff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2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4.tiff"/><Relationship Id="rId10" Type="http://schemas.openxmlformats.org/officeDocument/2006/relationships/image" Target="../media/image13.png"/><Relationship Id="rId4" Type="http://schemas.openxmlformats.org/officeDocument/2006/relationships/image" Target="../media/image3.tiff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9F57-1A4C-DA47-9694-812BED46AA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70396-2AE9-2D4F-A11E-DD78F05F81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817"/>
            <a:ext cx="7467600" cy="742950"/>
          </a:xfrm>
        </p:spPr>
        <p:txBody>
          <a:bodyPr/>
          <a:lstStyle/>
          <a:p>
            <a:r>
              <a:rPr lang="en-US" dirty="0"/>
              <a:t>Cross-entropy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7767"/>
                <a:ext cx="8686800" cy="25545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function that tells us the loss (no. of classification errors) when using a certain weight vector </a:t>
                </a:r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w</a:t>
                </a:r>
                <a:r>
                  <a:rPr lang="en-US" sz="2000" dirty="0"/>
                  <a:t> &amp; bias</a:t>
                </a:r>
                <a:r>
                  <a:rPr lang="en-US" sz="2000" i="1" dirty="0">
                    <a:latin typeface="Times New Roman" charset="0"/>
                    <a:ea typeface="Times New Roman" charset="0"/>
                    <a:cs typeface="Times New Roman" charset="0"/>
                  </a:rPr>
                  <a:t> b.</a:t>
                </a:r>
              </a:p>
              <a:p>
                <a:pPr marL="0" indent="0">
                  <a:buNone/>
                </a:pPr>
                <a:endParaRPr lang="en-US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                    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Recall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18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en-US" sz="1800" dirty="0"/>
                  <a:t> and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1800" i="1">
                        <a:latin typeface="Cambria Math" charset="0"/>
                      </a:rPr>
                      <m:t>0,1</m:t>
                    </m:r>
                    <m:r>
                      <a:rPr lang="en-US" sz="1800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7767"/>
                <a:ext cx="8686800" cy="2554545"/>
              </a:xfrm>
              <a:blipFill>
                <a:blip r:embed="rId3"/>
                <a:stretch>
                  <a:fillRect l="-1754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28750"/>
            <a:ext cx="4876800" cy="407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158218"/>
            <a:ext cx="1543050" cy="26113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410200" y="1962150"/>
            <a:ext cx="3505200" cy="1905000"/>
            <a:chOff x="5867400" y="2343150"/>
            <a:chExt cx="3200400" cy="1591502"/>
          </a:xfrm>
        </p:grpSpPr>
        <p:grpSp>
          <p:nvGrpSpPr>
            <p:cNvPr id="11" name="Group 10"/>
            <p:cNvGrpSpPr/>
            <p:nvPr/>
          </p:nvGrpSpPr>
          <p:grpSpPr>
            <a:xfrm>
              <a:off x="5884796" y="2343150"/>
              <a:ext cx="3183004" cy="1591502"/>
              <a:chOff x="116072" y="1278983"/>
              <a:chExt cx="3183004" cy="159150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072" y="1278983"/>
                <a:ext cx="3183004" cy="1591502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74074" y="1746846"/>
                <a:ext cx="1226126" cy="2915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800" dirty="0">
                  <a:latin typeface="+mn-lt"/>
                </a:endParaRPr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7400" y="2998470"/>
              <a:ext cx="123568" cy="182880"/>
            </a:xfrm>
            <a:prstGeom prst="rect">
              <a:avLst/>
            </a:prstGeom>
          </p:spPr>
        </p:pic>
      </p:grpSp>
      <p:sp>
        <p:nvSpPr>
          <p:cNvPr id="15" name="Left Brace 14"/>
          <p:cNvSpPr/>
          <p:nvPr/>
        </p:nvSpPr>
        <p:spPr bwMode="auto">
          <a:xfrm rot="5400000">
            <a:off x="2041525" y="1704193"/>
            <a:ext cx="146050" cy="7620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2524" y="17413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lang="en-US" sz="1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0D0E1-2F6D-1A48-AFD1-A825FB353D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3DC06-519E-9C4C-8D9D-A688BEA5B9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57150"/>
            <a:ext cx="8229600" cy="369332"/>
          </a:xfrm>
        </p:spPr>
        <p:txBody>
          <a:bodyPr/>
          <a:lstStyle/>
          <a:p>
            <a:r>
              <a:rPr lang="en-US" sz="2400" b="0" dirty="0"/>
              <a:t>Cross-entropy Loss Function: One data point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545826"/>
            <a:ext cx="4364775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140164"/>
            <a:ext cx="2552700" cy="405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566894"/>
            <a:ext cx="594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Let’s derive this loss function for one training data point: {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x, y</a:t>
            </a:r>
            <a:r>
              <a:rPr lang="en-US" sz="1800" dirty="0">
                <a:latin typeface="+mn-lt"/>
              </a:rPr>
              <a:t>}</a:t>
            </a:r>
          </a:p>
          <a:p>
            <a:r>
              <a:rPr lang="en-US" sz="1800" dirty="0">
                <a:latin typeface="+mn-lt"/>
              </a:rPr>
              <a:t>Since y ∊ {0,1}, we will use Bernoulli distribution where: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2800" y="1581150"/>
            <a:ext cx="190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Log Probability function that should be </a:t>
            </a:r>
            <a:r>
              <a:rPr lang="en-US" sz="1400" u="sng" dirty="0">
                <a:latin typeface="+mn-lt"/>
              </a:rPr>
              <a:t>maximized</a:t>
            </a:r>
            <a:r>
              <a:rPr lang="en-US" sz="1400" dirty="0">
                <a:latin typeface="+mn-lt"/>
              </a:rPr>
              <a:t>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Why?</a:t>
            </a:r>
          </a:p>
          <a:p>
            <a:r>
              <a:rPr lang="en-US" sz="1400" dirty="0"/>
              <a:t>The range of the log probability function: log p(</a:t>
            </a:r>
            <a:r>
              <a:rPr lang="en-US" sz="1400" dirty="0" err="1"/>
              <a:t>y|x</a:t>
            </a:r>
            <a:r>
              <a:rPr lang="en-US" sz="1400" dirty="0"/>
              <a:t>) is [-</a:t>
            </a:r>
            <a:r>
              <a:rPr lang="en-US" sz="1400" dirty="0" err="1"/>
              <a:t>inf</a:t>
            </a:r>
            <a:r>
              <a:rPr lang="en-US" sz="1400" dirty="0"/>
              <a:t>, 0]</a:t>
            </a:r>
          </a:p>
          <a:p>
            <a:r>
              <a:rPr lang="en-US" sz="1400" dirty="0">
                <a:latin typeface="+mn-lt"/>
              </a:rPr>
              <a:t>How?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2800" y="127337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+mn-lt"/>
              </a:rPr>
              <a:t>pmf</a:t>
            </a:r>
            <a:endParaRPr lang="en-US" sz="14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1796" y="2404229"/>
            <a:ext cx="337464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+mn-lt"/>
              </a:rPr>
              <a:t>= 1 * log (1.0) + (1 - 1) * log (1 - 1.0) </a:t>
            </a:r>
          </a:p>
          <a:p>
            <a:r>
              <a:rPr lang="en-US" sz="1700" dirty="0">
                <a:latin typeface="+mn-lt"/>
              </a:rPr>
              <a:t>= 0 + 0 = 0</a:t>
            </a:r>
          </a:p>
          <a:p>
            <a:endParaRPr lang="en-US" sz="1000" dirty="0">
              <a:latin typeface="+mn-lt"/>
            </a:endParaRPr>
          </a:p>
          <a:p>
            <a:r>
              <a:rPr lang="en-US" sz="1700" dirty="0">
                <a:latin typeface="+mn-lt"/>
              </a:rPr>
              <a:t>= 0 * log (0.0) + (1- 0) * log(1 - 0.0)</a:t>
            </a:r>
          </a:p>
          <a:p>
            <a:r>
              <a:rPr lang="en-US" sz="1700" dirty="0">
                <a:latin typeface="+mn-lt"/>
              </a:rPr>
              <a:t>= 0 + 0 = 0</a:t>
            </a:r>
          </a:p>
          <a:p>
            <a:endParaRPr lang="en-US" sz="1000" dirty="0">
              <a:latin typeface="+mn-lt"/>
            </a:endParaRPr>
          </a:p>
          <a:p>
            <a:r>
              <a:rPr lang="en-US" sz="1700" dirty="0">
                <a:latin typeface="+mn-lt"/>
              </a:rPr>
              <a:t>= 1 * log (0.0) + (1 - 1) * log (1 - 0.0)</a:t>
            </a:r>
          </a:p>
          <a:p>
            <a:r>
              <a:rPr lang="en-US" sz="1700" dirty="0">
                <a:latin typeface="+mn-lt"/>
              </a:rPr>
              <a:t>= -</a:t>
            </a:r>
            <a:r>
              <a:rPr lang="en-US" sz="1700" dirty="0" err="1">
                <a:latin typeface="+mn-lt"/>
              </a:rPr>
              <a:t>inf</a:t>
            </a:r>
            <a:r>
              <a:rPr lang="en-US" sz="1700" dirty="0">
                <a:latin typeface="+mn-lt"/>
              </a:rPr>
              <a:t> + 0 = -</a:t>
            </a:r>
            <a:r>
              <a:rPr lang="en-US" sz="1700" dirty="0" err="1">
                <a:latin typeface="+mn-lt"/>
              </a:rPr>
              <a:t>inf</a:t>
            </a:r>
            <a:endParaRPr lang="en-US" sz="1700" dirty="0">
              <a:latin typeface="+mn-lt"/>
            </a:endParaRPr>
          </a:p>
          <a:p>
            <a:endParaRPr lang="en-US" sz="1000" dirty="0">
              <a:latin typeface="+mn-lt"/>
            </a:endParaRPr>
          </a:p>
          <a:p>
            <a:r>
              <a:rPr lang="en-US" sz="1700" dirty="0">
                <a:latin typeface="+mn-lt"/>
              </a:rPr>
              <a:t>= 0 * log (1.0) + (1- 0) * log (1 - 1.0)</a:t>
            </a:r>
          </a:p>
          <a:p>
            <a:r>
              <a:rPr lang="en-US" sz="1700" dirty="0">
                <a:latin typeface="+mn-lt"/>
              </a:rPr>
              <a:t>= 0 + -</a:t>
            </a:r>
            <a:r>
              <a:rPr lang="en-US" sz="1700" dirty="0" err="1">
                <a:latin typeface="+mn-lt"/>
              </a:rPr>
              <a:t>inf</a:t>
            </a:r>
            <a:r>
              <a:rPr lang="en-US" sz="1700" dirty="0">
                <a:latin typeface="+mn-lt"/>
              </a:rPr>
              <a:t> = -</a:t>
            </a:r>
            <a:r>
              <a:rPr lang="en-US" sz="1700" dirty="0" err="1">
                <a:latin typeface="+mn-lt"/>
              </a:rPr>
              <a:t>inf</a:t>
            </a:r>
            <a:endParaRPr lang="en-US" sz="17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2992109" y="2801463"/>
            <a:ext cx="1465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+mn-lt"/>
              </a:rPr>
              <a:t>Perfect classifier</a:t>
            </a:r>
            <a:endParaRPr lang="en-US" sz="15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917826" y="4236894"/>
            <a:ext cx="16135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+mn-lt"/>
              </a:rPr>
              <a:t>Incorrect classifier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24318-50FB-244F-AD42-7982C3DEAC7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D9E945-D8CD-AB4D-8263-3566D602F4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8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03" y="126458"/>
            <a:ext cx="8305800" cy="369332"/>
          </a:xfrm>
        </p:spPr>
        <p:txBody>
          <a:bodyPr/>
          <a:lstStyle/>
          <a:p>
            <a:r>
              <a:rPr lang="en-US" sz="2400" b="0" dirty="0"/>
              <a:t>Cross-entropy (CE) Loss Function: One data point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885950"/>
            <a:ext cx="4364775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480288"/>
            <a:ext cx="2552700" cy="405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907018"/>
            <a:ext cx="594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Let’s derive this loss function for one training data point: {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x, y</a:t>
            </a:r>
            <a:r>
              <a:rPr lang="en-US" sz="1800" dirty="0">
                <a:latin typeface="+mn-lt"/>
              </a:rPr>
              <a:t>}</a:t>
            </a:r>
          </a:p>
          <a:p>
            <a:r>
              <a:rPr lang="en-US" sz="1800" dirty="0">
                <a:latin typeface="+mn-lt"/>
              </a:rPr>
              <a:t>Since y ∊ {0,1}, we will use Bernoulli distribution where: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1" y="197187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Log Probability function that should be maximized, [-</a:t>
            </a:r>
            <a:r>
              <a:rPr lang="en-US" sz="1800" dirty="0" err="1">
                <a:latin typeface="+mn-lt"/>
              </a:rPr>
              <a:t>inf</a:t>
            </a:r>
            <a:r>
              <a:rPr lang="en-US" sz="1800" dirty="0">
                <a:latin typeface="+mn-lt"/>
              </a:rPr>
              <a:t>, 0]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6383" y="3028936"/>
            <a:ext cx="227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Cross-Entropy </a:t>
            </a:r>
            <a:r>
              <a:rPr lang="en-US" sz="1800" b="1" dirty="0">
                <a:latin typeface="+mn-lt"/>
              </a:rPr>
              <a:t>Loss</a:t>
            </a:r>
            <a:r>
              <a:rPr lang="en-US" sz="1800" dirty="0">
                <a:latin typeface="+mn-lt"/>
              </a:rPr>
              <a:t> function that should be </a:t>
            </a:r>
            <a:r>
              <a:rPr lang="en-US" sz="1800" b="1" dirty="0">
                <a:latin typeface="+mn-lt"/>
              </a:rPr>
              <a:t>minimized</a:t>
            </a:r>
            <a:r>
              <a:rPr lang="en-US" sz="1800" dirty="0">
                <a:latin typeface="+mn-lt"/>
              </a:rPr>
              <a:t>, [0,inf]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75" y="3595006"/>
            <a:ext cx="6633425" cy="4145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0" y="3029234"/>
            <a:ext cx="4768850" cy="4263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62800" y="151661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+mn-lt"/>
              </a:rPr>
              <a:t>pmf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4102953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Find </a:t>
            </a:r>
            <a:r>
              <a:rPr lang="en-US" sz="16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600" dirty="0"/>
              <a:t> and </a:t>
            </a:r>
            <a:r>
              <a:rPr lang="en-US" sz="1600" i="1" dirty="0">
                <a:latin typeface="Times New Roman" charset="0"/>
                <a:ea typeface="Times New Roman" charset="0"/>
                <a:cs typeface="Times New Roman" charset="0"/>
              </a:rPr>
              <a:t>b 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that minimize this function. </a:t>
            </a:r>
          </a:p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Before that let’s extend the above loss function to all data points from the training set.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8600" y="3376196"/>
            <a:ext cx="891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Replace: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4534" y="3436520"/>
            <a:ext cx="1389561" cy="235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5360" y="3614527"/>
                <a:ext cx="105048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𝐶𝐸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60" y="3614527"/>
                <a:ext cx="1050480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5202" t="-24000" r="-809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B0C11-473D-394E-90F7-91D7C20BBF2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C1A591-6671-BC42-AC67-C208D2BBFE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9067800" cy="738664"/>
          </a:xfrm>
        </p:spPr>
        <p:txBody>
          <a:bodyPr/>
          <a:lstStyle/>
          <a:p>
            <a:r>
              <a:rPr lang="en-US" sz="2400" b="0" dirty="0"/>
              <a:t>Cross-entropy Loss Function: </a:t>
            </a:r>
            <a:br>
              <a:rPr lang="en-US" sz="2400" b="0" dirty="0"/>
            </a:br>
            <a:r>
              <a:rPr lang="en-US" sz="2400" b="0" dirty="0"/>
              <a:t>Complete training 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8200" y="2647950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123950"/>
                <a:ext cx="6328014" cy="2862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+mn-lt"/>
                  </a:rPr>
                  <a:t>Complete training set:</a:t>
                </a:r>
              </a:p>
              <a:p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 = {r</a:t>
                </a:r>
                <a:r>
                  <a:rPr lang="en-US" sz="1800" baseline="-25000" dirty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  <a:r>
                  <a:rPr lang="is-IS" sz="1800" dirty="0">
                    <a:latin typeface="Times New Roman" charset="0"/>
                    <a:ea typeface="Times New Roman" charset="0"/>
                    <a:cs typeface="Times New Roman" charset="0"/>
                  </a:rPr>
                  <a:t>…r</a:t>
                </a:r>
                <a:r>
                  <a:rPr lang="is-IS" sz="1800" baseline="-25000" dirty="0"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is-IS" sz="1800" dirty="0">
                    <a:latin typeface="Times New Roman" charset="0"/>
                    <a:ea typeface="Times New Roman" charset="0"/>
                    <a:cs typeface="Times New Roman" charset="0"/>
                  </a:rPr>
                  <a:t>}</a:t>
                </a:r>
              </a:p>
              <a:p>
                <a:pPr lvl="1"/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Each data point </a:t>
                </a:r>
                <a:r>
                  <a:rPr lang="en-US" sz="1800" dirty="0" err="1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  <a:r>
                  <a:rPr lang="en-US" sz="1800" baseline="-25000" dirty="0" err="1">
                    <a:latin typeface="Times New Roman" charset="0"/>
                    <a:ea typeface="Times New Roman" charset="0"/>
                    <a:cs typeface="Times New Roman" charset="0"/>
                  </a:rPr>
                  <a:t>i</a:t>
                </a:r>
                <a:r>
                  <a:rPr lang="en-US" sz="1800" baseline="-25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consists of: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sz="1800" baseline="30000" dirty="0" err="1">
                    <a:latin typeface="Times New Roman" charset="0"/>
                    <a:ea typeface="Times New Roman" charset="0"/>
                    <a:cs typeface="Times New Roman" charset="0"/>
                  </a:rPr>
                  <a:t>i</a:t>
                </a:r>
                <a:r>
                  <a:rPr lang="en-US" sz="1800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sz="1800" i="1" dirty="0">
                    <a:latin typeface="Times New Roman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sz="1800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sz="1800" baseline="30000" dirty="0" err="1">
                    <a:latin typeface="Times New Roman" charset="0"/>
                    <a:ea typeface="Times New Roman" charset="0"/>
                    <a:cs typeface="Times New Roman" charset="0"/>
                  </a:rPr>
                  <a:t>i</a:t>
                </a:r>
                <a:r>
                  <a:rPr lang="en-US" sz="1800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Times New Roman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sz="1800" baseline="30000" dirty="0" err="1">
                    <a:latin typeface="Times New Roman" charset="0"/>
                    <a:ea typeface="Times New Roman" charset="0"/>
                    <a:cs typeface="Times New Roman" charset="0"/>
                  </a:rPr>
                  <a:t>i</a:t>
                </a:r>
                <a:r>
                  <a:rPr lang="en-US" sz="1800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) 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is a feature vector of document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baseline="30000" dirty="0" err="1">
                    <a:latin typeface="Times New Roman" charset="0"/>
                    <a:ea typeface="Times New Roman" charset="0"/>
                    <a:cs typeface="Times New Roman" charset="0"/>
                  </a:rPr>
                  <a:t>i</a:t>
                </a:r>
                <a:r>
                  <a:rPr lang="en-US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r>
                  <a:rPr lang="en-US" sz="1800" baseline="-25000" dirty="0"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</a:p>
              <a:p>
                <a:pPr lvl="1"/>
                <a:r>
                  <a:rPr lang="en-US" sz="1800" i="1" dirty="0">
                    <a:latin typeface="Times New Roman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sz="1800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sz="1800" baseline="30000" dirty="0" err="1">
                    <a:latin typeface="Times New Roman" charset="0"/>
                    <a:ea typeface="Times New Roman" charset="0"/>
                    <a:cs typeface="Times New Roman" charset="0"/>
                  </a:rPr>
                  <a:t>i</a:t>
                </a:r>
                <a:r>
                  <a:rPr lang="en-US" sz="1800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) 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is a class label of document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r>
                  <a:rPr lang="en-US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baseline="30000" dirty="0" err="1">
                    <a:latin typeface="Times New Roman" charset="0"/>
                    <a:ea typeface="Times New Roman" charset="0"/>
                    <a:cs typeface="Times New Roman" charset="0"/>
                  </a:rPr>
                  <a:t>i</a:t>
                </a:r>
                <a:r>
                  <a:rPr lang="en-US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  <a:r>
                  <a:rPr lang="en-US" sz="1800" baseline="-250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endParaRPr lang="en-US" sz="18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Let’s say: No. of features: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n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, 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(</a:t>
                </a:r>
                <a:r>
                  <a:rPr lang="en-US" baseline="30000" dirty="0" err="1">
                    <a:latin typeface="Times New Roman" charset="0"/>
                    <a:ea typeface="Times New Roman" charset="0"/>
                    <a:cs typeface="Times New Roman" charset="0"/>
                  </a:rPr>
                  <a:t>i</a:t>
                </a:r>
                <a:r>
                  <a:rPr lang="en-US" baseline="30000" dirty="0">
                    <a:latin typeface="Times New Roman" charset="0"/>
                    <a:ea typeface="Times New Roman" charset="0"/>
                    <a:cs typeface="Times New Roman" charset="0"/>
                  </a:rPr>
                  <a:t>) 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is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n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 dimensional feature vector</a:t>
                </a:r>
              </a:p>
              <a:p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Then all </a:t>
                </a:r>
                <a:r>
                  <a:rPr lang="en-US" sz="1800" i="1" dirty="0"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 data points together:</a:t>
                </a:r>
              </a:p>
              <a:p>
                <a:r>
                  <a:rPr lang="en-US" sz="1800" i="1" dirty="0">
                    <a:latin typeface="Times New Roman" charset="0"/>
                    <a:ea typeface="Times New Roman" charset="0"/>
                    <a:cs typeface="Times New Roman" charset="0"/>
                  </a:rPr>
                  <a:t>x 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is a matrix of size </a:t>
                </a:r>
                <a:r>
                  <a:rPr lang="en-US" sz="1800" i="1" dirty="0"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 x </a:t>
                </a:r>
                <a:r>
                  <a:rPr lang="en-US" sz="1800" i="1" dirty="0">
                    <a:latin typeface="Times New Roman" charset="0"/>
                    <a:ea typeface="Times New Roman" charset="0"/>
                    <a:cs typeface="Times New Roman" charset="0"/>
                  </a:rPr>
                  <a:t>n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  (No. of data points x No. of features)</a:t>
                </a:r>
              </a:p>
              <a:p>
                <a:r>
                  <a:rPr lang="en-US" sz="1800" i="1" dirty="0">
                    <a:latin typeface="Times New Roman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 is a vector of size </a:t>
                </a:r>
                <a:r>
                  <a:rPr lang="en-US" sz="1800" i="1" dirty="0">
                    <a:latin typeface="Times New Roman" charset="0"/>
                    <a:ea typeface="Times New Roman" charset="0"/>
                    <a:cs typeface="Times New Roman" charset="0"/>
                  </a:rPr>
                  <a:t>m 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(Class labels of </a:t>
                </a:r>
                <a:r>
                  <a:rPr lang="en-US" sz="1800" i="1" dirty="0"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sz="1800" dirty="0">
                    <a:latin typeface="Times New Roman" charset="0"/>
                    <a:ea typeface="Times New Roman" charset="0"/>
                    <a:cs typeface="Times New Roman" charset="0"/>
                  </a:rPr>
                  <a:t> data points)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23950"/>
                <a:ext cx="6328014" cy="2862322"/>
              </a:xfrm>
              <a:prstGeom prst="rect">
                <a:avLst/>
              </a:prstGeom>
              <a:blipFill>
                <a:blip r:embed="rId3"/>
                <a:stretch>
                  <a:fillRect l="-802" t="-885" b="-2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4852B-F9B5-1C41-8780-05E9138E369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C7808-EE43-DC4F-957A-BB528451B4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38550"/>
            <a:ext cx="6400800" cy="13908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121" y="3095069"/>
            <a:ext cx="4087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loss over all training data points</a:t>
            </a:r>
            <a:endParaRPr lang="en-US" sz="1800" dirty="0">
              <a:latin typeface="+mn-lt"/>
            </a:endParaRPr>
          </a:p>
          <a:p>
            <a:r>
              <a:rPr lang="en-US" dirty="0"/>
              <a:t>a</a:t>
            </a:r>
            <a:r>
              <a:rPr lang="en-US" sz="1800" dirty="0">
                <a:latin typeface="+mn-lt"/>
              </a:rPr>
              <a:t>ka Objective function / Cost function:</a:t>
            </a:r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76400" y="1407131"/>
            <a:ext cx="3637314" cy="698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6434" y="2105631"/>
                <a:ext cx="122376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charset="0"/>
                        </a:rPr>
                        <m:t>= </m:t>
                      </m:r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4" y="2105631"/>
                <a:ext cx="122376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500" t="-143478" r="-7500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199" y="2111520"/>
            <a:ext cx="3954175" cy="3534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1051794"/>
            <a:ext cx="531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CE Loss function for single data point from training set: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2487748"/>
            <a:ext cx="5943600" cy="371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2434" y="2520566"/>
            <a:ext cx="99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4117B4-1AEF-9948-B788-EA8F271E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3350"/>
            <a:ext cx="9067800" cy="738664"/>
          </a:xfrm>
        </p:spPr>
        <p:txBody>
          <a:bodyPr/>
          <a:lstStyle/>
          <a:p>
            <a:r>
              <a:rPr lang="en-US" sz="2400" b="0" dirty="0"/>
              <a:t>Cross-entropy (CE) Loss Function: </a:t>
            </a:r>
            <a:br>
              <a:rPr lang="en-US" sz="2400" b="0" dirty="0"/>
            </a:br>
            <a:r>
              <a:rPr lang="en-US" sz="2400" b="0" dirty="0"/>
              <a:t>Complete training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1B6860-C824-614D-A574-B2C3EE3BE5EB}"/>
                  </a:ext>
                </a:extLst>
              </p:cNvPr>
              <p:cNvSpPr txBox="1"/>
              <p:nvPr/>
            </p:nvSpPr>
            <p:spPr>
              <a:xfrm>
                <a:off x="1664166" y="2505394"/>
                <a:ext cx="100283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1B6860-C824-614D-A574-B2C3EE3B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166" y="2505394"/>
                <a:ext cx="1002834" cy="276999"/>
              </a:xfrm>
              <a:prstGeom prst="rect">
                <a:avLst/>
              </a:prstGeom>
              <a:blipFill>
                <a:blip r:embed="rId8"/>
                <a:stretch>
                  <a:fillRect l="-1250" t="-1304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2CA7ABF-AB10-1045-89B7-D25FE0A7D549}"/>
              </a:ext>
            </a:extLst>
          </p:cNvPr>
          <p:cNvSpPr/>
          <p:nvPr/>
        </p:nvSpPr>
        <p:spPr>
          <a:xfrm>
            <a:off x="2286000" y="4400550"/>
            <a:ext cx="54864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2E75ADD-001E-5F4D-B775-89E0008031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F625606-A17F-0D4E-A31C-AAED1CA3B8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Objective function / Loss Function: </a:t>
            </a:r>
          </a:p>
          <a:p>
            <a:pPr marL="342900" lvl="1" indent="0">
              <a:buNone/>
            </a:pPr>
            <a:r>
              <a:rPr lang="en-US" sz="2400" dirty="0"/>
              <a:t>Cross-entropy loss function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algorithm</a:t>
            </a:r>
            <a:r>
              <a:rPr lang="en-US" dirty="0"/>
              <a:t> for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optimizing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objective function</a:t>
            </a:r>
            <a:r>
              <a:rPr lang="en-US" dirty="0"/>
              <a:t>: </a:t>
            </a:r>
          </a:p>
          <a:p>
            <a:pPr marL="342900" lvl="1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Stochastic Gradient Descent</a:t>
            </a:r>
            <a:r>
              <a:rPr lang="en-US" sz="2400" dirty="0"/>
              <a:t>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minimize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cross-entropy loss function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57" y="66932"/>
            <a:ext cx="8534400" cy="984885"/>
          </a:xfrm>
        </p:spPr>
        <p:txBody>
          <a:bodyPr/>
          <a:lstStyle/>
          <a:p>
            <a:r>
              <a:rPr lang="en-US" b="0" dirty="0"/>
              <a:t>How to estimate </a:t>
            </a:r>
            <a:br>
              <a:rPr lang="en-US" b="0" dirty="0"/>
            </a:br>
            <a:r>
              <a:rPr lang="en-US" b="0" dirty="0"/>
              <a:t>weight vector </a:t>
            </a:r>
            <a:r>
              <a:rPr lang="en-US" b="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b="0" dirty="0"/>
              <a:t> &amp; bias</a:t>
            </a:r>
            <a:r>
              <a:rPr lang="en-US" b="0" i="1" dirty="0">
                <a:latin typeface="Times New Roman" charset="0"/>
                <a:ea typeface="Times New Roman" charset="0"/>
                <a:cs typeface="Times New Roman" charset="0"/>
              </a:rPr>
              <a:t> b</a:t>
            </a:r>
            <a:r>
              <a:rPr lang="en-US" b="0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9600" y="1657350"/>
            <a:ext cx="685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✓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22950-ED4B-4F41-97E9-A7DAA9D803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15DC-7905-554D-A7B1-13E0ED2FF4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E0FC-982D-F749-AED8-C53CDF17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46CA2-0D14-9E4B-A806-575C88F5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070" y="1962150"/>
            <a:ext cx="8431530" cy="615553"/>
          </a:xfrm>
        </p:spPr>
        <p:txBody>
          <a:bodyPr/>
          <a:lstStyle/>
          <a:p>
            <a:r>
              <a:rPr lang="en-US" sz="4000" b="1" dirty="0">
                <a:solidFill>
                  <a:schemeClr val="accent2"/>
                </a:solidFill>
                <a:latin typeface="Calibri (Headings)"/>
                <a:cs typeface="Calibri (Headings)"/>
              </a:rPr>
              <a:t>Text Classification: Logistic Regression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8D120-EEF4-CB4C-B84B-126B12461B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15768-221E-7440-BC0B-C8C3D591C1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14" y="11076"/>
            <a:ext cx="7467600" cy="74295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895350"/>
            <a:ext cx="2159000" cy="66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172" y="1555750"/>
            <a:ext cx="2400300" cy="1037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2445942"/>
            <a:ext cx="2597150" cy="964008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 bwMode="auto">
          <a:xfrm>
            <a:off x="5602472" y="1047750"/>
            <a:ext cx="417328" cy="139819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1073002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Regression Equation.</a:t>
            </a:r>
          </a:p>
          <a:p>
            <a:r>
              <a:rPr lang="en-US" sz="1800" dirty="0">
                <a:latin typeface="+mn-lt"/>
              </a:rPr>
              <a:t>Dot product between weight vector and input vector.</a:t>
            </a:r>
          </a:p>
          <a:p>
            <a:r>
              <a:rPr lang="en-US" sz="1800" i="1" dirty="0">
                <a:latin typeface="+mn-lt"/>
              </a:rPr>
              <a:t>b</a:t>
            </a:r>
            <a:r>
              <a:rPr lang="en-US" sz="1800" dirty="0">
                <a:latin typeface="+mn-lt"/>
              </a:rPr>
              <a:t>: a real number. </a:t>
            </a:r>
          </a:p>
          <a:p>
            <a:r>
              <a:rPr lang="en-US" sz="1800" dirty="0">
                <a:latin typeface="+mn-lt"/>
              </a:rPr>
              <a:t>(bias / intercept)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528" y="27358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+mn-lt"/>
              </a:rPr>
              <a:t>Logistic function (Sigmoid)</a:t>
            </a:r>
            <a:endParaRPr lang="en-US" sz="1800" dirty="0"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6200" y="1152906"/>
            <a:ext cx="3183004" cy="1591502"/>
            <a:chOff x="116072" y="1278983"/>
            <a:chExt cx="3183004" cy="15915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072" y="1278983"/>
              <a:ext cx="3183004" cy="159150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74074" y="1746846"/>
              <a:ext cx="1226126" cy="2915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800" dirty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96000" y="43360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Decision boundary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21E251-480A-AD4D-AC3F-D3C22ABE9A71}"/>
              </a:ext>
            </a:extLst>
          </p:cNvPr>
          <p:cNvGrpSpPr/>
          <p:nvPr/>
        </p:nvGrpSpPr>
        <p:grpSpPr>
          <a:xfrm>
            <a:off x="2895600" y="4300251"/>
            <a:ext cx="3096806" cy="709899"/>
            <a:chOff x="2895600" y="4300251"/>
            <a:chExt cx="3096806" cy="7098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5600" y="4300251"/>
              <a:ext cx="3096806" cy="70989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495800" y="4324349"/>
              <a:ext cx="152400" cy="3657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i="1" dirty="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n-US" sz="18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95600" y="4518567"/>
              <a:ext cx="3550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i="1" dirty="0" err="1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r>
                <a:rPr lang="en-US" sz="2000" i="1" baseline="-25000" dirty="0" err="1">
                  <a:latin typeface="Times New Roman" charset="0"/>
                  <a:ea typeface="Times New Roman" charset="0"/>
                  <a:cs typeface="Times New Roman" charset="0"/>
                </a:rPr>
                <a:t>LR</a:t>
              </a:r>
              <a:endParaRPr lang="en-US" sz="1800" i="1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59400" y="3714750"/>
                <a:ext cx="2081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=0 </m:t>
                          </m:r>
                        </m:e>
                      </m:d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charset="0"/>
                        </a:rPr>
                        <m:t>)=1−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0" y="3714750"/>
                <a:ext cx="208108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47" t="-143478" r="-2047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17634" y="3729684"/>
                <a:ext cx="1677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=1 </m:t>
                          </m:r>
                        </m:e>
                      </m:d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charset="0"/>
                        </a:rPr>
                        <m:t>)=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634" y="3729684"/>
                <a:ext cx="167712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536" t="-146667" r="-2536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2472" y="2604976"/>
            <a:ext cx="1888718" cy="72560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9F50A-96A1-4E4A-BF30-0700F9E6B83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E0DC6-5C93-F640-A79F-1D67DA500B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933F2470-FF3F-4A47-87E6-1B444AEFE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443" y="4515700"/>
          <a:ext cx="1885057" cy="39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71600" imgH="292100" progId="Equation.3">
                  <p:embed/>
                </p:oleObj>
              </mc:Choice>
              <mc:Fallback>
                <p:oleObj name="Equation" r:id="rId12" imgW="1371600" imgH="292100" progId="Equation.3">
                  <p:embed/>
                  <p:pic>
                    <p:nvPicPr>
                      <p:cNvPr id="23" name="Object 3">
                        <a:extLst>
                          <a:ext uri="{FF2B5EF4-FFF2-40B4-BE49-F238E27FC236}">
                            <a16:creationId xmlns:a16="http://schemas.microsoft.com/office/drawing/2014/main" id="{933F2470-FF3F-4A47-87E6-1B444AEFEC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43" y="4515700"/>
                        <a:ext cx="1885057" cy="398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4C350D-0680-AE45-BFE4-1512C385250D}"/>
              </a:ext>
            </a:extLst>
          </p:cNvPr>
          <p:cNvCxnSpPr/>
          <p:nvPr/>
        </p:nvCxnSpPr>
        <p:spPr>
          <a:xfrm>
            <a:off x="228600" y="1885950"/>
            <a:ext cx="31089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7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31917"/>
              </p:ext>
            </p:extLst>
          </p:nvPr>
        </p:nvGraphicFramePr>
        <p:xfrm>
          <a:off x="1524000" y="1200150"/>
          <a:ext cx="5811678" cy="3058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Vector for Doc1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Weight</a:t>
                      </a:r>
                      <a:endParaRPr lang="en-US" sz="1400" b="1" spc="-114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Vector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1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2.5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2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-5.0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3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-1.2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4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Num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82" baseline="25462" dirty="0">
                          <a:latin typeface="Arial"/>
                          <a:cs typeface="Arial"/>
                        </a:rPr>
                        <a:t>st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2nd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person</a:t>
                      </a:r>
                      <a:r>
                        <a:rPr sz="14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pronouns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0.5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5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!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2.0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6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150" dirty="0">
                          <a:latin typeface="Arial"/>
                          <a:cs typeface="Arial"/>
                        </a:rPr>
                        <a:t>Log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word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doc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4.15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0.7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00" dirty="0">
                          <a:latin typeface="Arial"/>
                          <a:cs typeface="Arial"/>
                        </a:rPr>
                        <a:t>bias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0.1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070687" y="3951946"/>
            <a:ext cx="239554" cy="34480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175" spc="1129" dirty="0">
                <a:latin typeface="Arial Unicode MS"/>
                <a:cs typeface="Arial Unicode MS"/>
              </a:rPr>
              <a:t> </a:t>
            </a:r>
            <a:endParaRPr sz="2175">
              <a:latin typeface="Arial Unicode MS"/>
              <a:cs typeface="Arial Unicode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350680"/>
            <a:ext cx="1637059" cy="70791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8C38-D3B1-D547-AFDC-C6AF0EFF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387D-26D2-CD45-9B0F-BD3EDBE0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E5E2-1321-4548-96C8-615581C5A8C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9E0756-1B43-0343-8AF8-622F258F67E4}"/>
              </a:ext>
            </a:extLst>
          </p:cNvPr>
          <p:cNvSpPr txBox="1">
            <a:spLocks/>
          </p:cNvSpPr>
          <p:nvPr/>
        </p:nvSpPr>
        <p:spPr>
          <a:xfrm>
            <a:off x="342014" y="11076"/>
            <a:ext cx="7467600" cy="7429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kern="0">
                <a:solidFill>
                  <a:sysClr val="windowText" lastClr="000000"/>
                </a:solidFill>
              </a:rPr>
              <a:t>Logistic Regression:</a:t>
            </a:r>
          </a:p>
          <a:p>
            <a:r>
              <a:rPr lang="en-US" sz="3200" kern="0" dirty="0">
                <a:solidFill>
                  <a:sysClr val="windowText" lastClr="000000"/>
                </a:solidFill>
              </a:rPr>
              <a:t>Feature Vector &amp; Weight Vector</a:t>
            </a:r>
          </a:p>
        </p:txBody>
      </p:sp>
    </p:spTree>
    <p:extLst>
      <p:ext uri="{BB962C8B-B14F-4D97-AF65-F5344CB8AC3E}">
        <p14:creationId xmlns:p14="http://schemas.microsoft.com/office/powerpoint/2010/main" val="11411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44109"/>
              </p:ext>
            </p:extLst>
          </p:nvPr>
        </p:nvGraphicFramePr>
        <p:xfrm>
          <a:off x="1752600" y="852624"/>
          <a:ext cx="5811678" cy="327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Vector for Doc1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Weight</a:t>
                      </a:r>
                      <a:endParaRPr lang="en-US" sz="1400" b="1" spc="-114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Vector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1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2.5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7.5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2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-5.0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-10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3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-1.2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-1.2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4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Num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82" baseline="25462" dirty="0">
                          <a:latin typeface="Arial"/>
                          <a:cs typeface="Arial"/>
                        </a:rPr>
                        <a:t>st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2nd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person</a:t>
                      </a:r>
                      <a:r>
                        <a:rPr sz="14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pronouns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0.5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5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!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2.0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6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150" dirty="0">
                          <a:latin typeface="Arial"/>
                          <a:cs typeface="Arial"/>
                        </a:rPr>
                        <a:t>Log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word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doc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4.15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0.7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2.905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00" dirty="0">
                          <a:latin typeface="Arial"/>
                          <a:cs typeface="Arial"/>
                        </a:rPr>
                        <a:t>bias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0.1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.1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92257"/>
            <a:ext cx="6363177" cy="502061"/>
          </a:xfrm>
          <a:prstGeom prst="rect">
            <a:avLst/>
          </a:prstGeom>
        </p:spPr>
        <p:txBody>
          <a:bodyPr vert="horz" wrap="square" lIns="0" tIns="9525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b="0" spc="-199" dirty="0"/>
              <a:t>Logistic Regression: </a:t>
            </a:r>
            <a:r>
              <a:rPr b="0" spc="-199" dirty="0"/>
              <a:t>Computing</a:t>
            </a:r>
            <a:r>
              <a:rPr b="0" spc="-326" dirty="0"/>
              <a:t> </a:t>
            </a:r>
            <a:r>
              <a:rPr b="0" spc="-533" dirty="0"/>
              <a:t>Z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0687" y="3951946"/>
            <a:ext cx="239554" cy="34480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175" spc="1129" dirty="0">
                <a:latin typeface="Arial Unicode MS"/>
                <a:cs typeface="Arial Unicode MS"/>
              </a:rPr>
              <a:t> </a:t>
            </a:r>
            <a:endParaRPr sz="2175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7977" y="4248150"/>
            <a:ext cx="1409223" cy="2558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00" spc="-225" dirty="0">
                <a:latin typeface="Arial"/>
                <a:cs typeface="Arial"/>
              </a:rPr>
              <a:t>Z=0.805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128553"/>
            <a:ext cx="1600200" cy="69197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594C4-4373-8149-96F8-216AE8832AB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3D39C-C5EB-5A46-81B1-B541D82647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347" y="3155309"/>
            <a:ext cx="2749391" cy="274320"/>
          </a:xfrm>
          <a:custGeom>
            <a:avLst/>
            <a:gdLst/>
            <a:ahLst/>
            <a:cxnLst/>
            <a:rect l="l" t="t" r="r" b="b"/>
            <a:pathLst>
              <a:path w="3665854" h="365760">
                <a:moveTo>
                  <a:pt x="0" y="0"/>
                </a:moveTo>
                <a:lnTo>
                  <a:pt x="3665518" y="0"/>
                </a:lnTo>
                <a:lnTo>
                  <a:pt x="3665518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F5D9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052486" y="3155309"/>
            <a:ext cx="657701" cy="274320"/>
          </a:xfrm>
          <a:custGeom>
            <a:avLst/>
            <a:gdLst/>
            <a:ahLst/>
            <a:cxnLst/>
            <a:rect l="l" t="t" r="r" b="b"/>
            <a:pathLst>
              <a:path w="876935" h="365760">
                <a:moveTo>
                  <a:pt x="0" y="0"/>
                </a:moveTo>
                <a:lnTo>
                  <a:pt x="876938" y="0"/>
                </a:lnTo>
                <a:lnTo>
                  <a:pt x="876938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F5D9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5710189" y="3155309"/>
            <a:ext cx="936308" cy="274320"/>
          </a:xfrm>
          <a:custGeom>
            <a:avLst/>
            <a:gdLst/>
            <a:ahLst/>
            <a:cxnLst/>
            <a:rect l="l" t="t" r="r" b="b"/>
            <a:pathLst>
              <a:path w="1248409" h="365760">
                <a:moveTo>
                  <a:pt x="0" y="0"/>
                </a:moveTo>
                <a:lnTo>
                  <a:pt x="1247806" y="0"/>
                </a:lnTo>
                <a:lnTo>
                  <a:pt x="1247806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F5D9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2303347" y="3429630"/>
            <a:ext cx="2749391" cy="392906"/>
          </a:xfrm>
          <a:custGeom>
            <a:avLst/>
            <a:gdLst/>
            <a:ahLst/>
            <a:cxnLst/>
            <a:rect l="l" t="t" r="r" b="b"/>
            <a:pathLst>
              <a:path w="3665854" h="523875">
                <a:moveTo>
                  <a:pt x="0" y="0"/>
                </a:moveTo>
                <a:lnTo>
                  <a:pt x="3665518" y="0"/>
                </a:lnTo>
                <a:lnTo>
                  <a:pt x="3665518" y="523520"/>
                </a:lnTo>
                <a:lnTo>
                  <a:pt x="0" y="523520"/>
                </a:lnTo>
                <a:lnTo>
                  <a:pt x="0" y="0"/>
                </a:lnTo>
                <a:close/>
              </a:path>
            </a:pathLst>
          </a:custGeom>
          <a:solidFill>
            <a:srgbClr val="FAEDE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5052486" y="3429630"/>
            <a:ext cx="657701" cy="392906"/>
          </a:xfrm>
          <a:custGeom>
            <a:avLst/>
            <a:gdLst/>
            <a:ahLst/>
            <a:cxnLst/>
            <a:rect l="l" t="t" r="r" b="b"/>
            <a:pathLst>
              <a:path w="876935" h="523875">
                <a:moveTo>
                  <a:pt x="0" y="0"/>
                </a:moveTo>
                <a:lnTo>
                  <a:pt x="876938" y="0"/>
                </a:lnTo>
                <a:lnTo>
                  <a:pt x="876938" y="523520"/>
                </a:lnTo>
                <a:lnTo>
                  <a:pt x="0" y="523520"/>
                </a:lnTo>
                <a:lnTo>
                  <a:pt x="0" y="0"/>
                </a:lnTo>
                <a:close/>
              </a:path>
            </a:pathLst>
          </a:custGeom>
          <a:solidFill>
            <a:srgbClr val="FAEDE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5710189" y="3429630"/>
            <a:ext cx="936308" cy="392906"/>
          </a:xfrm>
          <a:custGeom>
            <a:avLst/>
            <a:gdLst/>
            <a:ahLst/>
            <a:cxnLst/>
            <a:rect l="l" t="t" r="r" b="b"/>
            <a:pathLst>
              <a:path w="1248409" h="523875">
                <a:moveTo>
                  <a:pt x="0" y="0"/>
                </a:moveTo>
                <a:lnTo>
                  <a:pt x="1247806" y="0"/>
                </a:lnTo>
                <a:lnTo>
                  <a:pt x="1247806" y="523520"/>
                </a:lnTo>
                <a:lnTo>
                  <a:pt x="0" y="523520"/>
                </a:lnTo>
                <a:lnTo>
                  <a:pt x="0" y="0"/>
                </a:lnTo>
                <a:close/>
              </a:path>
            </a:pathLst>
          </a:custGeom>
          <a:solidFill>
            <a:srgbClr val="FAEDE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2303347" y="3822270"/>
            <a:ext cx="2749391" cy="274320"/>
          </a:xfrm>
          <a:custGeom>
            <a:avLst/>
            <a:gdLst/>
            <a:ahLst/>
            <a:cxnLst/>
            <a:rect l="l" t="t" r="r" b="b"/>
            <a:pathLst>
              <a:path w="3665854" h="365760">
                <a:moveTo>
                  <a:pt x="0" y="0"/>
                </a:moveTo>
                <a:lnTo>
                  <a:pt x="3665518" y="0"/>
                </a:lnTo>
                <a:lnTo>
                  <a:pt x="3665518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F5D9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5052486" y="3822270"/>
            <a:ext cx="657701" cy="274320"/>
          </a:xfrm>
          <a:custGeom>
            <a:avLst/>
            <a:gdLst/>
            <a:ahLst/>
            <a:cxnLst/>
            <a:rect l="l" t="t" r="r" b="b"/>
            <a:pathLst>
              <a:path w="876935" h="365760">
                <a:moveTo>
                  <a:pt x="0" y="0"/>
                </a:moveTo>
                <a:lnTo>
                  <a:pt x="876938" y="0"/>
                </a:lnTo>
                <a:lnTo>
                  <a:pt x="876938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F5D9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5710189" y="3822270"/>
            <a:ext cx="936308" cy="274320"/>
          </a:xfrm>
          <a:custGeom>
            <a:avLst/>
            <a:gdLst/>
            <a:ahLst/>
            <a:cxnLst/>
            <a:rect l="l" t="t" r="r" b="b"/>
            <a:pathLst>
              <a:path w="1248409" h="365760">
                <a:moveTo>
                  <a:pt x="0" y="0"/>
                </a:moveTo>
                <a:lnTo>
                  <a:pt x="1247806" y="0"/>
                </a:lnTo>
                <a:lnTo>
                  <a:pt x="1247806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F5D9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3110282" y="3462598"/>
            <a:ext cx="2798921" cy="60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556"/>
              </a:lnSpc>
              <a:tabLst>
                <a:tab pos="2010728" algn="l"/>
                <a:tab pos="2668428" algn="l"/>
              </a:tabLst>
            </a:pPr>
            <a:r>
              <a:rPr sz="1350" spc="-23" dirty="0">
                <a:latin typeface="Arial"/>
                <a:cs typeface="Arial"/>
              </a:rPr>
              <a:t>w</a:t>
            </a:r>
            <a:r>
              <a:rPr sz="1350" spc="-41" dirty="0">
                <a:latin typeface="Arial"/>
                <a:cs typeface="Arial"/>
              </a:rPr>
              <a:t>o</a:t>
            </a:r>
            <a:r>
              <a:rPr sz="1350" spc="-4" dirty="0">
                <a:latin typeface="Arial"/>
                <a:cs typeface="Arial"/>
              </a:rPr>
              <a:t>r</a:t>
            </a:r>
            <a:r>
              <a:rPr sz="1350" spc="-45" dirty="0">
                <a:latin typeface="Arial"/>
                <a:cs typeface="Arial"/>
              </a:rPr>
              <a:t>d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16" dirty="0">
                <a:latin typeface="Arial"/>
                <a:cs typeface="Arial"/>
              </a:rPr>
              <a:t>c</a:t>
            </a:r>
            <a:r>
              <a:rPr sz="1350" spc="-41" dirty="0">
                <a:latin typeface="Arial"/>
                <a:cs typeface="Arial"/>
              </a:rPr>
              <a:t>o</a:t>
            </a:r>
            <a:r>
              <a:rPr sz="1350" spc="-45" dirty="0">
                <a:latin typeface="Arial"/>
                <a:cs typeface="Arial"/>
              </a:rPr>
              <a:t>u</a:t>
            </a:r>
            <a:r>
              <a:rPr sz="1350" spc="-56" dirty="0">
                <a:latin typeface="Arial"/>
                <a:cs typeface="Arial"/>
              </a:rPr>
              <a:t>n</a:t>
            </a:r>
            <a:r>
              <a:rPr sz="1350" spc="75" dirty="0">
                <a:latin typeface="Arial"/>
                <a:cs typeface="Arial"/>
              </a:rPr>
              <a:t>t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4" dirty="0">
                <a:latin typeface="Arial"/>
                <a:cs typeface="Arial"/>
              </a:rPr>
              <a:t>f</a:t>
            </a:r>
            <a:r>
              <a:rPr sz="1350" spc="-41" dirty="0">
                <a:latin typeface="Arial"/>
                <a:cs typeface="Arial"/>
              </a:rPr>
              <a:t>o</a:t>
            </a:r>
            <a:r>
              <a:rPr sz="1350" spc="19" dirty="0">
                <a:latin typeface="Arial"/>
                <a:cs typeface="Arial"/>
              </a:rPr>
              <a:t>r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71" dirty="0">
                <a:latin typeface="Arial"/>
                <a:cs typeface="Arial"/>
              </a:rPr>
              <a:t>t</a:t>
            </a:r>
            <a:r>
              <a:rPr sz="1350" spc="-45" dirty="0">
                <a:latin typeface="Arial"/>
                <a:cs typeface="Arial"/>
              </a:rPr>
              <a:t>h</a:t>
            </a:r>
            <a:r>
              <a:rPr sz="1350" spc="-83" dirty="0">
                <a:latin typeface="Arial"/>
                <a:cs typeface="Arial"/>
              </a:rPr>
              <a:t>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45" dirty="0">
                <a:latin typeface="Arial"/>
                <a:cs typeface="Arial"/>
              </a:rPr>
              <a:t>d</a:t>
            </a:r>
            <a:r>
              <a:rPr sz="1350" spc="-41" dirty="0">
                <a:latin typeface="Arial"/>
                <a:cs typeface="Arial"/>
              </a:rPr>
              <a:t>o</a:t>
            </a:r>
            <a:r>
              <a:rPr sz="1350" spc="-105" dirty="0">
                <a:latin typeface="Arial"/>
                <a:cs typeface="Arial"/>
              </a:rPr>
              <a:t>c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-68" dirty="0">
                <a:latin typeface="Arial"/>
                <a:cs typeface="Arial"/>
              </a:rPr>
              <a:t>4</a:t>
            </a:r>
            <a:r>
              <a:rPr sz="1350" spc="-38" dirty="0">
                <a:latin typeface="Arial"/>
                <a:cs typeface="Arial"/>
              </a:rPr>
              <a:t>.</a:t>
            </a:r>
            <a:r>
              <a:rPr sz="1350" spc="-68" dirty="0">
                <a:latin typeface="Arial"/>
                <a:cs typeface="Arial"/>
              </a:rPr>
              <a:t>15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-53" dirty="0">
                <a:latin typeface="Arial"/>
                <a:cs typeface="Arial"/>
              </a:rPr>
              <a:t>0.</a:t>
            </a:r>
            <a:endParaRPr sz="1350">
              <a:latin typeface="Arial"/>
              <a:cs typeface="Arial"/>
            </a:endParaRPr>
          </a:p>
          <a:p>
            <a:pPr algn="r">
              <a:spcBef>
                <a:spcPts val="1470"/>
              </a:spcBef>
              <a:tabLst>
                <a:tab pos="657225" algn="l"/>
              </a:tabLst>
            </a:pPr>
            <a:r>
              <a:rPr sz="1350" spc="-68" dirty="0">
                <a:latin typeface="Arial"/>
                <a:cs typeface="Arial"/>
              </a:rPr>
              <a:t>1	</a:t>
            </a:r>
            <a:r>
              <a:rPr sz="1350" spc="-53" dirty="0">
                <a:latin typeface="Arial"/>
                <a:cs typeface="Arial"/>
              </a:rPr>
              <a:t>0.</a:t>
            </a:r>
            <a:endParaRPr sz="13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51723"/>
              </p:ext>
            </p:extLst>
          </p:nvPr>
        </p:nvGraphicFramePr>
        <p:xfrm>
          <a:off x="1723616" y="824865"/>
          <a:ext cx="5811678" cy="327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 Vector for Doc1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Weight</a:t>
                      </a:r>
                      <a:endParaRPr lang="en-US" sz="1400" b="1" spc="-114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1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Vector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1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positive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2.5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7.5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2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lexicon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words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-5.0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-10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3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-1.2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-1.2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4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Num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spc="-82" baseline="25462" dirty="0">
                          <a:latin typeface="Arial"/>
                          <a:cs typeface="Arial"/>
                        </a:rPr>
                        <a:t>st 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2nd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person</a:t>
                      </a:r>
                      <a:r>
                        <a:rPr sz="14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pronouns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0.5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5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40" dirty="0">
                          <a:latin typeface="Arial"/>
                          <a:cs typeface="Arial"/>
                        </a:rPr>
                        <a:t>Does 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!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appear?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(binary</a:t>
                      </a:r>
                      <a:r>
                        <a:rPr sz="14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feature)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2.0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142" baseline="-20833" dirty="0">
                          <a:latin typeface="Arial"/>
                          <a:cs typeface="Arial"/>
                        </a:rPr>
                        <a:t>6</a:t>
                      </a:r>
                      <a:endParaRPr sz="1400" baseline="-20833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150" dirty="0">
                          <a:latin typeface="Arial"/>
                          <a:cs typeface="Arial"/>
                        </a:rPr>
                        <a:t>Log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the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2.905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100" dirty="0">
                          <a:latin typeface="Arial"/>
                          <a:cs typeface="Arial"/>
                        </a:rPr>
                        <a:t>bias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.1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9672" y="56265"/>
            <a:ext cx="6463070" cy="502061"/>
          </a:xfrm>
          <a:prstGeom prst="rect">
            <a:avLst/>
          </a:prstGeom>
        </p:spPr>
        <p:txBody>
          <a:bodyPr vert="horz" wrap="square" lIns="0" tIns="9525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b="0" spc="-199" dirty="0"/>
              <a:t>Logistic Regression: </a:t>
            </a:r>
            <a:r>
              <a:rPr b="0" spc="-304" dirty="0"/>
              <a:t>Sig</a:t>
            </a:r>
            <a:r>
              <a:rPr b="0" spc="-491" dirty="0"/>
              <a:t>m</a:t>
            </a:r>
            <a:r>
              <a:rPr b="0" spc="-120" dirty="0"/>
              <a:t>oi</a:t>
            </a:r>
            <a:r>
              <a:rPr b="0" spc="-150" dirty="0"/>
              <a:t>d</a:t>
            </a:r>
            <a:r>
              <a:rPr b="0" spc="-300" dirty="0"/>
              <a:t>(Z)</a:t>
            </a:r>
            <a:r>
              <a:rPr lang="en-US" b="0" spc="-300" dirty="0"/>
              <a:t>: </a:t>
            </a:r>
            <a:r>
              <a:rPr lang="el-GR" b="0" spc="-150" dirty="0">
                <a:latin typeface="Arial"/>
                <a:cs typeface="Arial"/>
              </a:rPr>
              <a:t>σ(</a:t>
            </a:r>
            <a:r>
              <a:rPr lang="en-US" b="0" spc="-150" dirty="0">
                <a:latin typeface="Arial"/>
                <a:cs typeface="Arial"/>
              </a:rPr>
              <a:t>Z)</a:t>
            </a:r>
            <a:endParaRPr b="0" spc="-300" dirty="0"/>
          </a:p>
        </p:txBody>
      </p:sp>
      <p:sp>
        <p:nvSpPr>
          <p:cNvPr id="14" name="object 14"/>
          <p:cNvSpPr txBox="1"/>
          <p:nvPr/>
        </p:nvSpPr>
        <p:spPr>
          <a:xfrm>
            <a:off x="6646497" y="4510132"/>
            <a:ext cx="1603058" cy="5277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00" spc="-150" dirty="0">
                <a:latin typeface="Arial"/>
                <a:cs typeface="Arial"/>
              </a:rPr>
              <a:t>σ(0.805)</a:t>
            </a:r>
            <a:endParaRPr sz="1600" dirty="0">
              <a:latin typeface="Arial"/>
              <a:cs typeface="Arial"/>
            </a:endParaRPr>
          </a:p>
          <a:p>
            <a:pPr marL="9525">
              <a:spcBef>
                <a:spcPts val="153"/>
              </a:spcBef>
            </a:pPr>
            <a:r>
              <a:rPr sz="1600" spc="-311" dirty="0">
                <a:latin typeface="Arial"/>
                <a:cs typeface="Arial"/>
              </a:rPr>
              <a:t>=</a:t>
            </a:r>
            <a:r>
              <a:rPr sz="1600" spc="-206" dirty="0">
                <a:latin typeface="Arial"/>
                <a:cs typeface="Arial"/>
              </a:rPr>
              <a:t> </a:t>
            </a:r>
            <a:r>
              <a:rPr lang="en-US" sz="1600" spc="-206" dirty="0">
                <a:latin typeface="Arial"/>
                <a:cs typeface="Arial"/>
              </a:rPr>
              <a:t> </a:t>
            </a:r>
            <a:r>
              <a:rPr sz="1600" spc="-158" dirty="0">
                <a:latin typeface="Arial"/>
                <a:cs typeface="Arial"/>
              </a:rPr>
              <a:t>0.69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722" y="3052054"/>
            <a:ext cx="3330324" cy="1958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EDB10E-D4A5-294F-ABCB-C98BA17CD22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1871EF4-C4FB-F64D-A328-4D6C8B0B81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0FCC5B15-FE96-2A4F-9E0A-84A3E895CCAE}"/>
              </a:ext>
            </a:extLst>
          </p:cNvPr>
          <p:cNvSpPr txBox="1"/>
          <p:nvPr/>
        </p:nvSpPr>
        <p:spPr>
          <a:xfrm>
            <a:off x="6646497" y="4137839"/>
            <a:ext cx="1409223" cy="2558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00" spc="-225" dirty="0">
                <a:latin typeface="Arial"/>
                <a:cs typeface="Arial"/>
              </a:rPr>
              <a:t>Z</a:t>
            </a:r>
            <a:r>
              <a:rPr lang="en-US" sz="1600" spc="-225" dirty="0">
                <a:latin typeface="Arial"/>
                <a:cs typeface="Arial"/>
              </a:rPr>
              <a:t> </a:t>
            </a:r>
            <a:r>
              <a:rPr sz="1600" spc="-225" dirty="0">
                <a:latin typeface="Arial"/>
                <a:cs typeface="Arial"/>
              </a:rPr>
              <a:t>=</a:t>
            </a:r>
            <a:r>
              <a:rPr lang="en-US" sz="1600" spc="-225" dirty="0">
                <a:latin typeface="Arial"/>
                <a:cs typeface="Arial"/>
              </a:rPr>
              <a:t> </a:t>
            </a:r>
            <a:r>
              <a:rPr sz="1600" spc="-225" dirty="0">
                <a:latin typeface="Arial"/>
                <a:cs typeface="Arial"/>
              </a:rPr>
              <a:t>0.805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5B8DDB-6500-BE4F-9BB8-E37CE35CB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69" y="4110443"/>
            <a:ext cx="1981200" cy="7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E0FC-982D-F749-AED8-C53CDF17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46CA2-0D14-9E4B-A806-575C88F5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070" y="1962150"/>
            <a:ext cx="8431530" cy="1846659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  <a:latin typeface="Calibri (Headings)"/>
                <a:cs typeface="Calibri (Headings)"/>
              </a:rPr>
              <a:t>Text Classification: 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Logistic Regression:</a:t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u="sng" dirty="0">
                <a:solidFill>
                  <a:schemeClr val="accent2"/>
                </a:solidFill>
              </a:rPr>
              <a:t>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04B5-C254-2F4B-BB4E-CC8B078FEC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1D944-FDD3-2249-9DF3-249F54F829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14" y="11076"/>
            <a:ext cx="7467600" cy="74295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895350"/>
            <a:ext cx="2159000" cy="66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172" y="1555750"/>
            <a:ext cx="2400300" cy="1037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2445942"/>
            <a:ext cx="2597150" cy="964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4300251"/>
            <a:ext cx="3096806" cy="709899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 bwMode="auto">
          <a:xfrm>
            <a:off x="5602472" y="1047750"/>
            <a:ext cx="417328" cy="139819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9800" y="1073002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Regression Equation.</a:t>
            </a:r>
          </a:p>
          <a:p>
            <a:r>
              <a:rPr lang="en-US" sz="1800" dirty="0">
                <a:latin typeface="+mn-lt"/>
              </a:rPr>
              <a:t>Dot product between weight vector and input vector.</a:t>
            </a:r>
          </a:p>
          <a:p>
            <a:r>
              <a:rPr lang="en-US" sz="1800" i="1" dirty="0">
                <a:latin typeface="+mn-lt"/>
              </a:rPr>
              <a:t>b</a:t>
            </a:r>
            <a:r>
              <a:rPr lang="en-US" sz="1800" dirty="0">
                <a:latin typeface="+mn-lt"/>
              </a:rPr>
              <a:t>: a real number. </a:t>
            </a:r>
          </a:p>
          <a:p>
            <a:r>
              <a:rPr lang="en-US" sz="1800" dirty="0">
                <a:latin typeface="+mn-lt"/>
              </a:rPr>
              <a:t>(bias / intercept)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33454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+mn-lt"/>
              </a:rPr>
              <a:t>Logistic function (Sigmoid)</a:t>
            </a:r>
            <a:endParaRPr lang="en-US" sz="1800" dirty="0"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072" y="1762506"/>
            <a:ext cx="3183004" cy="1591502"/>
            <a:chOff x="116072" y="1278983"/>
            <a:chExt cx="3183004" cy="159150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072" y="1278983"/>
              <a:ext cx="3183004" cy="159150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74074" y="1746846"/>
              <a:ext cx="1226126" cy="2915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800" dirty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96000" y="43360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Decision boundary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95800" y="4343400"/>
            <a:ext cx="15240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endParaRPr lang="en-US" sz="18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600" y="4518567"/>
            <a:ext cx="355054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 err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20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LR</a:t>
            </a:r>
            <a:endParaRPr lang="en-US" sz="18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59400" y="3842017"/>
                <a:ext cx="2081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=0 </m:t>
                          </m:r>
                        </m:e>
                      </m:d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charset="0"/>
                        </a:rPr>
                        <m:t>)=1−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0" y="3842017"/>
                <a:ext cx="2081083" cy="276999"/>
              </a:xfrm>
              <a:prstGeom prst="rect">
                <a:avLst/>
              </a:prstGeom>
              <a:blipFill>
                <a:blip r:embed="rId8"/>
                <a:stretch>
                  <a:fillRect l="-1818" t="-13636" r="-1818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17634" y="3856951"/>
                <a:ext cx="1677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=1 </m:t>
                          </m:r>
                        </m:e>
                      </m:d>
                      <m:r>
                        <a:rPr lang="en-US" sz="1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634" y="3856951"/>
                <a:ext cx="1677126" cy="276999"/>
              </a:xfrm>
              <a:prstGeom prst="rect">
                <a:avLst/>
              </a:prstGeom>
              <a:blipFill>
                <a:blip r:embed="rId9"/>
                <a:stretch>
                  <a:fillRect l="-2256" t="-13043" r="-225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75992C6-ED6E-CF44-8B40-F2DBB77F1528}"/>
                  </a:ext>
                </a:extLst>
              </p:cNvPr>
              <p:cNvSpPr/>
              <p:nvPr/>
            </p:nvSpPr>
            <p:spPr>
              <a:xfrm>
                <a:off x="3299076" y="274328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75992C6-ED6E-CF44-8B40-F2DBB77F1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76" y="2743280"/>
                <a:ext cx="371384" cy="369332"/>
              </a:xfrm>
              <a:prstGeom prst="rect">
                <a:avLst/>
              </a:prstGeom>
              <a:blipFill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E696F08-D36D-1E43-AF96-D88BB7A19FF0}"/>
              </a:ext>
            </a:extLst>
          </p:cNvPr>
          <p:cNvSpPr/>
          <p:nvPr/>
        </p:nvSpPr>
        <p:spPr>
          <a:xfrm>
            <a:off x="3299076" y="2743280"/>
            <a:ext cx="371384" cy="369332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C2AE18-B756-BA4D-B147-E7FABB4AF1D9}"/>
              </a:ext>
            </a:extLst>
          </p:cNvPr>
          <p:cNvSpPr/>
          <p:nvPr/>
        </p:nvSpPr>
        <p:spPr>
          <a:xfrm>
            <a:off x="4495799" y="1885949"/>
            <a:ext cx="298359" cy="37816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7DE93E-FE73-0544-AEEC-790D4CE4C2FF}"/>
              </a:ext>
            </a:extLst>
          </p:cNvPr>
          <p:cNvSpPr/>
          <p:nvPr/>
        </p:nvSpPr>
        <p:spPr>
          <a:xfrm>
            <a:off x="5300569" y="1885950"/>
            <a:ext cx="262031" cy="33139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913C60-BB84-9141-9B3F-E5592D1DC9E0}"/>
              </a:ext>
            </a:extLst>
          </p:cNvPr>
          <p:cNvSpPr/>
          <p:nvPr/>
        </p:nvSpPr>
        <p:spPr>
          <a:xfrm>
            <a:off x="3514816" y="3790950"/>
            <a:ext cx="371384" cy="369332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02FEFA-7B55-694E-9A20-9F62501A6994}"/>
              </a:ext>
            </a:extLst>
          </p:cNvPr>
          <p:cNvSpPr/>
          <p:nvPr/>
        </p:nvSpPr>
        <p:spPr>
          <a:xfrm>
            <a:off x="7162800" y="3802618"/>
            <a:ext cx="371384" cy="369332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25D34-2803-9D42-AB7A-F5D12AD9A3C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DE2A3-4B70-674F-9225-87E1448403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4" y="1364424"/>
            <a:ext cx="8431530" cy="20928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Objective function / Loss Function: </a:t>
            </a:r>
          </a:p>
          <a:p>
            <a:pPr marL="342900" lvl="1" indent="0">
              <a:buNone/>
            </a:pPr>
            <a:r>
              <a:rPr lang="en-US" dirty="0"/>
              <a:t>Cross-entropy loss function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algorithm</a:t>
            </a:r>
            <a:r>
              <a:rPr lang="en-US" sz="2000" dirty="0"/>
              <a:t> for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optimizing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objective function</a:t>
            </a:r>
            <a:r>
              <a:rPr lang="en-US" sz="2000" dirty="0"/>
              <a:t>: 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Stochastic Gradient Descent</a:t>
            </a:r>
            <a:r>
              <a:rPr lang="en-US" dirty="0"/>
              <a:t>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minimize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cross-entropy loss function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97" y="57150"/>
            <a:ext cx="8534400" cy="984885"/>
          </a:xfrm>
        </p:spPr>
        <p:txBody>
          <a:bodyPr/>
          <a:lstStyle/>
          <a:p>
            <a:r>
              <a:rPr lang="en-US" dirty="0"/>
              <a:t>How to estimate </a:t>
            </a:r>
            <a:br>
              <a:rPr lang="en-US" dirty="0"/>
            </a:br>
            <a:r>
              <a:rPr lang="en-US" dirty="0"/>
              <a:t>weight vector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dirty="0"/>
              <a:t> &amp; bias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 b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83388-3BA2-CA4B-896D-3283A68FA5E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B5779-69E6-5246-9DC1-0717362C71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FC3AB-6968-5D4A-AF6F-3C0A412FF125}"/>
              </a:ext>
            </a:extLst>
          </p:cNvPr>
          <p:cNvSpPr txBox="1"/>
          <p:nvPr/>
        </p:nvSpPr>
        <p:spPr>
          <a:xfrm>
            <a:off x="7315200" y="1200150"/>
            <a:ext cx="1812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Define:</a:t>
            </a:r>
          </a:p>
          <a:p>
            <a:r>
              <a:rPr lang="en-US" dirty="0"/>
              <a:t>What is the goal?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F591-3B51-4F46-B97D-2F7F84C5F0C3}"/>
              </a:ext>
            </a:extLst>
          </p:cNvPr>
          <p:cNvSpPr txBox="1"/>
          <p:nvPr/>
        </p:nvSpPr>
        <p:spPr>
          <a:xfrm>
            <a:off x="7315200" y="2245572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Define:</a:t>
            </a:r>
          </a:p>
          <a:p>
            <a:r>
              <a:rPr lang="en-US" dirty="0"/>
              <a:t>How will we achieve the goal?</a:t>
            </a:r>
          </a:p>
        </p:txBody>
      </p:sp>
    </p:spTree>
    <p:extLst>
      <p:ext uri="{BB962C8B-B14F-4D97-AF65-F5344CB8AC3E}">
        <p14:creationId xmlns:p14="http://schemas.microsoft.com/office/powerpoint/2010/main" val="285764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15323</TotalTime>
  <Words>1409</Words>
  <Application>Microsoft Macintosh PowerPoint</Application>
  <PresentationFormat>On-screen Show (16:9)</PresentationFormat>
  <Paragraphs>307</Paragraphs>
  <Slides>15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Arial</vt:lpstr>
      <vt:lpstr>Calibri</vt:lpstr>
      <vt:lpstr>Calibri (Headings)</vt:lpstr>
      <vt:lpstr>Cambria Math</vt:lpstr>
      <vt:lpstr>Lucida Sans</vt:lpstr>
      <vt:lpstr>Times New Roman</vt:lpstr>
      <vt:lpstr>Office Theme</vt:lpstr>
      <vt:lpstr>Equation</vt:lpstr>
      <vt:lpstr>PowerPoint Presentation</vt:lpstr>
      <vt:lpstr>PowerPoint Presentation</vt:lpstr>
      <vt:lpstr>Logistic Regression</vt:lpstr>
      <vt:lpstr>PowerPoint Presentation</vt:lpstr>
      <vt:lpstr>Logistic Regression: Computing Z</vt:lpstr>
      <vt:lpstr>Logistic Regression: Sigmoid(Z): σ(Z)</vt:lpstr>
      <vt:lpstr>PowerPoint Presentation</vt:lpstr>
      <vt:lpstr>Logistic Regression</vt:lpstr>
      <vt:lpstr>How to estimate  weight vector w &amp; bias b?</vt:lpstr>
      <vt:lpstr>Cross-entropy Loss Function</vt:lpstr>
      <vt:lpstr>Cross-entropy Loss Function: One data point</vt:lpstr>
      <vt:lpstr>Cross-entropy (CE) Loss Function: One data point</vt:lpstr>
      <vt:lpstr>Cross-entropy Loss Function:  Complete training set</vt:lpstr>
      <vt:lpstr>Cross-entropy (CE) Loss Function:  Complete training set</vt:lpstr>
      <vt:lpstr>How to estimate  weight vector w &amp; bias b?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509</cp:revision>
  <cp:lastPrinted>2020-08-27T01:58:20Z</cp:lastPrinted>
  <dcterms:created xsi:type="dcterms:W3CDTF">2019-08-21T17:42:26Z</dcterms:created>
  <dcterms:modified xsi:type="dcterms:W3CDTF">2022-10-13T21:49:03Z</dcterms:modified>
</cp:coreProperties>
</file>