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601" r:id="rId3"/>
    <p:sldId id="604" r:id="rId4"/>
    <p:sldId id="588" r:id="rId5"/>
    <p:sldId id="589" r:id="rId6"/>
    <p:sldId id="590" r:id="rId7"/>
    <p:sldId id="605" r:id="rId8"/>
    <p:sldId id="595" r:id="rId9"/>
    <p:sldId id="615" r:id="rId10"/>
    <p:sldId id="606" r:id="rId11"/>
    <p:sldId id="607" r:id="rId12"/>
    <p:sldId id="608" r:id="rId13"/>
    <p:sldId id="609" r:id="rId14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303"/>
    <p:restoredTop sz="90083"/>
  </p:normalViewPr>
  <p:slideViewPr>
    <p:cSldViewPr>
      <p:cViewPr varScale="1">
        <p:scale>
          <a:sx n="97" d="100"/>
          <a:sy n="97" d="100"/>
        </p:scale>
        <p:origin x="296" y="10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88208-2C84-584B-8452-B6A7C88D039E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98B2B-BBEA-8F42-9459-584923179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about</a:t>
            </a:r>
            <a:r>
              <a:rPr lang="en-US" baseline="0" dirty="0"/>
              <a:t> inputs to the loss function:</a:t>
            </a:r>
            <a:r>
              <a:rPr lang="en-US" dirty="0"/>
              <a:t> L</a:t>
            </a:r>
            <a:r>
              <a:rPr lang="en-US" baseline="-25000" dirty="0"/>
              <a:t>CE</a:t>
            </a:r>
            <a:r>
              <a:rPr lang="en-US" dirty="0"/>
              <a:t>() : x(</a:t>
            </a:r>
            <a:r>
              <a:rPr lang="en-US" dirty="0" err="1"/>
              <a:t>i</a:t>
            </a:r>
            <a:r>
              <a:rPr lang="en-US" dirty="0"/>
              <a:t>), y(</a:t>
            </a:r>
            <a:r>
              <a:rPr lang="en-US" dirty="0" err="1"/>
              <a:t>i</a:t>
            </a:r>
            <a:r>
              <a:rPr lang="en-US" dirty="0"/>
              <a:t>), w, b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9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In this example: w^t+1</a:t>
            </a:r>
            <a:r>
              <a:rPr lang="en-US" sz="1200" baseline="0" dirty="0">
                <a:latin typeface="Calibri" charset="0"/>
                <a:ea typeface="Calibri" charset="0"/>
                <a:cs typeface="Calibri" charset="0"/>
              </a:rPr>
              <a:t> &gt; </a:t>
            </a:r>
            <a:r>
              <a:rPr lang="en-US" sz="1200" baseline="0" dirty="0" err="1">
                <a:latin typeface="Calibri" charset="0"/>
                <a:ea typeface="Calibri" charset="0"/>
                <a:cs typeface="Calibri" charset="0"/>
              </a:rPr>
              <a:t>w^t</a:t>
            </a:r>
            <a:endParaRPr lang="en-US" sz="1200" dirty="0">
              <a:latin typeface="Calibri" charset="0"/>
              <a:ea typeface="Calibri" charset="0"/>
              <a:cs typeface="Calibri" charset="0"/>
            </a:endParaRPr>
          </a:p>
          <a:p>
            <a:endParaRPr lang="en-US" dirty="0"/>
          </a:p>
          <a:p>
            <a:r>
              <a:rPr lang="en-US" dirty="0"/>
              <a:t>White board: Show an example of non-convex function</a:t>
            </a:r>
            <a:r>
              <a:rPr lang="en-US" baseline="0" dirty="0"/>
              <a:t> - use a variant of the above shape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65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69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w1 slope is -</a:t>
            </a:r>
            <a:r>
              <a:rPr lang="en-US" dirty="0" err="1"/>
              <a:t>ve</a:t>
            </a:r>
            <a:r>
              <a:rPr lang="en-US" dirty="0"/>
              <a:t> so -</a:t>
            </a:r>
            <a:r>
              <a:rPr lang="en-US" dirty="0" err="1"/>
              <a:t>ve</a:t>
            </a:r>
            <a:r>
              <a:rPr lang="en-US" dirty="0"/>
              <a:t> &amp;</a:t>
            </a:r>
            <a:r>
              <a:rPr lang="en-US" baseline="0" dirty="0"/>
              <a:t> -</a:t>
            </a:r>
            <a:r>
              <a:rPr lang="en-US" baseline="0" dirty="0" err="1"/>
              <a:t>ve</a:t>
            </a:r>
            <a:r>
              <a:rPr lang="en-US" baseline="0" dirty="0"/>
              <a:t> will become +</a:t>
            </a:r>
            <a:r>
              <a:rPr lang="en-US" baseline="0" dirty="0" err="1"/>
              <a:t>ve</a:t>
            </a:r>
            <a:r>
              <a:rPr lang="en-US" baseline="0" dirty="0"/>
              <a:t> and w(t+1) will be greater than wt.  That is positive step size will be taken. </a:t>
            </a:r>
          </a:p>
          <a:p>
            <a:endParaRPr lang="en-US" baseline="0" dirty="0"/>
          </a:p>
          <a:p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The learning rate eta h  is a parameter that must be adjusted. If it’s too high, the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learner will take steps that are too large, overshooting the minimum of the loss function.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If it’s too low, the learner will take steps that are too small, and take too long to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get to the minimum. It is most common to begin the learning rate at a higher value,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and then slowly decrease it, so that it is a function of the iteration k  of training; you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will sometimes see the notation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etak</a:t>
            </a:r>
            <a:r>
              <a:rPr kumimoji="1" lang="en-US" sz="1200" kern="1200" baseline="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hk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 to mean the value of the learning rate at iteration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k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43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Note in bullet #2</a:t>
            </a:r>
            <a:r>
              <a:rPr kumimoji="1" lang="en-US" sz="1200" kern="1200" baseline="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above 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that the gradient with respect to a single weight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wj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 represents a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very intuitive value: the difference between the true y  and our estimated ˆ y = s(w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x+b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)  for that observation, multiplied by the corresponding input value </a:t>
            </a:r>
            <a:r>
              <a:rPr kumimoji="1" lang="en-US" sz="1200" kern="1200" dirty="0" err="1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xj</a:t>
            </a:r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08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5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 Note that this observation x  happened to be a positive example. We would expect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that after seeing more negative examples with high counts of negative words, that</a:t>
            </a:r>
          </a:p>
          <a:p>
            <a:r>
              <a:rPr kumimoji="1" lang="en-US" sz="1200" kern="1200" dirty="0">
                <a:solidFill>
                  <a:schemeClr val="tx1"/>
                </a:solidFill>
                <a:effectLst/>
                <a:latin typeface="Arial" pitchFamily="-65" charset="0"/>
                <a:ea typeface="ＭＳ Ｐゴシック" pitchFamily="-65" charset="-128"/>
                <a:cs typeface="ＭＳ Ｐゴシック" pitchFamily="-65" charset="-128"/>
              </a:rPr>
              <a:t>the weight w2  would shift to have a negative value.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02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Updating the weights so as to improve performance on that single example.  very choppy weight updates</a:t>
            </a:r>
          </a:p>
          <a:p>
            <a:endParaRPr lang="en-US" dirty="0"/>
          </a:p>
          <a:p>
            <a:r>
              <a:rPr lang="en-US" dirty="0"/>
              <a:t>Minibatch: Distributed loss computation for all data points in a mini-batch in parallel is often feasible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98B2B-BBEA-8F42-9459-5849231793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94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8045" y="726884"/>
            <a:ext cx="740790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90746" y="2879915"/>
            <a:ext cx="7362507" cy="1124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A4001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169277"/>
          </a:xfrm>
        </p:spPr>
        <p:txBody>
          <a:bodyPr lIns="0" tIns="0" rIns="0" bIns="0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by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DBEBC-6AFD-2141-9DC8-B9930357F16A}" type="datetime1">
              <a:rPr lang="en-US" smtClean="0"/>
              <a:t>10/18/22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301101A-3A36-B746-A396-1C5364305156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483" y="21524"/>
            <a:ext cx="6449317" cy="1000125"/>
          </a:xfrm>
        </p:spPr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1583"/>
          </a:xfrm>
        </p:spPr>
        <p:txBody>
          <a:bodyPr lIns="0" tIns="0" rIns="0" bIns="0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by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CB614-67B1-F44D-AFC1-2A0F53EF29CB}" type="datetime1">
              <a:rPr lang="en-US" smtClean="0"/>
              <a:t>10/18/22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</p:spPr>
        <p:txBody>
          <a:bodyPr lIns="0" tIns="0" rIns="0" bIns="0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PUBAFF2:new identity:~Logos:~Logo Masters:SFState_Logo_H_cmyk_1in.bmp">
            <a:extLst>
              <a:ext uri="{FF2B5EF4-FFF2-40B4-BE49-F238E27FC236}">
                <a16:creationId xmlns:a16="http://schemas.microsoft.com/office/drawing/2014/main" id="{26E0886E-A99C-8344-BDC1-FC58C58042EC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2857" y="0"/>
            <a:ext cx="0" cy="5143500"/>
          </a:xfrm>
          <a:custGeom>
            <a:avLst/>
            <a:gdLst/>
            <a:ahLst/>
            <a:cxnLst/>
            <a:rect l="l" t="t" r="r" b="b"/>
            <a:pathLst>
              <a:path h="5143500">
                <a:moveTo>
                  <a:pt x="0" y="0"/>
                </a:moveTo>
                <a:lnTo>
                  <a:pt x="0" y="5143500"/>
                </a:lnTo>
              </a:path>
            </a:pathLst>
          </a:custGeom>
          <a:ln w="45719">
            <a:solidFill>
              <a:srgbClr val="A4050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" y="0"/>
            <a:ext cx="45720" cy="5143500"/>
          </a:xfrm>
          <a:custGeom>
            <a:avLst/>
            <a:gdLst/>
            <a:ahLst/>
            <a:cxnLst/>
            <a:rect l="l" t="t" r="r" b="b"/>
            <a:pathLst>
              <a:path w="45720" h="5143500">
                <a:moveTo>
                  <a:pt x="45719" y="0"/>
                </a:moveTo>
                <a:lnTo>
                  <a:pt x="45719" y="5143501"/>
                </a:lnTo>
                <a:lnTo>
                  <a:pt x="0" y="5143501"/>
                </a:lnTo>
                <a:lnTo>
                  <a:pt x="0" y="0"/>
                </a:lnTo>
                <a:lnTo>
                  <a:pt x="45719" y="0"/>
                </a:lnTo>
                <a:close/>
              </a:path>
            </a:pathLst>
          </a:custGeom>
          <a:ln w="9525">
            <a:solidFill>
              <a:srgbClr val="A4001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1" y="64770"/>
            <a:ext cx="6393179" cy="1000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360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917073"/>
            <a:ext cx="292608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by Anagha Kulkarni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B2882-2D4C-3644-AFC1-0581F3CDF7F6}" type="datetime1">
              <a:rPr lang="en-US" smtClean="0"/>
              <a:t>10/18/22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917073"/>
            <a:ext cx="210312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SPUBAFF2:new identity:~Logos:~Logo Masters:SFState_Logo_H_cmyk_1in.bmp">
            <a:extLst>
              <a:ext uri="{FF2B5EF4-FFF2-40B4-BE49-F238E27FC236}">
                <a16:creationId xmlns:a16="http://schemas.microsoft.com/office/drawing/2014/main" id="{A51AA149-C1BB-D348-AB5A-BF217230CFCD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1524"/>
            <a:ext cx="2362200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ak@sfsu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tiff"/><Relationship Id="rId5" Type="http://schemas.openxmlformats.org/officeDocument/2006/relationships/image" Target="../media/image14.tiff"/><Relationship Id="rId4" Type="http://schemas.openxmlformats.org/officeDocument/2006/relationships/image" Target="../media/image13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9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iff"/><Relationship Id="rId5" Type="http://schemas.openxmlformats.org/officeDocument/2006/relationships/image" Target="../media/image17.tiff"/><Relationship Id="rId4" Type="http://schemas.openxmlformats.org/officeDocument/2006/relationships/image" Target="../media/image16.tif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22.png"/><Relationship Id="rId5" Type="http://schemas.openxmlformats.org/officeDocument/2006/relationships/image" Target="../media/image21.tiff"/><Relationship Id="rId10" Type="http://schemas.openxmlformats.org/officeDocument/2006/relationships/image" Target="../media/image220.png"/><Relationship Id="rId4" Type="http://schemas.openxmlformats.org/officeDocument/2006/relationships/image" Target="../media/image20.tiff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24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tiff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7" Type="http://schemas.openxmlformats.org/officeDocument/2006/relationships/image" Target="../media/image9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f"/><Relationship Id="rId5" Type="http://schemas.openxmlformats.org/officeDocument/2006/relationships/image" Target="../media/image7.tiff"/><Relationship Id="rId4" Type="http://schemas.openxmlformats.org/officeDocument/2006/relationships/image" Target="../media/image6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28600" y="933996"/>
            <a:ext cx="8431530" cy="17620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endParaRPr lang="en-US" sz="4000" b="1" dirty="0"/>
          </a:p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 err="1"/>
              <a:t>CSc</a:t>
            </a:r>
            <a:r>
              <a:rPr lang="en-US" sz="3600" dirty="0"/>
              <a:t> 620 &amp; </a:t>
            </a:r>
            <a:r>
              <a:rPr lang="en-US" sz="3600" dirty="0" err="1"/>
              <a:t>CSc</a:t>
            </a:r>
            <a:r>
              <a:rPr lang="en-US" sz="3600" dirty="0"/>
              <a:t> 820</a:t>
            </a:r>
          </a:p>
          <a:p>
            <a:pPr marL="1567180" marR="5080" indent="-1233805" algn="ctr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Natural Language Technologies</a:t>
            </a:r>
            <a:endParaRPr sz="3600" dirty="0"/>
          </a:p>
        </p:txBody>
      </p:sp>
      <p:sp>
        <p:nvSpPr>
          <p:cNvPr id="2" name="TextBox 1"/>
          <p:cNvSpPr txBox="1"/>
          <p:nvPr/>
        </p:nvSpPr>
        <p:spPr>
          <a:xfrm>
            <a:off x="2518200" y="3181350"/>
            <a:ext cx="4107598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Professor Anagha Kulkarni</a:t>
            </a:r>
          </a:p>
          <a:p>
            <a:pPr algn="ctr"/>
            <a:r>
              <a:rPr lang="en-US" sz="2000" dirty="0">
                <a:hlinkClick r:id="rId2"/>
              </a:rPr>
              <a:t>ak@sfsu.edu</a:t>
            </a:r>
            <a:endParaRPr lang="en-US" sz="2000" dirty="0"/>
          </a:p>
          <a:p>
            <a:pPr algn="ctr"/>
            <a:r>
              <a:rPr lang="en-US" dirty="0"/>
              <a:t>Department of Computer Science</a:t>
            </a:r>
          </a:p>
          <a:p>
            <a:pPr algn="ctr"/>
            <a:r>
              <a:rPr lang="en-US" dirty="0"/>
              <a:t>College of Science &amp; Engineering</a:t>
            </a:r>
          </a:p>
          <a:p>
            <a:pPr algn="ctr"/>
            <a:r>
              <a:rPr lang="en-US" dirty="0"/>
              <a:t>San Francisco State University</a:t>
            </a:r>
          </a:p>
        </p:txBody>
      </p:sp>
      <p:pic>
        <p:nvPicPr>
          <p:cNvPr id="6" name="Picture 5" descr="SPUBAFF2:new identity:~Logos:~Logo Masters:SFState_Logo_H_cmyk_1in.bmp">
            <a:extLst>
              <a:ext uri="{FF2B5EF4-FFF2-40B4-BE49-F238E27FC236}">
                <a16:creationId xmlns:a16="http://schemas.microsoft.com/office/drawing/2014/main" id="{39E50A25-7D2A-5040-B7FD-891D2F14207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0"/>
            <a:ext cx="23622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C9F57-1A4C-DA47-9694-812BED46AAC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B70396-2AE9-2D4F-A11E-DD78F05F81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17" y="129941"/>
            <a:ext cx="8763000" cy="984885"/>
          </a:xfrm>
        </p:spPr>
        <p:txBody>
          <a:bodyPr/>
          <a:lstStyle/>
          <a:p>
            <a:r>
              <a:rPr lang="en-US" dirty="0"/>
              <a:t>Gradient Descent (GD) for </a:t>
            </a:r>
            <a:br>
              <a:rPr lang="en-US" dirty="0"/>
            </a:br>
            <a:r>
              <a:rPr lang="en-US" dirty="0"/>
              <a:t>Logistic Regression (LR)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34" y="1364424"/>
            <a:ext cx="8431530" cy="36317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For LR, the Loss function for one data point is: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Derivative of the above loss function is:</a:t>
            </a:r>
          </a:p>
          <a:p>
            <a:pPr marL="0" indent="0">
              <a:buNone/>
            </a:pPr>
            <a:r>
              <a:rPr lang="en-US" sz="1800" dirty="0"/>
              <a:t>(For the gradient computation)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dirty="0"/>
              <a:t>Loss function for multiple data points: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Derivative of the above loss function is: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73553"/>
            <a:ext cx="6045200" cy="3647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913" y="2159779"/>
            <a:ext cx="3293533" cy="644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467127"/>
            <a:ext cx="6940550" cy="7048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6830" y="4187492"/>
            <a:ext cx="3998570" cy="6471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52900" y="1358545"/>
            <a:ext cx="3024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n-lt"/>
              </a:rPr>
              <a:t>w and x are n-dimensional vectors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0E02A37-71F8-4549-B0DD-267B0FF5AA6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53A38AB-4989-DE48-817C-D97DA68B3DF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A15ADD-DBF2-2B42-9B94-D3D534359F1C}"/>
              </a:ext>
            </a:extLst>
          </p:cNvPr>
          <p:cNvSpPr txBox="1"/>
          <p:nvPr/>
        </p:nvSpPr>
        <p:spPr>
          <a:xfrm>
            <a:off x="6164068" y="2718194"/>
            <a:ext cx="2942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Section 5.10 (Edition  3) provides derivation </a:t>
            </a:r>
          </a:p>
          <a:p>
            <a:r>
              <a:rPr lang="en-US" sz="1200" dirty="0"/>
              <a:t>(long but well-explained and beautiful).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395F2-A9EA-5F4E-B0A5-2535A2FD1C89}"/>
                  </a:ext>
                </a:extLst>
              </p:cNvPr>
              <p:cNvSpPr txBox="1"/>
              <p:nvPr/>
            </p:nvSpPr>
            <p:spPr>
              <a:xfrm>
                <a:off x="6172200" y="4268460"/>
                <a:ext cx="348172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</m:oMath>
                  </m:oMathPara>
                </a14:m>
                <a:endParaRPr lang="en-US" sz="11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395F2-A9EA-5F4E-B0A5-2535A2FD1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268460"/>
                <a:ext cx="348172" cy="4103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52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38" y="-27518"/>
            <a:ext cx="8823961" cy="615553"/>
          </a:xfrm>
        </p:spPr>
        <p:txBody>
          <a:bodyPr/>
          <a:lstStyle/>
          <a:p>
            <a:r>
              <a:rPr lang="en-US" sz="2000" b="0" dirty="0"/>
              <a:t>Example: One Iteration of GD for LR </a:t>
            </a:r>
            <a:br>
              <a:rPr lang="en-US" sz="2000" b="0" dirty="0"/>
            </a:br>
            <a:r>
              <a:rPr lang="en-US" sz="2000" b="0" dirty="0"/>
              <a:t>for Product review classification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828826"/>
                <a:ext cx="8915400" cy="1873205"/>
              </a:xfrm>
            </p:spPr>
            <p:txBody>
              <a:bodyPr/>
              <a:lstStyle/>
              <a:p>
                <a:pPr>
                  <a:lnSpc>
                    <a:spcPct val="114000"/>
                  </a:lnSpc>
                </a:pPr>
                <a:r>
                  <a:rPr lang="en-US" sz="1800" dirty="0"/>
                  <a:t>Just two features defined: [x</a:t>
                </a:r>
                <a:r>
                  <a:rPr lang="en-US" sz="1800" baseline="-25000" dirty="0"/>
                  <a:t>1 </a:t>
                </a:r>
                <a:r>
                  <a:rPr lang="en-US" sz="1800" dirty="0"/>
                  <a:t>x</a:t>
                </a:r>
                <a:r>
                  <a:rPr lang="en-US" sz="1800" baseline="-25000" dirty="0"/>
                  <a:t>2</a:t>
                </a:r>
                <a:r>
                  <a:rPr lang="en-US" sz="1800" dirty="0"/>
                  <a:t>] (#positive lexicon terms, #negative lexicon terms)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sz="1800" dirty="0"/>
                  <a:t>One data point where: x</a:t>
                </a:r>
                <a:r>
                  <a:rPr lang="en-US" sz="1800" baseline="-25000" dirty="0"/>
                  <a:t>1</a:t>
                </a:r>
                <a:r>
                  <a:rPr lang="en-US" sz="1800" dirty="0"/>
                  <a:t> = 3, x</a:t>
                </a:r>
                <a:r>
                  <a:rPr lang="en-US" sz="1800" baseline="-25000" dirty="0"/>
                  <a:t>2</a:t>
                </a:r>
                <a:r>
                  <a:rPr lang="en-US" sz="1800" dirty="0"/>
                  <a:t> = 2, y = 1 (Ground truth, +</a:t>
                </a:r>
                <a:r>
                  <a:rPr lang="en-US" sz="1800" dirty="0" err="1"/>
                  <a:t>ve</a:t>
                </a:r>
                <a:r>
                  <a:rPr lang="en-US" sz="1800" dirty="0"/>
                  <a:t> product review) </a:t>
                </a:r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sz="1800" dirty="0"/>
              </a:p>
              <a:p>
                <a:pPr marL="0" indent="0">
                  <a:lnSpc>
                    <a:spcPct val="114000"/>
                  </a:lnSpc>
                  <a:buNone/>
                </a:pPr>
                <a:endParaRPr lang="en-US" sz="18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sz="1800" dirty="0"/>
                  <a:t>GD Initialization: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sz="1800" b="0" i="1" smtClean="0">
                            <a:latin typeface="Cambria Math" charset="0"/>
                          </a:rPr>
                          <m:t>1</m:t>
                        </m:r>
                      </m:sup>
                    </m:sSubSup>
                    <m:r>
                      <a:rPr lang="en-US" sz="1800" b="0" i="1" smtClean="0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sz="1800" i="1">
                            <a:latin typeface="Cambria Math" charset="0"/>
                          </a:rPr>
                          <m:t>1</m:t>
                        </m:r>
                      </m:sup>
                    </m:sSubSup>
                    <m:r>
                      <a:rPr lang="en-US" sz="1800" b="0" i="1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smtClean="0">
                            <a:latin typeface="Cambria Math" charset="0"/>
                          </a:rPr>
                          <m:t>1</m:t>
                        </m:r>
                      </m:sup>
                    </m:sSup>
                    <m:r>
                      <a:rPr lang="en-US" sz="1800" b="0" i="1" smtClean="0">
                        <a:latin typeface="Cambria Math" charset="0"/>
                      </a:rPr>
                      <m:t>=0,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charset="0"/>
                      </a:rPr>
                      <m:t>and</m:t>
                    </m:r>
                    <m:r>
                      <a:rPr lang="en-US" sz="1800" b="0" i="1" smtClean="0">
                        <a:latin typeface="Cambria Math" charset="0"/>
                      </a:rPr>
                      <m:t> </m:t>
                    </m:r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𝜂</m:t>
                    </m:r>
                    <m:r>
                      <a:rPr lang="en-US" sz="18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=0.1 </m:t>
                    </m:r>
                  </m:oMath>
                </a14:m>
                <a:endParaRPr lang="en-US" sz="1800" dirty="0"/>
              </a:p>
              <a:p>
                <a:pPr marL="0" indent="0">
                  <a:lnSpc>
                    <a:spcPct val="114000"/>
                  </a:lnSpc>
                  <a:buNone/>
                </a:pPr>
                <a:r>
                  <a:rPr lang="en-US" sz="1800" dirty="0"/>
                  <a:t>Compute gradient vector (3 dimensional: </a:t>
                </a:r>
                <a:r>
                  <a:rPr lang="en-US" sz="1800" i="1" dirty="0">
                    <a:latin typeface="Times New Roman" charset="0"/>
                    <a:ea typeface="Times New Roman" charset="0"/>
                    <a:cs typeface="Times New Roman" charset="0"/>
                  </a:rPr>
                  <a:t>w</a:t>
                </a:r>
                <a:r>
                  <a:rPr lang="en-US" sz="1800" i="1" baseline="-25000" dirty="0">
                    <a:latin typeface="Times New Roman" charset="0"/>
                    <a:ea typeface="Times New Roman" charset="0"/>
                    <a:cs typeface="Times New Roman" charset="0"/>
                  </a:rPr>
                  <a:t>1</a:t>
                </a:r>
                <a:r>
                  <a:rPr lang="en-US" sz="1800" i="1" dirty="0">
                    <a:latin typeface="Times New Roman" charset="0"/>
                    <a:ea typeface="Times New Roman" charset="0"/>
                    <a:cs typeface="Times New Roman" charset="0"/>
                  </a:rPr>
                  <a:t>, w</a:t>
                </a:r>
                <a:r>
                  <a:rPr lang="en-US" sz="1800" i="1" baseline="-25000" dirty="0">
                    <a:latin typeface="Times New Roman" charset="0"/>
                    <a:ea typeface="Times New Roman" charset="0"/>
                    <a:cs typeface="Times New Roman" charset="0"/>
                  </a:rPr>
                  <a:t>2</a:t>
                </a:r>
                <a:r>
                  <a:rPr lang="en-US" sz="1800" i="1" dirty="0">
                    <a:latin typeface="Times New Roman" charset="0"/>
                    <a:ea typeface="Times New Roman" charset="0"/>
                    <a:cs typeface="Times New Roman" charset="0"/>
                  </a:rPr>
                  <a:t>, b</a:t>
                </a:r>
                <a:r>
                  <a:rPr lang="en-US" sz="1800" dirty="0"/>
                  <a:t>):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828826"/>
                <a:ext cx="8915400" cy="1873205"/>
              </a:xfrm>
              <a:blipFill>
                <a:blip r:embed="rId3"/>
                <a:stretch>
                  <a:fillRect l="-1707" t="-4054"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1" y="1809750"/>
            <a:ext cx="1828800" cy="10740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0" y="2862092"/>
            <a:ext cx="1981200" cy="8143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5100" y="3638550"/>
            <a:ext cx="1409700" cy="704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8474" y="4343400"/>
            <a:ext cx="2015926" cy="75385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3790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66741-A105-C041-A28A-519B21F7A70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5A859-773D-EB40-922B-4F86BE8805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2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724"/>
            <a:ext cx="8686800" cy="615553"/>
          </a:xfrm>
        </p:spPr>
        <p:txBody>
          <a:bodyPr/>
          <a:lstStyle/>
          <a:p>
            <a:r>
              <a:rPr lang="en-US" sz="2000" b="0" dirty="0"/>
              <a:t>Example: One Iteration of GD for LR </a:t>
            </a:r>
            <a:br>
              <a:rPr lang="en-US" sz="2000" b="0" dirty="0"/>
            </a:br>
            <a:r>
              <a:rPr lang="en-US" sz="2000" b="0" dirty="0"/>
              <a:t>for Product review classification problem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56234" y="1364424"/>
                <a:ext cx="8431530" cy="215873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Now update the parameters (3-dimensional space):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New parameter values after one step of GD: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</a:rPr>
                      <m:t>[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charset="0"/>
                      </a:rPr>
                      <m:t>, 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</m:sup>
                    </m:sSubSup>
                    <m:r>
                      <a:rPr lang="en-US" sz="2000" b="0" i="1" smtClean="0">
                        <a:latin typeface="Cambria Math" charset="0"/>
                      </a:rPr>
                      <m:t>,</m:t>
                    </m:r>
                    <m:r>
                      <a:rPr lang="en-US" sz="2000" i="1" smtClean="0">
                        <a:latin typeface="Cambria Math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charset="0"/>
                      </a:rPr>
                      <m:t>]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6234" y="1364424"/>
                <a:ext cx="8431530" cy="2158732"/>
              </a:xfrm>
              <a:blipFill>
                <a:blip r:embed="rId3"/>
                <a:stretch>
                  <a:fillRect l="-1805" t="-2924" b="-6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5944" y="1772067"/>
            <a:ext cx="2246056" cy="819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8662" y="2949613"/>
            <a:ext cx="917537" cy="9175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38200" y="2004962"/>
                <a:ext cx="4476931" cy="3724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(Recall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charset="0"/>
                      </a:rPr>
                      <m:t>=0, </m:t>
                    </m:r>
                    <m:r>
                      <m:rPr>
                        <m:sty m:val="p"/>
                      </m:rPr>
                      <a:rPr lang="en-US" i="0">
                        <a:latin typeface="Cambria Math" charset="0"/>
                      </a:rPr>
                      <m:t>and</m:t>
                    </m:r>
                    <m:r>
                      <a:rPr lang="en-US" i="1">
                        <a:latin typeface="Cambria Math" charset="0"/>
                      </a:rPr>
                      <m:t> 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𝜂</m:t>
                    </m:r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=0.1 )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04962"/>
                <a:ext cx="4476931" cy="372474"/>
              </a:xfrm>
              <a:prstGeom prst="rect">
                <a:avLst/>
              </a:prstGeom>
              <a:blipFill>
                <a:blip r:embed="rId6"/>
                <a:stretch>
                  <a:fillRect l="-1416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6821744" y="1773936"/>
            <a:ext cx="340898" cy="854381"/>
            <a:chOff x="6392333" y="1773936"/>
            <a:chExt cx="340898" cy="8543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6400800" y="1773936"/>
                  <a:ext cx="332431" cy="30976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i="1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i="1">
                                <a:latin typeface="Cambria Math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1773936"/>
                  <a:ext cx="332431" cy="3097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6392333" y="2048256"/>
                  <a:ext cx="332431" cy="31015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i="1">
                                <a:latin typeface="Cambria Math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2333" y="2048256"/>
                  <a:ext cx="332431" cy="31015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6409266" y="2320540"/>
                  <a:ext cx="29745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400" i="1">
                                <a:latin typeface="Cambria Math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9266" y="2320540"/>
                  <a:ext cx="297453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BCDA1D1-6476-174E-A6F8-292ECEA74E6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7000B7D-FF83-BE4D-A296-C7F23E461E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18080-96C7-634A-9D04-89969ADEBA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28987" y="1348902"/>
            <a:ext cx="2996564" cy="41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3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742" y="170106"/>
            <a:ext cx="7467600" cy="742950"/>
          </a:xfrm>
        </p:spPr>
        <p:txBody>
          <a:bodyPr/>
          <a:lstStyle/>
          <a:p>
            <a:r>
              <a:rPr lang="en-US" dirty="0"/>
              <a:t>Stochastic Gradient Descent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901733"/>
            <a:ext cx="8839200" cy="1023357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Minibatch Gradient Descent: For each iteration use a small batch of training data points: k, where 1 &lt;= k &lt;= m</a:t>
            </a:r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1400" dirty="0"/>
              <a:t>k = 1, It is SGD</a:t>
            </a:r>
          </a:p>
          <a:p>
            <a:pPr marL="0" indent="0">
              <a:buNone/>
            </a:pPr>
            <a:r>
              <a:rPr lang="en-US" sz="1400" dirty="0"/>
              <a:t>k = m, Batch GD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" y="666750"/>
            <a:ext cx="6090920" cy="31201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890" y="4326747"/>
            <a:ext cx="3384550" cy="499897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E3D4A6-AC7D-4B4C-A7B4-2D46240F785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2A4A1E-021C-E147-AED8-9790A47F9B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7470CB-8F0C-764E-94B3-62A25743984F}"/>
              </a:ext>
            </a:extLst>
          </p:cNvPr>
          <p:cNvSpPr/>
          <p:nvPr/>
        </p:nvSpPr>
        <p:spPr>
          <a:xfrm>
            <a:off x="304800" y="2343150"/>
            <a:ext cx="4267200" cy="381000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339975-80B2-8849-BE97-AF628DBD5444}"/>
              </a:ext>
            </a:extLst>
          </p:cNvPr>
          <p:cNvSpPr txBox="1"/>
          <p:nvPr/>
        </p:nvSpPr>
        <p:spPr>
          <a:xfrm>
            <a:off x="4902241" y="2269039"/>
            <a:ext cx="4052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Stochastic: One random training data point at a time.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BBD7A4-82B4-C74B-9E1C-61EB68C831B9}"/>
              </a:ext>
            </a:extLst>
          </p:cNvPr>
          <p:cNvSpPr txBox="1"/>
          <p:nvPr/>
        </p:nvSpPr>
        <p:spPr>
          <a:xfrm>
            <a:off x="6629802" y="4171950"/>
            <a:ext cx="251992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92E0C9-C5CF-AE4A-B331-7965CA0A07F3}"/>
                  </a:ext>
                </a:extLst>
              </p:cNvPr>
              <p:cNvSpPr txBox="1"/>
              <p:nvPr/>
            </p:nvSpPr>
            <p:spPr>
              <a:xfrm>
                <a:off x="6432036" y="4345508"/>
                <a:ext cx="30328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1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den>
                      </m:f>
                    </m:oMath>
                  </m:oMathPara>
                </a14:m>
                <a:endParaRPr lang="en-US" sz="11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92E0C9-C5CF-AE4A-B331-7965CA0A0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036" y="4345508"/>
                <a:ext cx="303288" cy="4103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55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/>
      <p:bldP spid="4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5E0FC-982D-F749-AED8-C53CDF17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46CA2-0D14-9E4B-A806-575C88F5B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070" y="1962150"/>
            <a:ext cx="8431530" cy="1846659"/>
          </a:xfrm>
        </p:spPr>
        <p:txBody>
          <a:bodyPr/>
          <a:lstStyle/>
          <a:p>
            <a:r>
              <a:rPr lang="en-US" sz="4000" dirty="0">
                <a:solidFill>
                  <a:schemeClr val="accent2"/>
                </a:solidFill>
                <a:latin typeface="Calibri (Headings)"/>
                <a:cs typeface="Calibri (Headings)"/>
              </a:rPr>
              <a:t>Text Classification: </a:t>
            </a:r>
          </a:p>
          <a:p>
            <a:r>
              <a:rPr lang="en-US" sz="4000" dirty="0">
                <a:solidFill>
                  <a:schemeClr val="accent2"/>
                </a:solidFill>
              </a:rPr>
              <a:t>Logistic Regression:</a:t>
            </a:r>
            <a:br>
              <a:rPr lang="en-US" sz="4000" dirty="0">
                <a:solidFill>
                  <a:schemeClr val="accent2"/>
                </a:solidFill>
              </a:rPr>
            </a:br>
            <a:r>
              <a:rPr lang="en-US" sz="4000" u="sng" dirty="0">
                <a:solidFill>
                  <a:schemeClr val="accent2"/>
                </a:solidFill>
              </a:rPr>
              <a:t>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804B5-C254-2F4B-BB4E-CC8B078FEC1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1D944-FDD3-2249-9DF3-249F54F829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34" y="1364424"/>
            <a:ext cx="8431530" cy="412420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Objective function / Loss Function: </a:t>
            </a:r>
          </a:p>
          <a:p>
            <a:pPr marL="342900" lvl="1" indent="0">
              <a:buNone/>
            </a:pPr>
            <a:r>
              <a:rPr lang="en-US" sz="2400" dirty="0"/>
              <a:t>Cross-entropy loss function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algorithm</a:t>
            </a:r>
            <a:r>
              <a:rPr lang="en-US" dirty="0"/>
              <a:t> for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optimizing </a:t>
            </a: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objective function</a:t>
            </a:r>
            <a:r>
              <a:rPr lang="en-US" dirty="0"/>
              <a:t>: </a:t>
            </a:r>
          </a:p>
          <a:p>
            <a:pPr marL="342900" lvl="1" indent="0"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Stochastic Gradient Descent</a:t>
            </a:r>
            <a:r>
              <a:rPr lang="en-US" sz="2400" dirty="0"/>
              <a:t> to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minimize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cross-entropy loss function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57" y="66932"/>
            <a:ext cx="8534400" cy="984885"/>
          </a:xfrm>
        </p:spPr>
        <p:txBody>
          <a:bodyPr/>
          <a:lstStyle/>
          <a:p>
            <a:r>
              <a:rPr lang="en-US" b="0" dirty="0"/>
              <a:t>How to estimate </a:t>
            </a:r>
            <a:br>
              <a:rPr lang="en-US" b="0" dirty="0"/>
            </a:br>
            <a:r>
              <a:rPr lang="en-US" b="0" dirty="0"/>
              <a:t>weight vector </a:t>
            </a:r>
            <a:r>
              <a:rPr lang="en-US" b="0" i="1" dirty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b="0" dirty="0"/>
              <a:t> &amp; bias</a:t>
            </a:r>
            <a:r>
              <a:rPr lang="en-US" b="0" i="1" dirty="0">
                <a:latin typeface="Times New Roman" charset="0"/>
                <a:ea typeface="Times New Roman" charset="0"/>
                <a:cs typeface="Times New Roman" charset="0"/>
              </a:rPr>
              <a:t> b</a:t>
            </a:r>
            <a:r>
              <a:rPr lang="en-US" b="0" dirty="0"/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4419600" y="1657350"/>
            <a:ext cx="685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✓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22950-ED4B-4F41-97E9-A7DAA9D8035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215DC-7905-554D-A7B1-13E0ED2FF4C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A6FCD6-E7BE-93D8-69A2-3A6EBD275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78" y="2114550"/>
            <a:ext cx="5223922" cy="113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0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347" y="77914"/>
            <a:ext cx="7467600" cy="742950"/>
          </a:xfrm>
        </p:spPr>
        <p:txBody>
          <a:bodyPr/>
          <a:lstStyle/>
          <a:p>
            <a:r>
              <a:rPr lang="en-US" dirty="0"/>
              <a:t>Gradient Descent (GD)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667" y="1057753"/>
            <a:ext cx="8534400" cy="246221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Gradient is equivalent to slope in multidimensional space.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Find </a:t>
            </a:r>
            <a:r>
              <a:rPr lang="en-US" sz="2000" i="1" dirty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2000" dirty="0"/>
              <a:t> and </a:t>
            </a:r>
            <a:r>
              <a:rPr lang="en-US" sz="2000" i="1" dirty="0">
                <a:latin typeface="Times New Roman" charset="0"/>
                <a:ea typeface="Times New Roman" charset="0"/>
                <a:cs typeface="Times New Roman" charset="0"/>
              </a:rPr>
              <a:t>b</a:t>
            </a:r>
            <a:r>
              <a:rPr lang="en-US" sz="2000" dirty="0"/>
              <a:t> that minimize the Cross-entropy loss function.</a:t>
            </a:r>
          </a:p>
          <a:p>
            <a:pPr marL="0" indent="0">
              <a:buNone/>
            </a:pPr>
            <a:r>
              <a:rPr lang="en-US" sz="2000" dirty="0"/>
              <a:t>Solve: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where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962150"/>
            <a:ext cx="3505200" cy="8018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625539"/>
            <a:ext cx="762000" cy="2510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AED8C6-5B46-7D47-87DC-EA23167602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2600" y="1930134"/>
            <a:ext cx="6400800" cy="139081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AA760A0-E129-CC44-89E2-5FCCB10C916A}"/>
              </a:ext>
            </a:extLst>
          </p:cNvPr>
          <p:cNvSpPr/>
          <p:nvPr/>
        </p:nvSpPr>
        <p:spPr bwMode="auto">
          <a:xfrm>
            <a:off x="6477000" y="2707534"/>
            <a:ext cx="5715000" cy="609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1E0FDFD-B44C-6549-9DD6-74EC72DAA60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3A9DC28-419A-8748-A838-E0BC8984C0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8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0510"/>
            <a:ext cx="7467600" cy="742950"/>
          </a:xfrm>
        </p:spPr>
        <p:txBody>
          <a:bodyPr/>
          <a:lstStyle/>
          <a:p>
            <a:r>
              <a:rPr lang="en-US"/>
              <a:t>Gradient Descent (GD)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19600" y="2934373"/>
            <a:ext cx="4572000" cy="22281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1" y="819150"/>
            <a:ext cx="51053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Simplest scenario: 1 feature i.e. 1 weight </a:t>
            </a:r>
            <a:r>
              <a:rPr lang="en-US" sz="1800" i="1" dirty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1800" dirty="0">
                <a:latin typeface="+mn-lt"/>
              </a:rPr>
              <a:t> to learn.</a:t>
            </a:r>
          </a:p>
          <a:p>
            <a:endParaRPr lang="en-US" sz="18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n-lt"/>
              </a:rPr>
              <a:t>Random initialization of </a:t>
            </a:r>
            <a:r>
              <a:rPr lang="en-US" sz="1800" i="1" dirty="0">
                <a:latin typeface="Times New Roman" charset="0"/>
                <a:ea typeface="Times New Roman" charset="0"/>
                <a:cs typeface="Times New Roman" charset="0"/>
              </a:rPr>
              <a:t>w </a:t>
            </a:r>
            <a:r>
              <a:rPr lang="en-US" sz="1800" dirty="0">
                <a:latin typeface="+mn-lt"/>
              </a:rPr>
              <a:t>at </a:t>
            </a:r>
            <a:r>
              <a:rPr lang="en-US" sz="1800" i="1" dirty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1800" baseline="30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 (</a:t>
            </a:r>
            <a:r>
              <a:rPr lang="en-US" sz="1800" i="1" dirty="0" err="1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1800" baseline="30000" dirty="0" err="1">
                <a:latin typeface="+mn-lt"/>
              </a:rPr>
              <a:t>t</a:t>
            </a:r>
            <a:r>
              <a:rPr lang="en-US" sz="1800" dirty="0">
                <a:latin typeface="+mn-lt"/>
              </a:rPr>
              <a:t>, in general)</a:t>
            </a:r>
            <a:endParaRPr lang="en-US" sz="1800" baseline="300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n-lt"/>
              </a:rPr>
              <a:t>Compute gradient (in this case, slope) of the loss function at </a:t>
            </a:r>
            <a:r>
              <a:rPr lang="en-US" sz="1800" i="1" dirty="0" err="1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1800" baseline="30000" dirty="0" err="1">
                <a:latin typeface="Calibri" charset="0"/>
                <a:ea typeface="Calibri" charset="0"/>
                <a:cs typeface="Calibri" charset="0"/>
              </a:rPr>
              <a:t>t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Take a step in the opposite direction of the increasing slope to reach new </a:t>
            </a:r>
            <a:r>
              <a:rPr lang="en-US" sz="1800" i="1" dirty="0" err="1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1800" baseline="30000" dirty="0" err="1">
                <a:latin typeface="Calibri" charset="0"/>
                <a:ea typeface="Calibri" charset="0"/>
                <a:cs typeface="Calibri" charset="0"/>
              </a:rPr>
              <a:t>t</a:t>
            </a:r>
            <a:r>
              <a:rPr lang="en-US" sz="1800" baseline="30000" dirty="0">
                <a:latin typeface="Calibri" charset="0"/>
                <a:ea typeface="Calibri" charset="0"/>
                <a:cs typeface="Calibri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Repeat steps 2 &amp; 3 until stopping criteria is met.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Convex function: Single minima</a:t>
            </a:r>
          </a:p>
          <a:p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GD from any initialization is guaranteed to find the minima</a:t>
            </a:r>
          </a:p>
          <a:p>
            <a:endParaRPr lang="en-US" sz="18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 bwMode="auto">
          <a:xfrm>
            <a:off x="6958584" y="2647950"/>
            <a:ext cx="0" cy="205740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130648" y="2585650"/>
            <a:ext cx="1827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n-lt"/>
              </a:rPr>
              <a:t>Monotonically decreasing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51640" y="2571750"/>
            <a:ext cx="1786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latin typeface="+mn-lt"/>
              </a:rPr>
              <a:t>Monotonically increasing </a:t>
            </a:r>
            <a:endParaRPr lang="en-US" sz="1200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58780-3395-274B-B303-102A6E93E5A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266D33E-33B8-B149-88E8-9DE83669734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4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0510"/>
            <a:ext cx="7467600" cy="596240"/>
          </a:xfrm>
        </p:spPr>
        <p:txBody>
          <a:bodyPr/>
          <a:lstStyle/>
          <a:p>
            <a:r>
              <a:rPr lang="en-US"/>
              <a:t>Gradient Descent (GD)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19600" y="2316846"/>
            <a:ext cx="4572000" cy="22281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1" y="666750"/>
            <a:ext cx="510539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Simplest scenario: 1 feature i.e. 1 weight </a:t>
            </a:r>
            <a:r>
              <a:rPr lang="en-US" sz="1800" i="1" dirty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1800" dirty="0">
                <a:latin typeface="+mn-lt"/>
              </a:rPr>
              <a:t> to learn.</a:t>
            </a:r>
          </a:p>
          <a:p>
            <a:endParaRPr lang="en-US" sz="18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n-lt"/>
              </a:rPr>
              <a:t>Random initialization of </a:t>
            </a:r>
            <a:r>
              <a:rPr lang="en-US" sz="1800" i="1" dirty="0">
                <a:latin typeface="Times New Roman" charset="0"/>
                <a:ea typeface="Times New Roman" charset="0"/>
                <a:cs typeface="Times New Roman" charset="0"/>
              </a:rPr>
              <a:t>w </a:t>
            </a:r>
            <a:r>
              <a:rPr lang="en-US" sz="1800" dirty="0">
                <a:latin typeface="+mn-lt"/>
              </a:rPr>
              <a:t>at </a:t>
            </a:r>
            <a:r>
              <a:rPr lang="en-US" sz="1800" i="1" dirty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1800" baseline="30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 (</a:t>
            </a:r>
            <a:r>
              <a:rPr lang="en-US" sz="1800" i="1" dirty="0" err="1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1800" baseline="30000" dirty="0" err="1">
                <a:latin typeface="+mn-lt"/>
              </a:rPr>
              <a:t>t</a:t>
            </a:r>
            <a:r>
              <a:rPr lang="en-US" sz="1800" dirty="0">
                <a:latin typeface="+mn-lt"/>
              </a:rPr>
              <a:t>, in general)</a:t>
            </a:r>
            <a:endParaRPr lang="en-US" sz="1800" baseline="300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n-lt"/>
              </a:rPr>
              <a:t>Compute gradient (in this case, slope) of the loss function at </a:t>
            </a:r>
            <a:r>
              <a:rPr lang="en-US" sz="1800" i="1" dirty="0" err="1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1800" baseline="30000" dirty="0" err="1">
                <a:latin typeface="Calibri" charset="0"/>
                <a:ea typeface="Calibri" charset="0"/>
                <a:cs typeface="Calibri" charset="0"/>
              </a:rPr>
              <a:t>t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Why compute slope at every </a:t>
            </a:r>
            <a:r>
              <a:rPr lang="en-US" sz="1800" i="1" dirty="0" err="1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1800" baseline="30000" dirty="0" err="1">
                <a:latin typeface="Calibri" charset="0"/>
                <a:ea typeface="Calibri" charset="0"/>
                <a:cs typeface="Calibri" charset="0"/>
              </a:rPr>
              <a:t>t</a:t>
            </a:r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?</a:t>
            </a:r>
          </a:p>
          <a:p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A straight line has the same slope at all points on it.</a:t>
            </a:r>
          </a:p>
          <a:p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Not true for Loss functions. </a:t>
            </a:r>
          </a:p>
          <a:p>
            <a:endParaRPr lang="en-US" sz="1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How to compute slope at every </a:t>
            </a:r>
            <a:r>
              <a:rPr lang="en-US" sz="1800" i="1" dirty="0" err="1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1800" baseline="30000" dirty="0" err="1">
                <a:latin typeface="Calibri" charset="0"/>
                <a:ea typeface="Calibri" charset="0"/>
                <a:cs typeface="Calibri" charset="0"/>
              </a:rPr>
              <a:t>t</a:t>
            </a:r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?</a:t>
            </a:r>
          </a:p>
          <a:p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Take a derivative of the Loss function at that point. </a:t>
            </a:r>
          </a:p>
          <a:p>
            <a:endParaRPr lang="en-US" sz="1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Why? </a:t>
            </a:r>
          </a:p>
          <a:p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Derivative gives the slope of the tangent line at that point.</a:t>
            </a:r>
          </a:p>
          <a:p>
            <a:endParaRPr lang="en-US" sz="18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0981" y="4555606"/>
            <a:ext cx="825500" cy="45666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979FFA-5EDB-2349-8CB1-3D53960EE61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6F997-1E08-224A-BCE6-894692E9E3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2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0" y="365263"/>
            <a:ext cx="4572000" cy="22281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4800" y="774314"/>
            <a:ext cx="5834900" cy="36933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Simplest scenario: 1 feature i.e. 1 weight </a:t>
            </a:r>
            <a:r>
              <a:rPr lang="en-US" i="1" dirty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dirty="0"/>
              <a:t> to learn.</a:t>
            </a:r>
          </a:p>
          <a:p>
            <a:endParaRPr lang="en-US" sz="18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n-lt"/>
              </a:rPr>
              <a:t>Random initialization of </a:t>
            </a:r>
            <a:r>
              <a:rPr lang="en-US" sz="1800" i="1" dirty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1800" dirty="0">
                <a:latin typeface="+mn-lt"/>
              </a:rPr>
              <a:t> at </a:t>
            </a:r>
            <a:r>
              <a:rPr lang="en-US" sz="1800" i="1" dirty="0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1800" baseline="30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 (</a:t>
            </a:r>
            <a:r>
              <a:rPr lang="en-US" sz="1800" i="1" dirty="0" err="1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1800" baseline="30000" dirty="0" err="1">
                <a:latin typeface="+mn-lt"/>
              </a:rPr>
              <a:t>t</a:t>
            </a:r>
            <a:r>
              <a:rPr lang="en-US" sz="1800" dirty="0">
                <a:latin typeface="+mn-lt"/>
              </a:rPr>
              <a:t>, in general)</a:t>
            </a:r>
            <a:endParaRPr lang="en-US" sz="1800" baseline="30000" dirty="0">
              <a:latin typeface="+mn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+mn-lt"/>
              </a:rPr>
              <a:t>Compute gradient (in this case, slope) of the loss function at </a:t>
            </a:r>
            <a:r>
              <a:rPr lang="en-US" sz="1800" i="1" dirty="0" err="1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1800" baseline="30000" dirty="0" err="1">
                <a:latin typeface="Calibri" charset="0"/>
                <a:ea typeface="Calibri" charset="0"/>
                <a:cs typeface="Calibri" charset="0"/>
              </a:rPr>
              <a:t>t</a:t>
            </a:r>
            <a:endParaRPr lang="en-US" sz="1800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Take a step in the opposite direction to reach new </a:t>
            </a:r>
            <a:r>
              <a:rPr lang="en-US" sz="1800" i="1" dirty="0" err="1">
                <a:latin typeface="Times New Roman" charset="0"/>
                <a:ea typeface="Times New Roman" charset="0"/>
                <a:cs typeface="Times New Roman" charset="0"/>
              </a:rPr>
              <a:t>w</a:t>
            </a:r>
            <a:r>
              <a:rPr lang="en-US" sz="1800" baseline="30000" dirty="0" err="1">
                <a:latin typeface="Calibri" charset="0"/>
                <a:ea typeface="Calibri" charset="0"/>
                <a:cs typeface="Calibri" charset="0"/>
              </a:rPr>
              <a:t>t</a:t>
            </a:r>
            <a:endParaRPr lang="en-US" sz="1800" baseline="30000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baseline="30000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baseline="30000" dirty="0">
              <a:latin typeface="Calibri" charset="0"/>
              <a:ea typeface="Calibri" charset="0"/>
              <a:cs typeface="Calibri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baseline="30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where       : learning rate (step size) : a pre-set value</a:t>
            </a:r>
          </a:p>
          <a:p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Setting larger      value implies bigger step sizes for GD     </a:t>
            </a:r>
          </a:p>
          <a:p>
            <a:r>
              <a:rPr lang="en-US" sz="1800" dirty="0">
                <a:latin typeface="Calibri" charset="0"/>
                <a:ea typeface="Calibri" charset="0"/>
                <a:cs typeface="Calibri" charset="0"/>
              </a:rPr>
              <a:t>Setting smaller     value implies smaller step sizes for GD     </a:t>
            </a:r>
          </a:p>
          <a:p>
            <a:endParaRPr lang="en-US" sz="18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8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1917734"/>
            <a:ext cx="631274" cy="3492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799" y="2556496"/>
            <a:ext cx="2294775" cy="4724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5450" y="3364802"/>
            <a:ext cx="190500" cy="25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3042108"/>
            <a:ext cx="228600" cy="3048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0700" y="3608435"/>
            <a:ext cx="228600" cy="3048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51" y="2800350"/>
            <a:ext cx="3033732" cy="218366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586748" y="4857750"/>
            <a:ext cx="221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+mn-lt"/>
              </a:rPr>
              <a:t>Bivariate Loss/Cost function</a:t>
            </a:r>
            <a:endParaRPr lang="en-US" sz="1400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170835" y="3295448"/>
            <a:ext cx="12967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gradient vector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67600" y="346939"/>
            <a:ext cx="1569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1 parameter estimation problem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221231" y="2542838"/>
            <a:ext cx="10884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2 parameter estimation problem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0510"/>
            <a:ext cx="4419600" cy="742950"/>
          </a:xfrm>
        </p:spPr>
        <p:txBody>
          <a:bodyPr/>
          <a:lstStyle/>
          <a:p>
            <a:r>
              <a:rPr lang="en-US" dirty="0"/>
              <a:t>Gradient Descent (GD)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81B67BF-D156-4941-A0F3-54BA71AE529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6979AD-4B87-E94A-BCF1-2AEE7531A2E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5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9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" y="106769"/>
            <a:ext cx="7467600" cy="492443"/>
          </a:xfrm>
        </p:spPr>
        <p:txBody>
          <a:bodyPr/>
          <a:lstStyle/>
          <a:p>
            <a:r>
              <a:rPr lang="en-US" dirty="0"/>
              <a:t>Scaling up Gradient Descent (GD)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19150"/>
            <a:ext cx="8534400" cy="3323987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For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/>
              <a:t> parameters estimation problem: [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</a:t>
            </a:r>
            <a:r>
              <a:rPr lang="en-U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s-I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…, w</a:t>
            </a:r>
            <a:r>
              <a:rPr lang="is-I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s-IS" sz="1800" dirty="0"/>
              <a:t>] </a:t>
            </a:r>
          </a:p>
          <a:p>
            <a:pPr marL="0" indent="0">
              <a:buNone/>
            </a:pPr>
            <a:endParaRPr lang="is-IS" sz="1800" dirty="0"/>
          </a:p>
          <a:p>
            <a:r>
              <a:rPr lang="is-IS" sz="1800" dirty="0"/>
              <a:t>Take partial derivative of the Loss function at point </a:t>
            </a:r>
            <a:r>
              <a:rPr lang="is-I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is-IS" sz="1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is-I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is-IS" sz="1800" baseline="-25000" dirty="0"/>
              <a:t> </a:t>
            </a:r>
            <a:r>
              <a:rPr lang="is-IS" sz="1800" dirty="0"/>
              <a:t>for each of the </a:t>
            </a:r>
            <a:r>
              <a:rPr lang="is-I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s-IS" sz="1800" dirty="0"/>
              <a:t> dimension </a:t>
            </a:r>
            <a:r>
              <a:rPr lang="is-I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is-IS" sz="1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s-IS" sz="1800" baseline="-25000" dirty="0"/>
              <a:t> </a:t>
            </a:r>
          </a:p>
          <a:p>
            <a:r>
              <a:rPr lang="is-IS" sz="1800" dirty="0"/>
              <a:t>The resulting vector of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is-IS" sz="1800" dirty="0"/>
              <a:t> dimensions is the Gradient at that step t</a:t>
            </a:r>
          </a:p>
          <a:p>
            <a:endParaRPr lang="is-IS" sz="1800" dirty="0"/>
          </a:p>
          <a:p>
            <a:endParaRPr lang="is-IS" sz="1800" dirty="0"/>
          </a:p>
          <a:p>
            <a:endParaRPr lang="is-IS" sz="1800" dirty="0"/>
          </a:p>
          <a:p>
            <a:endParaRPr lang="is-IS" sz="1800" dirty="0"/>
          </a:p>
          <a:p>
            <a:endParaRPr lang="is-I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 resulting parameters update rule (the n-dimensional step) becomes: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038350"/>
            <a:ext cx="3581400" cy="15018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4168369"/>
            <a:ext cx="2514600" cy="31196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FF66E-7CFA-334F-88BD-421676C47D6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E2A27C-EA01-7B4F-B71C-D730DFD4AE8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3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23B5A-7098-E043-9524-1B37C0090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234" y="1364424"/>
            <a:ext cx="8431530" cy="1477328"/>
          </a:xfrm>
        </p:spPr>
        <p:txBody>
          <a:bodyPr/>
          <a:lstStyle/>
          <a:p>
            <a:r>
              <a:rPr lang="en-US" sz="2400" dirty="0"/>
              <a:t>Bring it all together!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Logistic Regression </a:t>
            </a:r>
            <a:r>
              <a:rPr lang="en-US" sz="2400" dirty="0">
                <a:sym typeface="Wingdings" pitchFamily="2" charset="2"/>
              </a:rPr>
              <a:t> CE </a:t>
            </a:r>
            <a:r>
              <a:rPr lang="en-US" sz="2400" dirty="0"/>
              <a:t>Loss function </a:t>
            </a:r>
            <a:r>
              <a:rPr lang="en-US" sz="2400" dirty="0">
                <a:sym typeface="Wingdings" pitchFamily="2" charset="2"/>
              </a:rPr>
              <a:t> Gradient Descent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2F4D4-2495-8044-97CA-C8BFF41BDEB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/>
              <a:t>© by Anagha Kulkarni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FE56D-F61E-454D-A027-01F3985B47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65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F8E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16658</TotalTime>
  <Words>1159</Words>
  <Application>Microsoft Macintosh PowerPoint</Application>
  <PresentationFormat>On-screen Show (16:9)</PresentationFormat>
  <Paragraphs>186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(Headings)</vt:lpstr>
      <vt:lpstr>Cambria Math</vt:lpstr>
      <vt:lpstr>Lucida Sans</vt:lpstr>
      <vt:lpstr>Times New Roman</vt:lpstr>
      <vt:lpstr>Office Theme</vt:lpstr>
      <vt:lpstr>PowerPoint Presentation</vt:lpstr>
      <vt:lpstr>PowerPoint Presentation</vt:lpstr>
      <vt:lpstr>How to estimate  weight vector w &amp; bias b?</vt:lpstr>
      <vt:lpstr>Gradient Descent (GD)</vt:lpstr>
      <vt:lpstr>Gradient Descent (GD)</vt:lpstr>
      <vt:lpstr>Gradient Descent (GD)</vt:lpstr>
      <vt:lpstr>Gradient Descent (GD)</vt:lpstr>
      <vt:lpstr>Scaling up Gradient Descent (GD)</vt:lpstr>
      <vt:lpstr>PowerPoint Presentation</vt:lpstr>
      <vt:lpstr>Gradient Descent (GD) for  Logistic Regression (LR)</vt:lpstr>
      <vt:lpstr>Example: One Iteration of GD for LR  for Product review classification problem</vt:lpstr>
      <vt:lpstr>Example: One Iteration of GD for LR  for Product review classification problem</vt:lpstr>
      <vt:lpstr>Stochastic Gradient Descent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530 Computational Linguistics</dc:title>
  <cp:lastModifiedBy>Anagha Kulkarni</cp:lastModifiedBy>
  <cp:revision>532</cp:revision>
  <cp:lastPrinted>2020-08-27T01:58:20Z</cp:lastPrinted>
  <dcterms:created xsi:type="dcterms:W3CDTF">2019-08-21T17:42:26Z</dcterms:created>
  <dcterms:modified xsi:type="dcterms:W3CDTF">2022-10-19T16:44:40Z</dcterms:modified>
</cp:coreProperties>
</file>