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601" r:id="rId3"/>
    <p:sldId id="628" r:id="rId4"/>
    <p:sldId id="632" r:id="rId5"/>
    <p:sldId id="599" r:id="rId6"/>
    <p:sldId id="618" r:id="rId7"/>
    <p:sldId id="619" r:id="rId8"/>
    <p:sldId id="620" r:id="rId9"/>
    <p:sldId id="621" r:id="rId10"/>
    <p:sldId id="622" r:id="rId11"/>
    <p:sldId id="624" r:id="rId12"/>
    <p:sldId id="611" r:id="rId13"/>
    <p:sldId id="626" r:id="rId14"/>
    <p:sldId id="613" r:id="rId15"/>
    <p:sldId id="614" r:id="rId16"/>
    <p:sldId id="625" r:id="rId17"/>
    <p:sldId id="623" r:id="rId18"/>
    <p:sldId id="617" r:id="rId1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03"/>
    <p:restoredTop sz="90047"/>
  </p:normalViewPr>
  <p:slideViewPr>
    <p:cSldViewPr>
      <p:cViewPr varScale="1">
        <p:scale>
          <a:sx n="271" d="100"/>
          <a:sy n="271" d="100"/>
        </p:scale>
        <p:origin x="1080"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B488208-2C84-584B-8452-B6A7C88D039E}" type="datetimeFigureOut">
              <a:rPr lang="en-US" smtClean="0"/>
              <a:t>10/27/22</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99E98B2B-BBEA-8F42-9459-584923179308}" type="slidenum">
              <a:rPr lang="en-US" smtClean="0"/>
              <a:t>‹#›</a:t>
            </a:fld>
            <a:endParaRPr lang="en-US"/>
          </a:p>
        </p:txBody>
      </p:sp>
    </p:spTree>
    <p:extLst>
      <p:ext uri="{BB962C8B-B14F-4D97-AF65-F5344CB8AC3E}">
        <p14:creationId xmlns:p14="http://schemas.microsoft.com/office/powerpoint/2010/main" val="23887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 the weights so as to improve performance on that single example.  very choppy weight updates</a:t>
            </a:r>
          </a:p>
          <a:p>
            <a:endParaRPr lang="en-US" dirty="0"/>
          </a:p>
          <a:p>
            <a:r>
              <a:rPr lang="en-US" dirty="0"/>
              <a:t>Minibatch: Distributed loss computation for all data points in a mini-batch in parallel is often feasible</a:t>
            </a:r>
          </a:p>
          <a:p>
            <a:endParaRPr lang="en-US" dirty="0"/>
          </a:p>
          <a:p>
            <a:r>
              <a:rPr lang="en-US" dirty="0"/>
              <a:t>T restarts </a:t>
            </a:r>
          </a:p>
        </p:txBody>
      </p:sp>
      <p:sp>
        <p:nvSpPr>
          <p:cNvPr id="4" name="Slide Number Placeholder 3"/>
          <p:cNvSpPr>
            <a:spLocks noGrp="1"/>
          </p:cNvSpPr>
          <p:nvPr>
            <p:ph type="sldNum" sz="quarter" idx="5"/>
          </p:nvPr>
        </p:nvSpPr>
        <p:spPr/>
        <p:txBody>
          <a:bodyPr/>
          <a:lstStyle/>
          <a:p>
            <a:fld id="{99E98B2B-BBEA-8F42-9459-584923179308}" type="slidenum">
              <a:rPr lang="en-US" smtClean="0"/>
              <a:t>4</a:t>
            </a:fld>
            <a:endParaRPr lang="en-US"/>
          </a:p>
        </p:txBody>
      </p:sp>
    </p:spTree>
    <p:extLst>
      <p:ext uri="{BB962C8B-B14F-4D97-AF65-F5344CB8AC3E}">
        <p14:creationId xmlns:p14="http://schemas.microsoft.com/office/powerpoint/2010/main" val="2668614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Scenario 1:   D1, y=2, y^ = [0.01, 0.97, 0.01, 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(Worst) Scenario 2:   D1, y=2, y^ = [0.99, 0.01, 0.01, 0.01]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9E98B2B-BBEA-8F42-9459-584923179308}" type="slidenum">
              <a:rPr lang="en-US" smtClean="0"/>
              <a:t>10</a:t>
            </a:fld>
            <a:endParaRPr lang="en-US"/>
          </a:p>
        </p:txBody>
      </p:sp>
    </p:spTree>
    <p:extLst>
      <p:ext uri="{BB962C8B-B14F-4D97-AF65-F5344CB8AC3E}">
        <p14:creationId xmlns:p14="http://schemas.microsoft.com/office/powerpoint/2010/main" val="549383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 the weights so as to improve performance on that single example.  very choppy weight updates</a:t>
            </a:r>
          </a:p>
          <a:p>
            <a:endParaRPr lang="en-US" dirty="0"/>
          </a:p>
          <a:p>
            <a:r>
              <a:rPr lang="en-US" dirty="0"/>
              <a:t>Minibatch: Distributed loss computation for all data points in a mini-batch in parallel is often feasible</a:t>
            </a:r>
          </a:p>
        </p:txBody>
      </p:sp>
      <p:sp>
        <p:nvSpPr>
          <p:cNvPr id="4" name="Slide Number Placeholder 3"/>
          <p:cNvSpPr>
            <a:spLocks noGrp="1"/>
          </p:cNvSpPr>
          <p:nvPr>
            <p:ph type="sldNum" sz="quarter" idx="5"/>
          </p:nvPr>
        </p:nvSpPr>
        <p:spPr/>
        <p:txBody>
          <a:bodyPr/>
          <a:lstStyle/>
          <a:p>
            <a:fld id="{99E98B2B-BBEA-8F42-9459-584923179308}" type="slidenum">
              <a:rPr lang="en-US" smtClean="0"/>
              <a:t>11</a:t>
            </a:fld>
            <a:endParaRPr lang="en-US"/>
          </a:p>
        </p:txBody>
      </p:sp>
    </p:spTree>
    <p:extLst>
      <p:ext uri="{BB962C8B-B14F-4D97-AF65-F5344CB8AC3E}">
        <p14:creationId xmlns:p14="http://schemas.microsoft.com/office/powerpoint/2010/main" val="317677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Spooky Author classification problem. For one of the authors Edgar Allan Poe, the excerpt from their books is always of length 15 words, while for other authors the excerpt length varies.  This is happened due to some random idiosyncrasy in the data creation process.  If you have defined a feature: </a:t>
            </a:r>
            <a:r>
              <a:rPr lang="en-US" dirty="0" err="1"/>
              <a:t>word_count</a:t>
            </a:r>
            <a:r>
              <a:rPr lang="en-US" dirty="0"/>
              <a:t> then the learning process is going to assign a HIGH weight for this feature since it is perfectly correlated with EAP class.  </a:t>
            </a:r>
          </a:p>
        </p:txBody>
      </p:sp>
      <p:sp>
        <p:nvSpPr>
          <p:cNvPr id="4" name="Slide Number Placeholder 3"/>
          <p:cNvSpPr>
            <a:spLocks noGrp="1"/>
          </p:cNvSpPr>
          <p:nvPr>
            <p:ph type="sldNum" sz="quarter" idx="10"/>
          </p:nvPr>
        </p:nvSpPr>
        <p:spPr/>
        <p:txBody>
          <a:bodyPr/>
          <a:lstStyle/>
          <a:p>
            <a:fld id="{3EB9031F-EB71-7642-8F3C-6FDC1408CB92}" type="slidenum">
              <a:rPr lang="en-US" smtClean="0"/>
              <a:pPr/>
              <a:t>13</a:t>
            </a:fld>
            <a:endParaRPr lang="en-US"/>
          </a:p>
        </p:txBody>
      </p:sp>
    </p:spTree>
    <p:extLst>
      <p:ext uri="{BB962C8B-B14F-4D97-AF65-F5344CB8AC3E}">
        <p14:creationId xmlns:p14="http://schemas.microsoft.com/office/powerpoint/2010/main" val="3062424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14</a:t>
            </a:fld>
            <a:endParaRPr lang="en-US"/>
          </a:p>
        </p:txBody>
      </p:sp>
    </p:spTree>
    <p:extLst>
      <p:ext uri="{BB962C8B-B14F-4D97-AF65-F5344CB8AC3E}">
        <p14:creationId xmlns:p14="http://schemas.microsoft.com/office/powerpoint/2010/main" val="4065369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Manhattan distance for point P(</a:t>
            </a:r>
            <a:r>
              <a:rPr lang="en-US" dirty="0" err="1"/>
              <a:t>x,y</a:t>
            </a:r>
            <a:r>
              <a:rPr lang="en-US" dirty="0"/>
              <a:t>) from origin = x</a:t>
            </a:r>
            <a:r>
              <a:rPr lang="en-US" baseline="0" dirty="0"/>
              <a:t> + y</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2667889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868045" y="726884"/>
            <a:ext cx="7407909" cy="1244600"/>
          </a:xfrm>
          <a:prstGeom prst="rect">
            <a:avLst/>
          </a:prstGeom>
        </p:spPr>
        <p:txBody>
          <a:bodyPr wrap="square" lIns="0" tIns="0" rIns="0" bIns="0">
            <a:spAutoFit/>
          </a:bodyPr>
          <a:lstStyle>
            <a:lvl1pPr>
              <a:defRPr sz="4000" b="1" i="0">
                <a:solidFill>
                  <a:schemeClr val="tx1"/>
                </a:solidFill>
                <a:latin typeface="Arial"/>
                <a:cs typeface="Arial"/>
              </a:defRPr>
            </a:lvl1pPr>
          </a:lstStyle>
          <a:p>
            <a:endParaRPr/>
          </a:p>
        </p:txBody>
      </p:sp>
      <p:sp>
        <p:nvSpPr>
          <p:cNvPr id="3" name="Holder 3"/>
          <p:cNvSpPr>
            <a:spLocks noGrp="1"/>
          </p:cNvSpPr>
          <p:nvPr>
            <p:ph type="subTitle" idx="4"/>
          </p:nvPr>
        </p:nvSpPr>
        <p:spPr>
          <a:xfrm>
            <a:off x="890746" y="2879915"/>
            <a:ext cx="7362507" cy="1124585"/>
          </a:xfrm>
          <a:prstGeom prst="rect">
            <a:avLst/>
          </a:prstGeom>
        </p:spPr>
        <p:txBody>
          <a:bodyPr wrap="square" lIns="0" tIns="0" rIns="0" bIns="0">
            <a:spAutoFit/>
          </a:bodyPr>
          <a:lstStyle>
            <a:lvl1pPr>
              <a:defRPr sz="3600" b="0" i="0">
                <a:solidFill>
                  <a:srgbClr val="A4001D"/>
                </a:solidFill>
                <a:latin typeface="Arial"/>
                <a:cs typeface="Arial"/>
              </a:defRPr>
            </a:lvl1pPr>
          </a:lstStyle>
          <a:p>
            <a:endParaRPr/>
          </a:p>
        </p:txBody>
      </p:sp>
      <p:sp>
        <p:nvSpPr>
          <p:cNvPr id="4" name="Holder 4"/>
          <p:cNvSpPr>
            <a:spLocks noGrp="1"/>
          </p:cNvSpPr>
          <p:nvPr>
            <p:ph type="ftr" sz="quarter" idx="5"/>
          </p:nvPr>
        </p:nvSpPr>
        <p:spPr>
          <a:xfrm>
            <a:off x="3108960" y="4783455"/>
            <a:ext cx="2926080" cy="169277"/>
          </a:xfrm>
        </p:spPr>
        <p:txBody>
          <a:bodyPr lIns="0" tIns="0" rIns="0" bIns="0"/>
          <a:lstStyle>
            <a:lvl1pPr algn="ctr">
              <a:defRPr sz="1100">
                <a:solidFill>
                  <a:schemeClr val="tx1">
                    <a:tint val="75000"/>
                  </a:schemeClr>
                </a:solidFill>
              </a:defRPr>
            </a:lvl1pPr>
          </a:lstStyle>
          <a:p>
            <a:r>
              <a:rPr lang="en-US"/>
              <a:t>© by Anagha Kulkarni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43DBEBC-6AFD-2141-9DC8-B9930357F16A}" type="datetime1">
              <a:rPr lang="en-US" smtClean="0"/>
              <a:t>10/27/22</a:t>
            </a:fld>
            <a:endParaRPr lang="en-US"/>
          </a:p>
        </p:txBody>
      </p:sp>
      <p:sp>
        <p:nvSpPr>
          <p:cNvPr id="6" name="Holder 6"/>
          <p:cNvSpPr>
            <a:spLocks noGrp="1"/>
          </p:cNvSpPr>
          <p:nvPr>
            <p:ph type="sldNum" sz="quarter" idx="7"/>
          </p:nvPr>
        </p:nvSpPr>
        <p:spPr>
          <a:xfrm>
            <a:off x="6583680" y="4783455"/>
            <a:ext cx="2103120" cy="169277"/>
          </a:xfrm>
        </p:spPr>
        <p:txBody>
          <a:bodyPr lIns="0" tIns="0" rIns="0" bIns="0"/>
          <a:lstStyle>
            <a:lvl1pPr algn="r">
              <a:defRPr sz="1100">
                <a:solidFill>
                  <a:schemeClr val="tx1">
                    <a:tint val="75000"/>
                  </a:schemeClr>
                </a:solidFill>
              </a:defRPr>
            </a:lvl1pPr>
          </a:lstStyle>
          <a:p>
            <a:fld id="{B6F15528-21DE-4FAA-801E-634DDDAF4B2B}" type="slidenum">
              <a:rPr lang="en-US" smtClean="0"/>
              <a:pPr/>
              <a:t>‹#›</a:t>
            </a:fld>
            <a:endParaRPr lang="en-US"/>
          </a:p>
        </p:txBody>
      </p:sp>
      <p:pic>
        <p:nvPicPr>
          <p:cNvPr id="7" name="Picture 6" descr="SPUBAFF2:new identity:~Logos:~Logo Masters:SFState_Logo_H_cmyk_1in.bmp">
            <a:extLst>
              <a:ext uri="{FF2B5EF4-FFF2-40B4-BE49-F238E27FC236}">
                <a16:creationId xmlns:a16="http://schemas.microsoft.com/office/drawing/2014/main" id="{2301101A-3A36-B746-A396-1C5364305156}"/>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81800" y="21524"/>
            <a:ext cx="2362200" cy="609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32483" y="21524"/>
            <a:ext cx="6449317" cy="1000125"/>
          </a:xfrm>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a:cs typeface="Arial"/>
              </a:defRPr>
            </a:lvl1pPr>
          </a:lstStyle>
          <a:p>
            <a:endParaRPr dirty="0"/>
          </a:p>
        </p:txBody>
      </p:sp>
      <p:sp>
        <p:nvSpPr>
          <p:cNvPr id="4" name="Holder 4"/>
          <p:cNvSpPr>
            <a:spLocks noGrp="1"/>
          </p:cNvSpPr>
          <p:nvPr>
            <p:ph type="ftr" sz="quarter" idx="5"/>
          </p:nvPr>
        </p:nvSpPr>
        <p:spPr>
          <a:xfrm>
            <a:off x="3108960" y="4917073"/>
            <a:ext cx="2926080" cy="161583"/>
          </a:xfrm>
        </p:spPr>
        <p:txBody>
          <a:bodyPr lIns="0" tIns="0" rIns="0" bIns="0"/>
          <a:lstStyle>
            <a:lvl1pPr algn="ctr">
              <a:defRPr sz="1050">
                <a:solidFill>
                  <a:schemeClr val="tx1">
                    <a:tint val="75000"/>
                  </a:schemeClr>
                </a:solidFill>
              </a:defRPr>
            </a:lvl1pPr>
          </a:lstStyle>
          <a:p>
            <a:r>
              <a:rPr lang="en-US"/>
              <a:t>© by Anagha Kulkarni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4CCB614-67B1-F44D-AFC1-2A0F53EF29CB}" type="datetime1">
              <a:rPr lang="en-US" smtClean="0"/>
              <a:t>10/27/22</a:t>
            </a:fld>
            <a:endParaRPr lang="en-US"/>
          </a:p>
        </p:txBody>
      </p:sp>
      <p:sp>
        <p:nvSpPr>
          <p:cNvPr id="6" name="Holder 6"/>
          <p:cNvSpPr>
            <a:spLocks noGrp="1"/>
          </p:cNvSpPr>
          <p:nvPr>
            <p:ph type="sldNum" sz="quarter" idx="7"/>
          </p:nvPr>
        </p:nvSpPr>
        <p:spPr>
          <a:xfrm>
            <a:off x="6583680" y="4917073"/>
            <a:ext cx="2103120" cy="169277"/>
          </a:xfrm>
        </p:spPr>
        <p:txBody>
          <a:bodyPr lIns="0" tIns="0" rIns="0" bIns="0"/>
          <a:lstStyle>
            <a:lvl1pPr algn="r">
              <a:defRPr sz="1100">
                <a:solidFill>
                  <a:schemeClr val="tx1">
                    <a:tint val="75000"/>
                  </a:schemeClr>
                </a:solidFill>
              </a:defRPr>
            </a:lvl1pPr>
          </a:lstStyle>
          <a:p>
            <a:fld id="{B6F15528-21DE-4FAA-801E-634DDDAF4B2B}" type="slidenum">
              <a:rPr lang="en-US" smtClean="0"/>
              <a:pPr/>
              <a:t>‹#›</a:t>
            </a:fld>
            <a:endParaRPr lang="en-US"/>
          </a:p>
        </p:txBody>
      </p:sp>
      <p:pic>
        <p:nvPicPr>
          <p:cNvPr id="7" name="Picture 6" descr="SPUBAFF2:new identity:~Logos:~Logo Masters:SFState_Logo_H_cmyk_1in.bmp">
            <a:extLst>
              <a:ext uri="{FF2B5EF4-FFF2-40B4-BE49-F238E27FC236}">
                <a16:creationId xmlns:a16="http://schemas.microsoft.com/office/drawing/2014/main" id="{26E0886E-A99C-8344-BDC1-FC58C58042EC}"/>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81800" y="21524"/>
            <a:ext cx="2362200" cy="609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57" y="0"/>
            <a:ext cx="0" cy="5143500"/>
          </a:xfrm>
          <a:custGeom>
            <a:avLst/>
            <a:gdLst/>
            <a:ahLst/>
            <a:cxnLst/>
            <a:rect l="l" t="t" r="r" b="b"/>
            <a:pathLst>
              <a:path h="5143500">
                <a:moveTo>
                  <a:pt x="0" y="0"/>
                </a:moveTo>
                <a:lnTo>
                  <a:pt x="0" y="5143500"/>
                </a:lnTo>
              </a:path>
            </a:pathLst>
          </a:custGeom>
          <a:ln w="45719">
            <a:solidFill>
              <a:srgbClr val="A40508"/>
            </a:solidFill>
          </a:ln>
        </p:spPr>
        <p:txBody>
          <a:bodyPr wrap="square" lIns="0" tIns="0" rIns="0" bIns="0" rtlCol="0"/>
          <a:lstStyle/>
          <a:p>
            <a:endParaRPr/>
          </a:p>
        </p:txBody>
      </p:sp>
      <p:sp>
        <p:nvSpPr>
          <p:cNvPr id="17" name="bk object 17"/>
          <p:cNvSpPr/>
          <p:nvPr/>
        </p:nvSpPr>
        <p:spPr>
          <a:xfrm>
            <a:off x="-1" y="0"/>
            <a:ext cx="45720" cy="5143500"/>
          </a:xfrm>
          <a:custGeom>
            <a:avLst/>
            <a:gdLst/>
            <a:ahLst/>
            <a:cxnLst/>
            <a:rect l="l" t="t" r="r" b="b"/>
            <a:pathLst>
              <a:path w="45720" h="5143500">
                <a:moveTo>
                  <a:pt x="45719" y="0"/>
                </a:moveTo>
                <a:lnTo>
                  <a:pt x="45719" y="5143501"/>
                </a:lnTo>
                <a:lnTo>
                  <a:pt x="0" y="5143501"/>
                </a:lnTo>
                <a:lnTo>
                  <a:pt x="0" y="0"/>
                </a:lnTo>
                <a:lnTo>
                  <a:pt x="45719" y="0"/>
                </a:lnTo>
                <a:close/>
              </a:path>
            </a:pathLst>
          </a:custGeom>
          <a:ln w="9525">
            <a:solidFill>
              <a:srgbClr val="A4001D"/>
            </a:solidFill>
          </a:ln>
        </p:spPr>
        <p:txBody>
          <a:bodyPr wrap="square" lIns="0" tIns="0" rIns="0" bIns="0" rtlCol="0"/>
          <a:lstStyle/>
          <a:p>
            <a:endParaRPr/>
          </a:p>
        </p:txBody>
      </p:sp>
      <p:sp>
        <p:nvSpPr>
          <p:cNvPr id="2" name="Holder 2"/>
          <p:cNvSpPr>
            <a:spLocks noGrp="1"/>
          </p:cNvSpPr>
          <p:nvPr>
            <p:ph type="title"/>
          </p:nvPr>
        </p:nvSpPr>
        <p:spPr>
          <a:xfrm>
            <a:off x="388621" y="64770"/>
            <a:ext cx="6393179" cy="1000125"/>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a:xfrm>
            <a:off x="356234" y="1364424"/>
            <a:ext cx="8431530" cy="360045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dirty="0"/>
          </a:p>
        </p:txBody>
      </p:sp>
      <p:sp>
        <p:nvSpPr>
          <p:cNvPr id="4" name="Holder 4"/>
          <p:cNvSpPr>
            <a:spLocks noGrp="1"/>
          </p:cNvSpPr>
          <p:nvPr>
            <p:ph type="ftr" sz="quarter" idx="5"/>
          </p:nvPr>
        </p:nvSpPr>
        <p:spPr>
          <a:xfrm>
            <a:off x="3108960" y="4917073"/>
            <a:ext cx="2926080" cy="169277"/>
          </a:xfrm>
          <a:prstGeom prst="rect">
            <a:avLst/>
          </a:prstGeom>
        </p:spPr>
        <p:txBody>
          <a:bodyPr wrap="square" lIns="0" tIns="0" rIns="0" bIns="0">
            <a:spAutoFit/>
          </a:bodyPr>
          <a:lstStyle>
            <a:lvl1pPr algn="ctr">
              <a:defRPr sz="1100">
                <a:solidFill>
                  <a:schemeClr val="tx1">
                    <a:tint val="75000"/>
                  </a:schemeClr>
                </a:solidFill>
              </a:defRPr>
            </a:lvl1pPr>
          </a:lstStyle>
          <a:p>
            <a:r>
              <a:rPr lang="en-US"/>
              <a:t>© by Anagha Kulkarni</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8C7B2882-2D4C-3644-AFC1-0581F3CDF7F6}" type="datetime1">
              <a:rPr lang="en-US" smtClean="0"/>
              <a:t>10/27/22</a:t>
            </a:fld>
            <a:endParaRPr lang="en-US"/>
          </a:p>
        </p:txBody>
      </p:sp>
      <p:sp>
        <p:nvSpPr>
          <p:cNvPr id="6" name="Holder 6"/>
          <p:cNvSpPr>
            <a:spLocks noGrp="1"/>
          </p:cNvSpPr>
          <p:nvPr>
            <p:ph type="sldNum" sz="quarter" idx="7"/>
          </p:nvPr>
        </p:nvSpPr>
        <p:spPr>
          <a:xfrm>
            <a:off x="6583680" y="4917073"/>
            <a:ext cx="2103120" cy="169277"/>
          </a:xfrm>
          <a:prstGeom prst="rect">
            <a:avLst/>
          </a:prstGeom>
        </p:spPr>
        <p:txBody>
          <a:bodyPr wrap="square" lIns="0" tIns="0" rIns="0" bIns="0">
            <a:spAutoFit/>
          </a:bodyPr>
          <a:lstStyle>
            <a:lvl1pPr algn="r">
              <a:defRPr sz="1100">
                <a:solidFill>
                  <a:schemeClr val="tx1">
                    <a:tint val="75000"/>
                  </a:schemeClr>
                </a:solidFill>
              </a:defRPr>
            </a:lvl1pPr>
          </a:lstStyle>
          <a:p>
            <a:fld id="{B6F15528-21DE-4FAA-801E-634DDDAF4B2B}" type="slidenum">
              <a:rPr lang="en-US" smtClean="0"/>
              <a:pPr/>
              <a:t>‹#›</a:t>
            </a:fld>
            <a:endParaRPr lang="en-US"/>
          </a:p>
        </p:txBody>
      </p:sp>
      <p:pic>
        <p:nvPicPr>
          <p:cNvPr id="9" name="Picture 8" descr="SPUBAFF2:new identity:~Logos:~Logo Masters:SFState_Logo_H_cmyk_1in.bmp">
            <a:extLst>
              <a:ext uri="{FF2B5EF4-FFF2-40B4-BE49-F238E27FC236}">
                <a16:creationId xmlns:a16="http://schemas.microsoft.com/office/drawing/2014/main" id="{A51AA149-C1BB-D348-AB5A-BF217230CFCD}"/>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1800" y="21524"/>
            <a:ext cx="2362200" cy="6096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k@sfsu.edu"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tiff"/><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6.tiff"/></Relationships>
</file>

<file path=ppt/slides/_rels/slide1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tiff"/><Relationship Id="rId4" Type="http://schemas.openxmlformats.org/officeDocument/2006/relationships/image" Target="../media/image10.tiff"/></Relationships>
</file>

<file path=ppt/slides/_rels/slide14.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tiff"/><Relationship Id="rId4" Type="http://schemas.openxmlformats.org/officeDocument/2006/relationships/image" Target="../media/image13.tiff"/></Relationships>
</file>

<file path=ppt/slides/_rels/slide15.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6.png"/><Relationship Id="rId4" Type="http://schemas.openxmlformats.org/officeDocument/2006/relationships/image" Target="../media/image4.tiff"/></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228600" y="933996"/>
            <a:ext cx="8431530" cy="1762021"/>
          </a:xfrm>
          <a:prstGeom prst="rect">
            <a:avLst/>
          </a:prstGeom>
        </p:spPr>
        <p:txBody>
          <a:bodyPr vert="horz" wrap="square" lIns="0" tIns="12700" rIns="0" bIns="0" rtlCol="0">
            <a:spAutoFit/>
          </a:bodyPr>
          <a:lstStyle/>
          <a:p>
            <a:pPr marL="1567180" marR="5080" indent="-1233805" algn="ctr">
              <a:lnSpc>
                <a:spcPct val="100000"/>
              </a:lnSpc>
              <a:spcBef>
                <a:spcPts val="100"/>
              </a:spcBef>
            </a:pPr>
            <a:endParaRPr lang="en-US" sz="4000" b="1" dirty="0"/>
          </a:p>
          <a:p>
            <a:pPr marL="1567180" marR="5080" indent="-1233805" algn="ctr">
              <a:lnSpc>
                <a:spcPct val="100000"/>
              </a:lnSpc>
              <a:spcBef>
                <a:spcPts val="100"/>
              </a:spcBef>
            </a:pPr>
            <a:r>
              <a:rPr lang="en-US" sz="3600" dirty="0" err="1"/>
              <a:t>CSc</a:t>
            </a:r>
            <a:r>
              <a:rPr lang="en-US" sz="3600" dirty="0"/>
              <a:t> 620 &amp; </a:t>
            </a:r>
            <a:r>
              <a:rPr lang="en-US" sz="3600" dirty="0" err="1"/>
              <a:t>CSc</a:t>
            </a:r>
            <a:r>
              <a:rPr lang="en-US" sz="3600" dirty="0"/>
              <a:t> 820</a:t>
            </a:r>
          </a:p>
          <a:p>
            <a:pPr marL="1567180" marR="5080" indent="-1233805" algn="ctr">
              <a:lnSpc>
                <a:spcPct val="100000"/>
              </a:lnSpc>
              <a:spcBef>
                <a:spcPts val="100"/>
              </a:spcBef>
            </a:pPr>
            <a:r>
              <a:rPr lang="en-US" sz="3600" dirty="0"/>
              <a:t>Natural Language Technologies</a:t>
            </a:r>
            <a:endParaRPr sz="3600" dirty="0"/>
          </a:p>
        </p:txBody>
      </p:sp>
      <p:sp>
        <p:nvSpPr>
          <p:cNvPr id="2" name="TextBox 1"/>
          <p:cNvSpPr txBox="1"/>
          <p:nvPr/>
        </p:nvSpPr>
        <p:spPr>
          <a:xfrm>
            <a:off x="2518200" y="3181350"/>
            <a:ext cx="4107598" cy="1661993"/>
          </a:xfrm>
          <a:prstGeom prst="rect">
            <a:avLst/>
          </a:prstGeom>
          <a:noFill/>
        </p:spPr>
        <p:txBody>
          <a:bodyPr wrap="none" rtlCol="0">
            <a:spAutoFit/>
          </a:bodyPr>
          <a:lstStyle/>
          <a:p>
            <a:pPr algn="ctr"/>
            <a:r>
              <a:rPr lang="en-US" sz="2800" dirty="0"/>
              <a:t>Professor Anagha Kulkarni</a:t>
            </a:r>
          </a:p>
          <a:p>
            <a:pPr algn="ctr"/>
            <a:r>
              <a:rPr lang="en-US" sz="2000" dirty="0">
                <a:hlinkClick r:id="rId2"/>
              </a:rPr>
              <a:t>ak@sfsu.edu</a:t>
            </a:r>
            <a:endParaRPr lang="en-US" sz="2000" dirty="0"/>
          </a:p>
          <a:p>
            <a:pPr algn="ctr"/>
            <a:r>
              <a:rPr lang="en-US" dirty="0"/>
              <a:t>Department of Computer Science</a:t>
            </a:r>
          </a:p>
          <a:p>
            <a:pPr algn="ctr"/>
            <a:r>
              <a:rPr lang="en-US" dirty="0"/>
              <a:t>College of Science &amp; Engineering</a:t>
            </a:r>
          </a:p>
          <a:p>
            <a:pPr algn="ctr"/>
            <a:r>
              <a:rPr lang="en-US" dirty="0"/>
              <a:t>San Francisco State University</a:t>
            </a:r>
          </a:p>
        </p:txBody>
      </p:sp>
      <p:pic>
        <p:nvPicPr>
          <p:cNvPr id="6" name="Picture 5" descr="SPUBAFF2:new identity:~Logos:~Logo Masters:SFState_Logo_H_cmyk_1in.bmp">
            <a:extLst>
              <a:ext uri="{FF2B5EF4-FFF2-40B4-BE49-F238E27FC236}">
                <a16:creationId xmlns:a16="http://schemas.microsoft.com/office/drawing/2014/main" id="{39E50A25-7D2A-5040-B7FD-891D2F1420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52800" y="0"/>
            <a:ext cx="2362200" cy="609600"/>
          </a:xfrm>
          <a:prstGeom prst="rect">
            <a:avLst/>
          </a:prstGeom>
          <a:noFill/>
          <a:ln>
            <a:noFill/>
          </a:ln>
        </p:spPr>
      </p:pic>
      <p:sp>
        <p:nvSpPr>
          <p:cNvPr id="5" name="Footer Placeholder 4">
            <a:extLst>
              <a:ext uri="{FF2B5EF4-FFF2-40B4-BE49-F238E27FC236}">
                <a16:creationId xmlns:a16="http://schemas.microsoft.com/office/drawing/2014/main" id="{977C9F57-1A4C-DA47-9694-812BED46AAC0}"/>
              </a:ext>
            </a:extLst>
          </p:cNvPr>
          <p:cNvSpPr>
            <a:spLocks noGrp="1"/>
          </p:cNvSpPr>
          <p:nvPr>
            <p:ph type="ftr" sz="quarter" idx="5"/>
          </p:nvPr>
        </p:nvSpPr>
        <p:spPr/>
        <p:txBody>
          <a:bodyPr/>
          <a:lstStyle/>
          <a:p>
            <a:r>
              <a:rPr lang="en-US"/>
              <a:t>© by Anagha Kulkarni</a:t>
            </a:r>
          </a:p>
        </p:txBody>
      </p:sp>
      <p:sp>
        <p:nvSpPr>
          <p:cNvPr id="8" name="Slide Number Placeholder 7">
            <a:extLst>
              <a:ext uri="{FF2B5EF4-FFF2-40B4-BE49-F238E27FC236}">
                <a16:creationId xmlns:a16="http://schemas.microsoft.com/office/drawing/2014/main" id="{E6B70396-2AE9-2D4F-A11E-DD78F05F8162}"/>
              </a:ext>
            </a:extLst>
          </p:cNvPr>
          <p:cNvSpPr>
            <a:spLocks noGrp="1"/>
          </p:cNvSpPr>
          <p:nvPr>
            <p:ph type="sldNum" sz="quarter" idx="7"/>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04800" y="1123950"/>
            <a:ext cx="8534400" cy="356235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Font typeface="Times" charset="0"/>
              <a:buNone/>
            </a:pPr>
            <a:r>
              <a:rPr lang="en-US" sz="1800" kern="0" dirty="0"/>
              <a:t>Loss function for single data point is the negative sum of the log probabilities of k classes:</a:t>
            </a:r>
          </a:p>
          <a:p>
            <a:pPr marL="0" indent="0">
              <a:buFont typeface="Times" charset="0"/>
              <a:buNone/>
            </a:pPr>
            <a:endParaRPr lang="en-US" sz="1800" kern="0" dirty="0"/>
          </a:p>
          <a:p>
            <a:pPr marL="0" indent="0">
              <a:buFont typeface="Times" charset="0"/>
              <a:buNone/>
            </a:pPr>
            <a:endParaRPr lang="en-US" sz="1800" kern="0" dirty="0"/>
          </a:p>
          <a:p>
            <a:pPr marL="0" indent="0" algn="r">
              <a:buFont typeface="Times" charset="0"/>
              <a:buNone/>
            </a:pPr>
            <a:r>
              <a:rPr lang="en-US" sz="1600" kern="0" dirty="0"/>
              <a:t>1{.} function evaluates to 1 if {.} is true, and 0 if {.} is false. </a:t>
            </a:r>
          </a:p>
          <a:p>
            <a:pPr marL="0" indent="0">
              <a:buFont typeface="Times" charset="0"/>
              <a:buNone/>
            </a:pPr>
            <a:endParaRPr lang="en-US" sz="1800" kern="0" dirty="0"/>
          </a:p>
          <a:p>
            <a:pPr marL="0" indent="0">
              <a:buFont typeface="Times" charset="0"/>
              <a:buNone/>
            </a:pPr>
            <a:endParaRPr lang="en-US" sz="1800" kern="0" dirty="0"/>
          </a:p>
          <a:p>
            <a:pPr marL="0" indent="0">
              <a:buFont typeface="Times" charset="0"/>
              <a:buNone/>
            </a:pPr>
            <a:endParaRPr lang="en-US" sz="1800" kern="0" dirty="0"/>
          </a:p>
          <a:p>
            <a:pPr marL="0" indent="0">
              <a:buFont typeface="Times" charset="0"/>
              <a:buNone/>
            </a:pPr>
            <a:endParaRPr lang="en-US" sz="1800" kern="0" dirty="0"/>
          </a:p>
          <a:p>
            <a:pPr marL="0" indent="0">
              <a:buFont typeface="Times" charset="0"/>
              <a:buNone/>
            </a:pPr>
            <a:r>
              <a:rPr lang="en-US" sz="1800" kern="0" dirty="0"/>
              <a:t>Gradient of the loss function: </a:t>
            </a:r>
          </a:p>
          <a:p>
            <a:pPr marL="0" indent="0">
              <a:buFont typeface="Times" charset="0"/>
              <a:buNone/>
            </a:pPr>
            <a:endParaRPr lang="en-US" sz="1800" i="1" kern="0" dirty="0">
              <a:latin typeface="Cambria Math" charset="0"/>
            </a:endParaRPr>
          </a:p>
          <a:p>
            <a:pPr marL="0" indent="0">
              <a:buFont typeface="Times" charset="0"/>
              <a:buNone/>
            </a:pPr>
            <a:endParaRPr lang="en-US" sz="1800" i="1" kern="0" dirty="0">
              <a:latin typeface="Cambria Math" charset="0"/>
            </a:endParaRPr>
          </a:p>
        </p:txBody>
      </p:sp>
      <p:sp>
        <p:nvSpPr>
          <p:cNvPr id="2" name="Title 1"/>
          <p:cNvSpPr>
            <a:spLocks noGrp="1"/>
          </p:cNvSpPr>
          <p:nvPr>
            <p:ph type="title"/>
          </p:nvPr>
        </p:nvSpPr>
        <p:spPr>
          <a:xfrm>
            <a:off x="321733" y="112183"/>
            <a:ext cx="7467600" cy="861774"/>
          </a:xfrm>
        </p:spPr>
        <p:txBody>
          <a:bodyPr/>
          <a:lstStyle/>
          <a:p>
            <a:r>
              <a:rPr lang="en-US" sz="2800" dirty="0"/>
              <a:t>Multinomial Logistic Regression: </a:t>
            </a:r>
            <a:br>
              <a:rPr lang="en-US" sz="2800" dirty="0"/>
            </a:br>
            <a:r>
              <a:rPr lang="en-US" sz="2800" dirty="0"/>
              <a:t>Learning</a:t>
            </a:r>
          </a:p>
        </p:txBody>
      </p:sp>
      <p:pic>
        <p:nvPicPr>
          <p:cNvPr id="5" name="Content Placeholder 4"/>
          <p:cNvPicPr>
            <a:picLocks noGrp="1" noChangeAspect="1"/>
          </p:cNvPicPr>
          <p:nvPr>
            <p:ph idx="1"/>
          </p:nvPr>
        </p:nvPicPr>
        <p:blipFill>
          <a:blip r:embed="rId3"/>
          <a:stretch>
            <a:fillRect/>
          </a:stretch>
        </p:blipFill>
        <p:spPr>
          <a:xfrm>
            <a:off x="1981200" y="1441450"/>
            <a:ext cx="3922890" cy="762000"/>
          </a:xfrm>
          <a:prstGeom prst="rect">
            <a:avLst/>
          </a:prstGeom>
        </p:spPr>
      </p:pic>
      <p:pic>
        <p:nvPicPr>
          <p:cNvPr id="7" name="Picture 6"/>
          <p:cNvPicPr>
            <a:picLocks noChangeAspect="1"/>
          </p:cNvPicPr>
          <p:nvPr/>
        </p:nvPicPr>
        <p:blipFill>
          <a:blip r:embed="rId4"/>
          <a:stretch>
            <a:fillRect/>
          </a:stretch>
        </p:blipFill>
        <p:spPr>
          <a:xfrm>
            <a:off x="2876550" y="2584450"/>
            <a:ext cx="3371850" cy="749300"/>
          </a:xfrm>
          <a:prstGeom prst="rect">
            <a:avLst/>
          </a:prstGeom>
        </p:spPr>
      </p:pic>
      <p:pic>
        <p:nvPicPr>
          <p:cNvPr id="8" name="Picture 7"/>
          <p:cNvPicPr>
            <a:picLocks noChangeAspect="1"/>
          </p:cNvPicPr>
          <p:nvPr/>
        </p:nvPicPr>
        <p:blipFill>
          <a:blip r:embed="rId5"/>
          <a:stretch>
            <a:fillRect/>
          </a:stretch>
        </p:blipFill>
        <p:spPr>
          <a:xfrm>
            <a:off x="3657600" y="3549424"/>
            <a:ext cx="3600450" cy="1242709"/>
          </a:xfrm>
          <a:prstGeom prst="rect">
            <a:avLst/>
          </a:prstGeom>
        </p:spPr>
      </p:pic>
      <p:sp>
        <p:nvSpPr>
          <p:cNvPr id="3" name="Footer Placeholder 2">
            <a:extLst>
              <a:ext uri="{FF2B5EF4-FFF2-40B4-BE49-F238E27FC236}">
                <a16:creationId xmlns:a16="http://schemas.microsoft.com/office/drawing/2014/main" id="{2BE24D83-07CC-D544-A031-FD46A819ACFF}"/>
              </a:ext>
            </a:extLst>
          </p:cNvPr>
          <p:cNvSpPr>
            <a:spLocks noGrp="1"/>
          </p:cNvSpPr>
          <p:nvPr>
            <p:ph type="ftr" sz="quarter" idx="5"/>
          </p:nvPr>
        </p:nvSpPr>
        <p:spPr/>
        <p:txBody>
          <a:bodyPr/>
          <a:lstStyle/>
          <a:p>
            <a:r>
              <a:rPr lang="en-US"/>
              <a:t>© by Anagha Kulkarni, 2021</a:t>
            </a:r>
          </a:p>
        </p:txBody>
      </p:sp>
      <p:sp>
        <p:nvSpPr>
          <p:cNvPr id="4" name="Slide Number Placeholder 3">
            <a:extLst>
              <a:ext uri="{FF2B5EF4-FFF2-40B4-BE49-F238E27FC236}">
                <a16:creationId xmlns:a16="http://schemas.microsoft.com/office/drawing/2014/main" id="{E977F95A-00AF-4744-9715-E9954A8E97BE}"/>
              </a:ext>
            </a:extLst>
          </p:cNvPr>
          <p:cNvSpPr>
            <a:spLocks noGrp="1"/>
          </p:cNvSpPr>
          <p:nvPr>
            <p:ph type="sldNum" sz="quarter" idx="7"/>
          </p:nvPr>
        </p:nvSpPr>
        <p:spPr/>
        <p:txBody>
          <a:bodyPr/>
          <a:lstStyle/>
          <a:p>
            <a:fld id="{B6F15528-21DE-4FAA-801E-634DDDAF4B2B}" type="slidenum">
              <a:rPr lang="en-US" smtClean="0"/>
              <a:pPr/>
              <a:t>10</a:t>
            </a:fld>
            <a:endParaRPr lang="en-US"/>
          </a:p>
        </p:txBody>
      </p:sp>
      <p:grpSp>
        <p:nvGrpSpPr>
          <p:cNvPr id="12" name="Group 11">
            <a:extLst>
              <a:ext uri="{FF2B5EF4-FFF2-40B4-BE49-F238E27FC236}">
                <a16:creationId xmlns:a16="http://schemas.microsoft.com/office/drawing/2014/main" id="{6D8FAB3E-1B70-C367-97D9-5AF2CEC79EB9}"/>
              </a:ext>
            </a:extLst>
          </p:cNvPr>
          <p:cNvGrpSpPr/>
          <p:nvPr/>
        </p:nvGrpSpPr>
        <p:grpSpPr>
          <a:xfrm>
            <a:off x="3117820" y="752655"/>
            <a:ext cx="5982586" cy="396214"/>
            <a:chOff x="2018414" y="604625"/>
            <a:chExt cx="5982586" cy="396214"/>
          </a:xfrm>
        </p:grpSpPr>
        <p:pic>
          <p:nvPicPr>
            <p:cNvPr id="9" name="Picture 8">
              <a:extLst>
                <a:ext uri="{FF2B5EF4-FFF2-40B4-BE49-F238E27FC236}">
                  <a16:creationId xmlns:a16="http://schemas.microsoft.com/office/drawing/2014/main" id="{2D38717B-4B93-441C-CB7E-1392A0E2CEB3}"/>
                </a:ext>
              </a:extLst>
            </p:cNvPr>
            <p:cNvPicPr>
              <a:picLocks noChangeAspect="1"/>
            </p:cNvPicPr>
            <p:nvPr/>
          </p:nvPicPr>
          <p:blipFill>
            <a:blip r:embed="rId6"/>
            <a:stretch>
              <a:fillRect/>
            </a:stretch>
          </p:blipFill>
          <p:spPr>
            <a:xfrm>
              <a:off x="2057400" y="629364"/>
              <a:ext cx="5943600" cy="371475"/>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29DE3C-9E13-173C-3B72-99017B271786}"/>
                    </a:ext>
                  </a:extLst>
                </p:cNvPr>
                <p:cNvSpPr txBox="1"/>
                <p:nvPr/>
              </p:nvSpPr>
              <p:spPr>
                <a:xfrm>
                  <a:off x="2018414" y="604625"/>
                  <a:ext cx="1066800"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charset="0"/>
                              </a:rPr>
                              <m:t>𝐿</m:t>
                            </m:r>
                          </m:e>
                          <m:sub>
                            <m:r>
                              <a:rPr lang="en-US" sz="1800" b="0" i="1" smtClean="0">
                                <a:latin typeface="Cambria Math" charset="0"/>
                              </a:rPr>
                              <m:t>𝐶𝐸</m:t>
                            </m:r>
                          </m:sub>
                        </m:sSub>
                        <m:d>
                          <m:dPr>
                            <m:ctrlPr>
                              <a:rPr lang="en-US" sz="1800" b="0" i="1" smtClean="0">
                                <a:latin typeface="Cambria Math" panose="02040503050406030204" pitchFamily="18" charset="0"/>
                              </a:rPr>
                            </m:ctrlPr>
                          </m:dPr>
                          <m:e>
                            <m:acc>
                              <m:accPr>
                                <m:chr m:val="̂"/>
                                <m:ctrlPr>
                                  <a:rPr lang="en-US" sz="1800" b="0" i="1" smtClean="0">
                                    <a:latin typeface="Cambria Math" panose="02040503050406030204" pitchFamily="18" charset="0"/>
                                  </a:rPr>
                                </m:ctrlPr>
                              </m:accPr>
                              <m:e>
                                <m:r>
                                  <a:rPr lang="en-US" sz="1800" b="0" i="1" smtClean="0">
                                    <a:latin typeface="Cambria Math" charset="0"/>
                                  </a:rPr>
                                  <m:t>𝑦</m:t>
                                </m:r>
                              </m:e>
                            </m:acc>
                            <m:r>
                              <a:rPr lang="en-US" sz="1800" b="0" i="1" smtClean="0">
                                <a:latin typeface="Cambria Math" charset="0"/>
                              </a:rPr>
                              <m:t>,</m:t>
                            </m:r>
                            <m:r>
                              <a:rPr lang="en-US" sz="1800" b="0" i="1" smtClean="0">
                                <a:latin typeface="Cambria Math" charset="0"/>
                              </a:rPr>
                              <m:t>𝑦</m:t>
                            </m:r>
                          </m:e>
                        </m:d>
                      </m:oMath>
                    </m:oMathPara>
                  </a14:m>
                  <a:endParaRPr lang="en-US" dirty="0"/>
                </a:p>
              </p:txBody>
            </p:sp>
          </mc:Choice>
          <mc:Fallback xmlns="">
            <p:sp>
              <p:nvSpPr>
                <p:cNvPr id="11" name="TextBox 10">
                  <a:extLst>
                    <a:ext uri="{FF2B5EF4-FFF2-40B4-BE49-F238E27FC236}">
                      <a16:creationId xmlns:a16="http://schemas.microsoft.com/office/drawing/2014/main" id="{E029DE3C-9E13-173C-3B72-99017B271786}"/>
                    </a:ext>
                  </a:extLst>
                </p:cNvPr>
                <p:cNvSpPr txBox="1">
                  <a:spLocks noRot="1" noChangeAspect="1" noMove="1" noResize="1" noEditPoints="1" noAdjustHandles="1" noChangeArrowheads="1" noChangeShapeType="1" noTextEdit="1"/>
                </p:cNvSpPr>
                <p:nvPr/>
              </p:nvSpPr>
              <p:spPr>
                <a:xfrm>
                  <a:off x="2018414" y="604625"/>
                  <a:ext cx="1066800" cy="369332"/>
                </a:xfrm>
                <a:prstGeom prst="rect">
                  <a:avLst/>
                </a:prstGeom>
                <a:blipFill>
                  <a:blip r:embed="rId7"/>
                  <a:stretch>
                    <a:fillRect b="-6667"/>
                  </a:stretch>
                </a:blipFill>
              </p:spPr>
              <p:txBody>
                <a:bodyPr/>
                <a:lstStyle/>
                <a:p>
                  <a:r>
                    <a:rPr lang="en-US">
                      <a:noFill/>
                    </a:rPr>
                    <a:t> </a:t>
                  </a:r>
                </a:p>
              </p:txBody>
            </p:sp>
          </mc:Fallback>
        </mc:AlternateContent>
      </p:grpSp>
      <p:sp>
        <p:nvSpPr>
          <p:cNvPr id="13" name="TextBox 12">
            <a:extLst>
              <a:ext uri="{FF2B5EF4-FFF2-40B4-BE49-F238E27FC236}">
                <a16:creationId xmlns:a16="http://schemas.microsoft.com/office/drawing/2014/main" id="{FE819AC5-F422-5C86-E422-9070C26F677A}"/>
              </a:ext>
            </a:extLst>
          </p:cNvPr>
          <p:cNvSpPr txBox="1"/>
          <p:nvPr/>
        </p:nvSpPr>
        <p:spPr>
          <a:xfrm>
            <a:off x="3139049" y="507519"/>
            <a:ext cx="1701107" cy="369332"/>
          </a:xfrm>
          <a:prstGeom prst="rect">
            <a:avLst/>
          </a:prstGeom>
          <a:noFill/>
        </p:spPr>
        <p:txBody>
          <a:bodyPr wrap="none" rtlCol="0">
            <a:spAutoFit/>
          </a:bodyPr>
          <a:lstStyle/>
          <a:p>
            <a:r>
              <a:rPr lang="en-US" dirty="0"/>
              <a:t>2 class scenario:</a:t>
            </a:r>
          </a:p>
        </p:txBody>
      </p:sp>
    </p:spTree>
    <p:extLst>
      <p:ext uri="{BB962C8B-B14F-4D97-AF65-F5344CB8AC3E}">
        <p14:creationId xmlns:p14="http://schemas.microsoft.com/office/powerpoint/2010/main" val="299842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742" y="170106"/>
            <a:ext cx="7467600" cy="742950"/>
          </a:xfrm>
        </p:spPr>
        <p:txBody>
          <a:bodyPr/>
          <a:lstStyle/>
          <a:p>
            <a:r>
              <a:rPr lang="en-US" dirty="0"/>
              <a:t>Stochastic Gradient Descent</a:t>
            </a:r>
          </a:p>
        </p:txBody>
      </p:sp>
      <p:pic>
        <p:nvPicPr>
          <p:cNvPr id="5" name="Picture 4"/>
          <p:cNvPicPr>
            <a:picLocks noChangeAspect="1"/>
          </p:cNvPicPr>
          <p:nvPr/>
        </p:nvPicPr>
        <p:blipFill>
          <a:blip r:embed="rId3"/>
          <a:stretch>
            <a:fillRect/>
          </a:stretch>
        </p:blipFill>
        <p:spPr>
          <a:xfrm>
            <a:off x="81280" y="666750"/>
            <a:ext cx="6090920" cy="3120195"/>
          </a:xfrm>
          <a:prstGeom prst="rect">
            <a:avLst/>
          </a:prstGeom>
        </p:spPr>
      </p:pic>
      <p:sp>
        <p:nvSpPr>
          <p:cNvPr id="8" name="Footer Placeholder 7">
            <a:extLst>
              <a:ext uri="{FF2B5EF4-FFF2-40B4-BE49-F238E27FC236}">
                <a16:creationId xmlns:a16="http://schemas.microsoft.com/office/drawing/2014/main" id="{3FE3D4A6-AC7D-4B4C-A7B4-2D46240F785D}"/>
              </a:ext>
            </a:extLst>
          </p:cNvPr>
          <p:cNvSpPr>
            <a:spLocks noGrp="1"/>
          </p:cNvSpPr>
          <p:nvPr>
            <p:ph type="ftr" sz="quarter" idx="5"/>
          </p:nvPr>
        </p:nvSpPr>
        <p:spPr/>
        <p:txBody>
          <a:bodyPr/>
          <a:lstStyle/>
          <a:p>
            <a:r>
              <a:rPr lang="en-US"/>
              <a:t>© by Anagha Kulkarni</a:t>
            </a:r>
          </a:p>
        </p:txBody>
      </p:sp>
      <p:sp>
        <p:nvSpPr>
          <p:cNvPr id="9" name="Slide Number Placeholder 8">
            <a:extLst>
              <a:ext uri="{FF2B5EF4-FFF2-40B4-BE49-F238E27FC236}">
                <a16:creationId xmlns:a16="http://schemas.microsoft.com/office/drawing/2014/main" id="{C12A4A1E-021C-E147-AED8-9790A47F9BE3}"/>
              </a:ext>
            </a:extLst>
          </p:cNvPr>
          <p:cNvSpPr>
            <a:spLocks noGrp="1"/>
          </p:cNvSpPr>
          <p:nvPr>
            <p:ph type="sldNum" sz="quarter" idx="7"/>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73609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70DE-5B40-EC49-AF2B-8C73501FF9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DEC1FB-AB4D-A44F-BCCF-735C2A26010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2F34CFE-3496-FF49-9822-DF6A039AA8DB}"/>
              </a:ext>
            </a:extLst>
          </p:cNvPr>
          <p:cNvSpPr>
            <a:spLocks noGrp="1"/>
          </p:cNvSpPr>
          <p:nvPr>
            <p:ph type="ftr" sz="quarter" idx="5"/>
          </p:nvPr>
        </p:nvSpPr>
        <p:spPr/>
        <p:txBody>
          <a:bodyPr/>
          <a:lstStyle/>
          <a:p>
            <a:r>
              <a:rPr lang="en-US"/>
              <a:t>© by Anagha Kulkarni</a:t>
            </a:r>
          </a:p>
        </p:txBody>
      </p:sp>
      <p:sp>
        <p:nvSpPr>
          <p:cNvPr id="5" name="Slide Number Placeholder 4">
            <a:extLst>
              <a:ext uri="{FF2B5EF4-FFF2-40B4-BE49-F238E27FC236}">
                <a16:creationId xmlns:a16="http://schemas.microsoft.com/office/drawing/2014/main" id="{1804C4C6-3279-E64F-A91B-E3613F223B64}"/>
              </a:ext>
            </a:extLst>
          </p:cNvPr>
          <p:cNvSpPr>
            <a:spLocks noGrp="1"/>
          </p:cNvSpPr>
          <p:nvPr>
            <p:ph type="sldNum" sz="quarter" idx="7"/>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44319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0794"/>
            <a:ext cx="7467600" cy="742950"/>
          </a:xfrm>
        </p:spPr>
        <p:txBody>
          <a:bodyPr/>
          <a:lstStyle/>
          <a:p>
            <a:r>
              <a:rPr lang="en-US" dirty="0"/>
              <a:t>Regularization</a:t>
            </a:r>
          </a:p>
        </p:txBody>
      </p:sp>
      <p:sp>
        <p:nvSpPr>
          <p:cNvPr id="3" name="Content Placeholder 2"/>
          <p:cNvSpPr>
            <a:spLocks noGrp="1"/>
          </p:cNvSpPr>
          <p:nvPr>
            <p:ph idx="1"/>
          </p:nvPr>
        </p:nvSpPr>
        <p:spPr>
          <a:xfrm>
            <a:off x="304800" y="1053744"/>
            <a:ext cx="8915400" cy="2698175"/>
          </a:xfrm>
        </p:spPr>
        <p:txBody>
          <a:bodyPr/>
          <a:lstStyle/>
          <a:p>
            <a:pPr>
              <a:spcBef>
                <a:spcPts val="200"/>
              </a:spcBef>
            </a:pPr>
            <a:r>
              <a:rPr lang="en-US" sz="1800" dirty="0"/>
              <a:t>Technique used to avoid overfitting. </a:t>
            </a:r>
          </a:p>
          <a:p>
            <a:pPr lvl="1">
              <a:spcBef>
                <a:spcPts val="200"/>
              </a:spcBef>
            </a:pPr>
            <a:r>
              <a:rPr lang="en-US" sz="1800" dirty="0"/>
              <a:t>Don’t have few features dominate the classification outcome </a:t>
            </a:r>
          </a:p>
          <a:p>
            <a:pPr lvl="1">
              <a:spcBef>
                <a:spcPts val="200"/>
              </a:spcBef>
            </a:pPr>
            <a:r>
              <a:rPr lang="en-US" sz="1800" dirty="0"/>
              <a:t>Learn a model that generalizes well</a:t>
            </a:r>
          </a:p>
          <a:p>
            <a:pPr lvl="1">
              <a:spcBef>
                <a:spcPts val="200"/>
              </a:spcBef>
            </a:pPr>
            <a:endParaRPr lang="en-US" sz="1800" dirty="0"/>
          </a:p>
          <a:p>
            <a:pPr>
              <a:spcBef>
                <a:spcPts val="200"/>
              </a:spcBef>
            </a:pPr>
            <a:r>
              <a:rPr lang="en-US" sz="1800" dirty="0"/>
              <a:t>Don’t let any feature weight get too big</a:t>
            </a:r>
          </a:p>
          <a:p>
            <a:pPr>
              <a:spcBef>
                <a:spcPts val="200"/>
              </a:spcBef>
            </a:pPr>
            <a:endParaRPr lang="en-US" sz="1800" dirty="0"/>
          </a:p>
          <a:p>
            <a:pPr>
              <a:spcBef>
                <a:spcPts val="200"/>
              </a:spcBef>
            </a:pPr>
            <a:endParaRPr lang="en-US" sz="1800" dirty="0"/>
          </a:p>
          <a:p>
            <a:pPr marL="0" indent="0">
              <a:spcBef>
                <a:spcPts val="200"/>
              </a:spcBef>
              <a:buNone/>
            </a:pPr>
            <a:endParaRPr lang="en-US" sz="1800" dirty="0"/>
          </a:p>
          <a:p>
            <a:pPr marL="0" indent="0">
              <a:spcBef>
                <a:spcPts val="200"/>
              </a:spcBef>
              <a:buNone/>
            </a:pPr>
            <a:r>
              <a:rPr lang="en-US" sz="1800" dirty="0"/>
              <a:t>where </a:t>
            </a:r>
            <a:r>
              <a:rPr lang="en-US" sz="1800" i="1" dirty="0">
                <a:latin typeface="Times New Roman" charset="0"/>
                <a:ea typeface="Times New Roman" charset="0"/>
                <a:cs typeface="Times New Roman" charset="0"/>
              </a:rPr>
              <a:t>R(w)</a:t>
            </a:r>
            <a:r>
              <a:rPr lang="en-US" sz="1800" dirty="0"/>
              <a:t> is the </a:t>
            </a:r>
            <a:r>
              <a:rPr lang="en-US" sz="1800" i="1" dirty="0"/>
              <a:t>regularization</a:t>
            </a:r>
            <a:r>
              <a:rPr lang="en-US" sz="1800" dirty="0"/>
              <a:t> </a:t>
            </a:r>
            <a:r>
              <a:rPr lang="en-US" sz="1800" i="1" dirty="0"/>
              <a:t>term</a:t>
            </a:r>
          </a:p>
        </p:txBody>
      </p:sp>
      <p:pic>
        <p:nvPicPr>
          <p:cNvPr id="5" name="Picture 4"/>
          <p:cNvPicPr>
            <a:picLocks noChangeAspect="1"/>
          </p:cNvPicPr>
          <p:nvPr/>
        </p:nvPicPr>
        <p:blipFill>
          <a:blip r:embed="rId3"/>
          <a:stretch>
            <a:fillRect/>
          </a:stretch>
        </p:blipFill>
        <p:spPr>
          <a:xfrm>
            <a:off x="533400" y="2647950"/>
            <a:ext cx="3981450" cy="775056"/>
          </a:xfrm>
          <a:prstGeom prst="rect">
            <a:avLst/>
          </a:prstGeom>
        </p:spPr>
      </p:pic>
      <p:pic>
        <p:nvPicPr>
          <p:cNvPr id="6" name="Picture 5"/>
          <p:cNvPicPr>
            <a:picLocks noChangeAspect="1"/>
          </p:cNvPicPr>
          <p:nvPr/>
        </p:nvPicPr>
        <p:blipFill>
          <a:blip r:embed="rId4"/>
          <a:stretch>
            <a:fillRect/>
          </a:stretch>
        </p:blipFill>
        <p:spPr>
          <a:xfrm>
            <a:off x="5334000" y="137664"/>
            <a:ext cx="3505200" cy="801897"/>
          </a:xfrm>
          <a:prstGeom prst="rect">
            <a:avLst/>
          </a:prstGeom>
        </p:spPr>
      </p:pic>
      <p:pic>
        <p:nvPicPr>
          <p:cNvPr id="7" name="Picture 6"/>
          <p:cNvPicPr>
            <a:picLocks noChangeAspect="1"/>
          </p:cNvPicPr>
          <p:nvPr/>
        </p:nvPicPr>
        <p:blipFill>
          <a:blip r:embed="rId5"/>
          <a:stretch>
            <a:fillRect/>
          </a:stretch>
        </p:blipFill>
        <p:spPr>
          <a:xfrm>
            <a:off x="5562600" y="895350"/>
            <a:ext cx="762000" cy="251011"/>
          </a:xfrm>
          <a:prstGeom prst="rect">
            <a:avLst/>
          </a:prstGeom>
        </p:spPr>
      </p:pic>
      <p:sp>
        <p:nvSpPr>
          <p:cNvPr id="4" name="Footer Placeholder 3">
            <a:extLst>
              <a:ext uri="{FF2B5EF4-FFF2-40B4-BE49-F238E27FC236}">
                <a16:creationId xmlns:a16="http://schemas.microsoft.com/office/drawing/2014/main" id="{3895B9BB-D6F4-B84B-8D80-F3E8EB9151A8}"/>
              </a:ext>
            </a:extLst>
          </p:cNvPr>
          <p:cNvSpPr>
            <a:spLocks noGrp="1"/>
          </p:cNvSpPr>
          <p:nvPr>
            <p:ph type="ftr" sz="quarter" idx="5"/>
          </p:nvPr>
        </p:nvSpPr>
        <p:spPr/>
        <p:txBody>
          <a:bodyPr/>
          <a:lstStyle/>
          <a:p>
            <a:r>
              <a:rPr lang="en-US"/>
              <a:t>© by Anagha Kulkarni</a:t>
            </a:r>
          </a:p>
        </p:txBody>
      </p:sp>
      <p:sp>
        <p:nvSpPr>
          <p:cNvPr id="8" name="Slide Number Placeholder 7">
            <a:extLst>
              <a:ext uri="{FF2B5EF4-FFF2-40B4-BE49-F238E27FC236}">
                <a16:creationId xmlns:a16="http://schemas.microsoft.com/office/drawing/2014/main" id="{A06A00A8-854C-5946-BFC7-A446AEDC05D7}"/>
              </a:ext>
            </a:extLst>
          </p:cNvPr>
          <p:cNvSpPr>
            <a:spLocks noGrp="1"/>
          </p:cNvSpPr>
          <p:nvPr>
            <p:ph type="sldNum" sz="quarter" idx="7"/>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41840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372" y="121709"/>
            <a:ext cx="7467600" cy="742950"/>
          </a:xfrm>
        </p:spPr>
        <p:txBody>
          <a:bodyPr/>
          <a:lstStyle/>
          <a:p>
            <a:r>
              <a:rPr lang="en-US" dirty="0"/>
              <a:t>L2 Regularization</a:t>
            </a:r>
          </a:p>
        </p:txBody>
      </p:sp>
      <p:sp>
        <p:nvSpPr>
          <p:cNvPr id="3" name="Content Placeholder 2"/>
          <p:cNvSpPr>
            <a:spLocks noGrp="1"/>
          </p:cNvSpPr>
          <p:nvPr>
            <p:ph idx="1"/>
          </p:nvPr>
        </p:nvSpPr>
        <p:spPr>
          <a:xfrm>
            <a:off x="304800" y="864659"/>
            <a:ext cx="8534400" cy="2646878"/>
          </a:xfrm>
        </p:spPr>
        <p:txBody>
          <a:bodyPr/>
          <a:lstStyle/>
          <a:p>
            <a:r>
              <a:rPr lang="en-US" sz="2400" dirty="0"/>
              <a:t>Square of L2 norm (Euclidean norm. Euclidean distance between origin and the point.)</a:t>
            </a:r>
          </a:p>
          <a:p>
            <a:endParaRPr lang="en-US" sz="2400" dirty="0"/>
          </a:p>
          <a:p>
            <a:r>
              <a:rPr lang="en-US" sz="2400" dirty="0"/>
              <a:t>L2 Regularization</a:t>
            </a:r>
          </a:p>
          <a:p>
            <a:endParaRPr lang="en-US" sz="2400" dirty="0"/>
          </a:p>
          <a:p>
            <a:endParaRPr lang="en-US" sz="2400" dirty="0"/>
          </a:p>
          <a:p>
            <a:r>
              <a:rPr lang="en-US" sz="2400" dirty="0"/>
              <a:t>L2 Regularized Objective function:</a:t>
            </a:r>
          </a:p>
        </p:txBody>
      </p:sp>
      <p:pic>
        <p:nvPicPr>
          <p:cNvPr id="5" name="Picture 4"/>
          <p:cNvPicPr>
            <a:picLocks noChangeAspect="1"/>
          </p:cNvPicPr>
          <p:nvPr/>
        </p:nvPicPr>
        <p:blipFill>
          <a:blip r:embed="rId3"/>
          <a:stretch>
            <a:fillRect/>
          </a:stretch>
        </p:blipFill>
        <p:spPr>
          <a:xfrm>
            <a:off x="1360447" y="2305688"/>
            <a:ext cx="2369852" cy="799584"/>
          </a:xfrm>
          <a:prstGeom prst="rect">
            <a:avLst/>
          </a:prstGeom>
        </p:spPr>
      </p:pic>
      <p:pic>
        <p:nvPicPr>
          <p:cNvPr id="6" name="Picture 5"/>
          <p:cNvPicPr>
            <a:picLocks noChangeAspect="1"/>
          </p:cNvPicPr>
          <p:nvPr/>
        </p:nvPicPr>
        <p:blipFill>
          <a:blip r:embed="rId4"/>
          <a:stretch>
            <a:fillRect/>
          </a:stretch>
        </p:blipFill>
        <p:spPr>
          <a:xfrm>
            <a:off x="990600" y="3511537"/>
            <a:ext cx="3719146" cy="685800"/>
          </a:xfrm>
          <a:prstGeom prst="rect">
            <a:avLst/>
          </a:prstGeom>
        </p:spPr>
      </p:pic>
      <p:pic>
        <p:nvPicPr>
          <p:cNvPr id="7" name="Picture 6"/>
          <p:cNvPicPr>
            <a:picLocks noChangeAspect="1"/>
          </p:cNvPicPr>
          <p:nvPr/>
        </p:nvPicPr>
        <p:blipFill>
          <a:blip r:embed="rId5"/>
          <a:stretch>
            <a:fillRect/>
          </a:stretch>
        </p:blipFill>
        <p:spPr>
          <a:xfrm>
            <a:off x="2743200" y="1589839"/>
            <a:ext cx="2362200" cy="504185"/>
          </a:xfrm>
          <a:prstGeom prst="rect">
            <a:avLst/>
          </a:prstGeom>
        </p:spPr>
      </p:pic>
      <p:sp>
        <p:nvSpPr>
          <p:cNvPr id="4" name="Footer Placeholder 3">
            <a:extLst>
              <a:ext uri="{FF2B5EF4-FFF2-40B4-BE49-F238E27FC236}">
                <a16:creationId xmlns:a16="http://schemas.microsoft.com/office/drawing/2014/main" id="{AA7D334A-DCB1-5441-8E5B-3AB4A932EB73}"/>
              </a:ext>
            </a:extLst>
          </p:cNvPr>
          <p:cNvSpPr>
            <a:spLocks noGrp="1"/>
          </p:cNvSpPr>
          <p:nvPr>
            <p:ph type="ftr" sz="quarter" idx="5"/>
          </p:nvPr>
        </p:nvSpPr>
        <p:spPr/>
        <p:txBody>
          <a:bodyPr/>
          <a:lstStyle/>
          <a:p>
            <a:r>
              <a:rPr lang="en-US"/>
              <a:t>© by Anagha Kulkarni</a:t>
            </a:r>
          </a:p>
        </p:txBody>
      </p:sp>
      <p:sp>
        <p:nvSpPr>
          <p:cNvPr id="8" name="Slide Number Placeholder 7">
            <a:extLst>
              <a:ext uri="{FF2B5EF4-FFF2-40B4-BE49-F238E27FC236}">
                <a16:creationId xmlns:a16="http://schemas.microsoft.com/office/drawing/2014/main" id="{50558598-B0D6-234E-AF02-0DB075B686C6}"/>
              </a:ext>
            </a:extLst>
          </p:cNvPr>
          <p:cNvSpPr>
            <a:spLocks noGrp="1"/>
          </p:cNvSpPr>
          <p:nvPr>
            <p:ph type="sldNum" sz="quarter" idx="7"/>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38462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372" y="121709"/>
            <a:ext cx="7467600" cy="742950"/>
          </a:xfrm>
        </p:spPr>
        <p:txBody>
          <a:bodyPr/>
          <a:lstStyle/>
          <a:p>
            <a:r>
              <a:rPr lang="en-US" dirty="0"/>
              <a:t>L1 Regularization</a:t>
            </a:r>
          </a:p>
        </p:txBody>
      </p:sp>
      <p:sp>
        <p:nvSpPr>
          <p:cNvPr id="3" name="Content Placeholder 2"/>
          <p:cNvSpPr>
            <a:spLocks noGrp="1"/>
          </p:cNvSpPr>
          <p:nvPr>
            <p:ph idx="1"/>
          </p:nvPr>
        </p:nvSpPr>
        <p:spPr>
          <a:xfrm>
            <a:off x="304800" y="864659"/>
            <a:ext cx="8534400" cy="2523768"/>
          </a:xfrm>
        </p:spPr>
        <p:txBody>
          <a:bodyPr/>
          <a:lstStyle/>
          <a:p>
            <a:r>
              <a:rPr lang="en-US" sz="2400" dirty="0"/>
              <a:t>L1 norm (Manhattan distance between origin and the point.)</a:t>
            </a:r>
          </a:p>
          <a:p>
            <a:pPr lvl="1"/>
            <a:r>
              <a:rPr lang="en-US" sz="1600" dirty="0"/>
              <a:t>Sum of absolute values of the weights</a:t>
            </a:r>
          </a:p>
          <a:p>
            <a:endParaRPr lang="en-US" sz="2400" dirty="0"/>
          </a:p>
          <a:p>
            <a:r>
              <a:rPr lang="en-US" sz="2400" dirty="0"/>
              <a:t>L1 Regularization</a:t>
            </a:r>
          </a:p>
          <a:p>
            <a:endParaRPr lang="en-US" sz="2400" dirty="0"/>
          </a:p>
          <a:p>
            <a:endParaRPr lang="en-US" sz="2400" dirty="0"/>
          </a:p>
          <a:p>
            <a:r>
              <a:rPr lang="en-US" sz="2400" dirty="0"/>
              <a:t>L1 Regularized Objective function:</a:t>
            </a:r>
          </a:p>
        </p:txBody>
      </p:sp>
      <p:pic>
        <p:nvPicPr>
          <p:cNvPr id="8" name="Picture 7"/>
          <p:cNvPicPr>
            <a:picLocks noChangeAspect="1"/>
          </p:cNvPicPr>
          <p:nvPr/>
        </p:nvPicPr>
        <p:blipFill>
          <a:blip r:embed="rId3"/>
          <a:stretch>
            <a:fillRect/>
          </a:stretch>
        </p:blipFill>
        <p:spPr>
          <a:xfrm>
            <a:off x="2878963" y="1672437"/>
            <a:ext cx="2415286" cy="704850"/>
          </a:xfrm>
          <a:prstGeom prst="rect">
            <a:avLst/>
          </a:prstGeom>
        </p:spPr>
      </p:pic>
      <p:pic>
        <p:nvPicPr>
          <p:cNvPr id="9" name="Picture 8"/>
          <p:cNvPicPr>
            <a:picLocks noChangeAspect="1"/>
          </p:cNvPicPr>
          <p:nvPr/>
        </p:nvPicPr>
        <p:blipFill>
          <a:blip r:embed="rId4"/>
          <a:stretch>
            <a:fillRect/>
          </a:stretch>
        </p:blipFill>
        <p:spPr>
          <a:xfrm>
            <a:off x="609600" y="3411248"/>
            <a:ext cx="4146550" cy="741501"/>
          </a:xfrm>
          <a:prstGeom prst="rect">
            <a:avLst/>
          </a:prstGeom>
        </p:spPr>
      </p:pic>
      <p:sp>
        <p:nvSpPr>
          <p:cNvPr id="4" name="Footer Placeholder 3">
            <a:extLst>
              <a:ext uri="{FF2B5EF4-FFF2-40B4-BE49-F238E27FC236}">
                <a16:creationId xmlns:a16="http://schemas.microsoft.com/office/drawing/2014/main" id="{0E0E3607-966A-B248-855C-5DC550D583F2}"/>
              </a:ext>
            </a:extLst>
          </p:cNvPr>
          <p:cNvSpPr>
            <a:spLocks noGrp="1"/>
          </p:cNvSpPr>
          <p:nvPr>
            <p:ph type="ftr" sz="quarter" idx="5"/>
          </p:nvPr>
        </p:nvSpPr>
        <p:spPr/>
        <p:txBody>
          <a:bodyPr/>
          <a:lstStyle/>
          <a:p>
            <a:r>
              <a:rPr lang="en-US"/>
              <a:t>© by Anagha Kulkarni</a:t>
            </a:r>
          </a:p>
        </p:txBody>
      </p:sp>
      <p:sp>
        <p:nvSpPr>
          <p:cNvPr id="5" name="Slide Number Placeholder 4">
            <a:extLst>
              <a:ext uri="{FF2B5EF4-FFF2-40B4-BE49-F238E27FC236}">
                <a16:creationId xmlns:a16="http://schemas.microsoft.com/office/drawing/2014/main" id="{B21759F5-6BC6-E743-8564-D0248DBE0F58}"/>
              </a:ext>
            </a:extLst>
          </p:cNvPr>
          <p:cNvSpPr>
            <a:spLocks noGrp="1"/>
          </p:cNvSpPr>
          <p:nvPr>
            <p:ph type="sldNum" sz="quarter" idx="7"/>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78315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969A-ECE4-B341-BE4F-E57EEE3180F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6A75F99-DA79-E542-8B43-EBBAA1C78678}"/>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296BD2AF-521F-514E-8137-F4B8BA06D8C7}"/>
              </a:ext>
            </a:extLst>
          </p:cNvPr>
          <p:cNvSpPr>
            <a:spLocks noGrp="1"/>
          </p:cNvSpPr>
          <p:nvPr>
            <p:ph type="ftr" sz="quarter" idx="5"/>
          </p:nvPr>
        </p:nvSpPr>
        <p:spPr/>
        <p:txBody>
          <a:bodyPr/>
          <a:lstStyle/>
          <a:p>
            <a:r>
              <a:rPr lang="en-US"/>
              <a:t>© by Anagha Kulkarni</a:t>
            </a:r>
          </a:p>
        </p:txBody>
      </p:sp>
      <p:sp>
        <p:nvSpPr>
          <p:cNvPr id="5" name="Slide Number Placeholder 4">
            <a:extLst>
              <a:ext uri="{FF2B5EF4-FFF2-40B4-BE49-F238E27FC236}">
                <a16:creationId xmlns:a16="http://schemas.microsoft.com/office/drawing/2014/main" id="{0455D214-2B51-FA45-A1A0-7596671969F7}"/>
              </a:ext>
            </a:extLst>
          </p:cNvPr>
          <p:cNvSpPr>
            <a:spLocks noGrp="1"/>
          </p:cNvSpPr>
          <p:nvPr>
            <p:ph type="sldNum" sz="quarter" idx="7"/>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44224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A30F-CB94-4440-9996-38E68C91487B}"/>
              </a:ext>
            </a:extLst>
          </p:cNvPr>
          <p:cNvSpPr>
            <a:spLocks noGrp="1"/>
          </p:cNvSpPr>
          <p:nvPr>
            <p:ph type="title"/>
          </p:nvPr>
        </p:nvSpPr>
        <p:spPr>
          <a:xfrm>
            <a:off x="332483" y="21524"/>
            <a:ext cx="6449317" cy="492443"/>
          </a:xfrm>
        </p:spPr>
        <p:txBody>
          <a:bodyPr/>
          <a:lstStyle/>
          <a:p>
            <a:r>
              <a:rPr lang="en-US" dirty="0"/>
              <a:t>Logistic Regression: Summary</a:t>
            </a:r>
          </a:p>
        </p:txBody>
      </p:sp>
      <p:sp>
        <p:nvSpPr>
          <p:cNvPr id="3" name="Text Placeholder 2">
            <a:extLst>
              <a:ext uri="{FF2B5EF4-FFF2-40B4-BE49-F238E27FC236}">
                <a16:creationId xmlns:a16="http://schemas.microsoft.com/office/drawing/2014/main" id="{116F8945-A6CB-A044-BA55-9E93AE3530F3}"/>
              </a:ext>
            </a:extLst>
          </p:cNvPr>
          <p:cNvSpPr>
            <a:spLocks noGrp="1"/>
          </p:cNvSpPr>
          <p:nvPr>
            <p:ph type="body" idx="1"/>
          </p:nvPr>
        </p:nvSpPr>
        <p:spPr>
          <a:xfrm>
            <a:off x="356234" y="819150"/>
            <a:ext cx="8431530" cy="2462213"/>
          </a:xfrm>
        </p:spPr>
        <p:txBody>
          <a:bodyPr/>
          <a:lstStyle/>
          <a:p>
            <a:pPr marL="457200" indent="-457200">
              <a:buFont typeface="Arial" panose="020B0604020202020204" pitchFamily="34" charset="0"/>
              <a:buChar char="•"/>
            </a:pPr>
            <a:r>
              <a:rPr lang="en-US" sz="2000" dirty="0"/>
              <a:t>One of the most widely used supervised machine learning algorithm for text classification</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Feature engineering is an important step</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Feature weights provide convenient mechanism to interpret the learnt classification model  </a:t>
            </a:r>
          </a:p>
          <a:p>
            <a:endParaRPr lang="en-US" sz="2000" dirty="0"/>
          </a:p>
        </p:txBody>
      </p:sp>
      <p:sp>
        <p:nvSpPr>
          <p:cNvPr id="4" name="Footer Placeholder 3">
            <a:extLst>
              <a:ext uri="{FF2B5EF4-FFF2-40B4-BE49-F238E27FC236}">
                <a16:creationId xmlns:a16="http://schemas.microsoft.com/office/drawing/2014/main" id="{3519B3E4-87D0-A14E-984D-A54DB5B8B562}"/>
              </a:ext>
            </a:extLst>
          </p:cNvPr>
          <p:cNvSpPr>
            <a:spLocks noGrp="1"/>
          </p:cNvSpPr>
          <p:nvPr>
            <p:ph type="ftr" sz="quarter" idx="5"/>
          </p:nvPr>
        </p:nvSpPr>
        <p:spPr/>
        <p:txBody>
          <a:bodyPr/>
          <a:lstStyle/>
          <a:p>
            <a:r>
              <a:rPr lang="en-US"/>
              <a:t>© by Anagha Kulkarni, 2021</a:t>
            </a:r>
          </a:p>
        </p:txBody>
      </p:sp>
      <p:sp>
        <p:nvSpPr>
          <p:cNvPr id="5" name="Slide Number Placeholder 4">
            <a:extLst>
              <a:ext uri="{FF2B5EF4-FFF2-40B4-BE49-F238E27FC236}">
                <a16:creationId xmlns:a16="http://schemas.microsoft.com/office/drawing/2014/main" id="{0FA1085D-28D6-6C4C-9D59-45213CB48F67}"/>
              </a:ext>
            </a:extLst>
          </p:cNvPr>
          <p:cNvSpPr>
            <a:spLocks noGrp="1"/>
          </p:cNvSpPr>
          <p:nvPr>
            <p:ph type="sldNum" sz="quarter" idx="7"/>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669581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E8F6-BF6D-604F-AF20-8ABD60513D20}"/>
              </a:ext>
            </a:extLst>
          </p:cNvPr>
          <p:cNvSpPr>
            <a:spLocks noGrp="1"/>
          </p:cNvSpPr>
          <p:nvPr>
            <p:ph type="title"/>
          </p:nvPr>
        </p:nvSpPr>
        <p:spPr>
          <a:xfrm>
            <a:off x="332483" y="21524"/>
            <a:ext cx="6449317" cy="492443"/>
          </a:xfrm>
        </p:spPr>
        <p:txBody>
          <a:bodyPr/>
          <a:lstStyle/>
          <a:p>
            <a:r>
              <a:rPr lang="en-US" dirty="0"/>
              <a:t>Reminders</a:t>
            </a:r>
          </a:p>
        </p:txBody>
      </p:sp>
      <p:sp>
        <p:nvSpPr>
          <p:cNvPr id="3" name="Text Placeholder 2">
            <a:extLst>
              <a:ext uri="{FF2B5EF4-FFF2-40B4-BE49-F238E27FC236}">
                <a16:creationId xmlns:a16="http://schemas.microsoft.com/office/drawing/2014/main" id="{F123BAC5-500F-B240-84DA-EDBC15148492}"/>
              </a:ext>
            </a:extLst>
          </p:cNvPr>
          <p:cNvSpPr>
            <a:spLocks noGrp="1"/>
          </p:cNvSpPr>
          <p:nvPr>
            <p:ph type="body" idx="1"/>
          </p:nvPr>
        </p:nvSpPr>
        <p:spPr>
          <a:xfrm>
            <a:off x="356234" y="1364424"/>
            <a:ext cx="8431530" cy="2585323"/>
          </a:xfrm>
        </p:spPr>
        <p:txBody>
          <a:bodyPr/>
          <a:lstStyle/>
          <a:p>
            <a:r>
              <a:rPr lang="en-US" sz="1400" dirty="0"/>
              <a:t>Next Tuesday, Oct 25</a:t>
            </a:r>
          </a:p>
          <a:p>
            <a:pPr marL="285750" indent="-285750">
              <a:buFont typeface="Arial" panose="020B0604020202020204" pitchFamily="34" charset="0"/>
              <a:buChar char="•"/>
            </a:pPr>
            <a:r>
              <a:rPr lang="en-US" sz="1400" dirty="0"/>
              <a:t>Online class </a:t>
            </a:r>
          </a:p>
          <a:p>
            <a:pPr marL="285750" indent="-285750">
              <a:buFont typeface="Arial" panose="020B0604020202020204" pitchFamily="34" charset="0"/>
              <a:buChar char="•"/>
            </a:pPr>
            <a:r>
              <a:rPr lang="en-US" sz="1400" dirty="0"/>
              <a:t>Guest session by folks from Health Promotion and Wellness</a:t>
            </a:r>
          </a:p>
          <a:p>
            <a:pPr marL="285750" indent="-285750">
              <a:buFont typeface="Arial" panose="020B0604020202020204" pitchFamily="34" charset="0"/>
              <a:buChar char="•"/>
            </a:pPr>
            <a:r>
              <a:rPr lang="en-US" sz="1400" dirty="0"/>
              <a:t>Topic: “Self-Care for Resilience: Managing Stress”</a:t>
            </a:r>
          </a:p>
          <a:p>
            <a:pPr marL="457200" indent="-457200">
              <a:buFont typeface="Arial" panose="020B0604020202020204" pitchFamily="34" charset="0"/>
              <a:buChar char="•"/>
            </a:pPr>
            <a:endParaRPr lang="en-US" sz="1400" dirty="0"/>
          </a:p>
          <a:p>
            <a:r>
              <a:rPr lang="en-US" sz="1400" dirty="0"/>
              <a:t>Next Thursday, Oct 27</a:t>
            </a:r>
          </a:p>
          <a:p>
            <a:pPr marL="285750" indent="-285750">
              <a:buFont typeface="Arial" panose="020B0604020202020204" pitchFamily="34" charset="0"/>
              <a:buChar char="•"/>
            </a:pPr>
            <a:r>
              <a:rPr lang="en-US" sz="1400" dirty="0"/>
              <a:t>Back to NLP</a:t>
            </a:r>
          </a:p>
          <a:p>
            <a:pPr marL="285750" indent="-285750">
              <a:buFont typeface="Arial" panose="020B0604020202020204" pitchFamily="34" charset="0"/>
              <a:buChar char="•"/>
            </a:pPr>
            <a:r>
              <a:rPr lang="en-US" sz="1400" dirty="0"/>
              <a:t>Online class</a:t>
            </a:r>
          </a:p>
          <a:p>
            <a:endParaRPr lang="en-US" sz="1400" dirty="0"/>
          </a:p>
          <a:p>
            <a:endParaRPr lang="en-US" sz="1400" dirty="0"/>
          </a:p>
          <a:p>
            <a:r>
              <a:rPr lang="en-US" sz="1400" dirty="0"/>
              <a:t>Attendance</a:t>
            </a:r>
          </a:p>
          <a:p>
            <a:endParaRPr lang="en-US" sz="1400" dirty="0"/>
          </a:p>
        </p:txBody>
      </p:sp>
      <p:sp>
        <p:nvSpPr>
          <p:cNvPr id="4" name="Footer Placeholder 3">
            <a:extLst>
              <a:ext uri="{FF2B5EF4-FFF2-40B4-BE49-F238E27FC236}">
                <a16:creationId xmlns:a16="http://schemas.microsoft.com/office/drawing/2014/main" id="{208B4A63-E91B-F149-9EEB-BE2D47BCEACE}"/>
              </a:ext>
            </a:extLst>
          </p:cNvPr>
          <p:cNvSpPr>
            <a:spLocks noGrp="1"/>
          </p:cNvSpPr>
          <p:nvPr>
            <p:ph type="ftr" sz="quarter" idx="5"/>
          </p:nvPr>
        </p:nvSpPr>
        <p:spPr/>
        <p:txBody>
          <a:bodyPr/>
          <a:lstStyle/>
          <a:p>
            <a:r>
              <a:rPr lang="en-US"/>
              <a:t>© by Anagha Kulkarni</a:t>
            </a:r>
          </a:p>
        </p:txBody>
      </p:sp>
      <p:sp>
        <p:nvSpPr>
          <p:cNvPr id="5" name="Slide Number Placeholder 4">
            <a:extLst>
              <a:ext uri="{FF2B5EF4-FFF2-40B4-BE49-F238E27FC236}">
                <a16:creationId xmlns:a16="http://schemas.microsoft.com/office/drawing/2014/main" id="{01F7363E-32F8-4444-A9D6-8DF1096AD3F5}"/>
              </a:ext>
            </a:extLst>
          </p:cNvPr>
          <p:cNvSpPr>
            <a:spLocks noGrp="1"/>
          </p:cNvSpPr>
          <p:nvPr>
            <p:ph type="sldNum" sz="quarter" idx="7"/>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880130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E0FC-982D-F749-AED8-C53CDF17B61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1346CA2-0D14-9E4B-A806-575C88F5B072}"/>
              </a:ext>
            </a:extLst>
          </p:cNvPr>
          <p:cNvSpPr>
            <a:spLocks noGrp="1"/>
          </p:cNvSpPr>
          <p:nvPr>
            <p:ph type="body" idx="1"/>
          </p:nvPr>
        </p:nvSpPr>
        <p:spPr>
          <a:xfrm>
            <a:off x="687070" y="1962150"/>
            <a:ext cx="8431530" cy="1846659"/>
          </a:xfrm>
        </p:spPr>
        <p:txBody>
          <a:bodyPr/>
          <a:lstStyle/>
          <a:p>
            <a:r>
              <a:rPr lang="en-US" sz="4000" dirty="0">
                <a:solidFill>
                  <a:schemeClr val="accent2"/>
                </a:solidFill>
                <a:latin typeface="Calibri (Headings)"/>
                <a:cs typeface="Calibri (Headings)"/>
              </a:rPr>
              <a:t>Text Classification: </a:t>
            </a:r>
          </a:p>
          <a:p>
            <a:r>
              <a:rPr lang="en-US" sz="4000" dirty="0">
                <a:solidFill>
                  <a:schemeClr val="accent2"/>
                </a:solidFill>
              </a:rPr>
              <a:t>Logistic Regression:</a:t>
            </a:r>
            <a:br>
              <a:rPr lang="en-US" sz="4000" dirty="0">
                <a:solidFill>
                  <a:schemeClr val="accent2"/>
                </a:solidFill>
              </a:rPr>
            </a:br>
            <a:r>
              <a:rPr lang="en-US" sz="4000" u="sng" dirty="0">
                <a:solidFill>
                  <a:schemeClr val="accent2"/>
                </a:solidFill>
              </a:rPr>
              <a:t>Learning</a:t>
            </a:r>
          </a:p>
        </p:txBody>
      </p:sp>
      <p:sp>
        <p:nvSpPr>
          <p:cNvPr id="4" name="Footer Placeholder 3">
            <a:extLst>
              <a:ext uri="{FF2B5EF4-FFF2-40B4-BE49-F238E27FC236}">
                <a16:creationId xmlns:a16="http://schemas.microsoft.com/office/drawing/2014/main" id="{659804B5-C254-2F4B-BB4E-CC8B078FEC15}"/>
              </a:ext>
            </a:extLst>
          </p:cNvPr>
          <p:cNvSpPr>
            <a:spLocks noGrp="1"/>
          </p:cNvSpPr>
          <p:nvPr>
            <p:ph type="ftr" sz="quarter" idx="5"/>
          </p:nvPr>
        </p:nvSpPr>
        <p:spPr/>
        <p:txBody>
          <a:bodyPr/>
          <a:lstStyle/>
          <a:p>
            <a:r>
              <a:rPr lang="en-US"/>
              <a:t>© by Anagha Kulkarni</a:t>
            </a:r>
          </a:p>
        </p:txBody>
      </p:sp>
      <p:sp>
        <p:nvSpPr>
          <p:cNvPr id="5" name="Slide Number Placeholder 4">
            <a:extLst>
              <a:ext uri="{FF2B5EF4-FFF2-40B4-BE49-F238E27FC236}">
                <a16:creationId xmlns:a16="http://schemas.microsoft.com/office/drawing/2014/main" id="{1291D944-FDD3-2249-9DF3-249F54F8299B}"/>
              </a:ext>
            </a:extLst>
          </p:cNvPr>
          <p:cNvSpPr>
            <a:spLocks noGrp="1"/>
          </p:cNvSpPr>
          <p:nvPr>
            <p:ph type="sldNum" sz="quarter" idx="7"/>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6522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234" y="1364424"/>
            <a:ext cx="8431530" cy="2831544"/>
          </a:xfrm>
        </p:spPr>
        <p:txBody>
          <a:bodyPr/>
          <a:lstStyle/>
          <a:p>
            <a:r>
              <a:rPr lang="en-US" sz="2400" dirty="0"/>
              <a:t>1. Objective function / Loss Function: </a:t>
            </a:r>
          </a:p>
          <a:p>
            <a:pPr marL="342900" lvl="1" indent="0">
              <a:buNone/>
            </a:pPr>
            <a:r>
              <a:rPr lang="en-US" sz="2000" dirty="0"/>
              <a:t>Cross-entropy loss function</a:t>
            </a:r>
          </a:p>
          <a:p>
            <a:endParaRPr lang="en-US" sz="2400" dirty="0"/>
          </a:p>
          <a:p>
            <a:pPr marL="457200" indent="-457200">
              <a:buFont typeface="+mj-lt"/>
              <a:buAutoNum type="arabicPeriod"/>
            </a:pPr>
            <a:endParaRPr lang="en-US" sz="2400" dirty="0"/>
          </a:p>
          <a:p>
            <a:r>
              <a:rPr lang="en-US" sz="2400" dirty="0"/>
              <a:t>2. An </a:t>
            </a:r>
            <a:r>
              <a:rPr lang="en-US" sz="2400" dirty="0">
                <a:solidFill>
                  <a:schemeClr val="accent3">
                    <a:lumMod val="75000"/>
                  </a:schemeClr>
                </a:solidFill>
              </a:rPr>
              <a:t>algorithm</a:t>
            </a:r>
            <a:r>
              <a:rPr lang="en-US" sz="2400" dirty="0"/>
              <a:t> for </a:t>
            </a:r>
            <a:r>
              <a:rPr lang="en-US" sz="2400" dirty="0">
                <a:solidFill>
                  <a:schemeClr val="accent6">
                    <a:lumMod val="75000"/>
                  </a:schemeClr>
                </a:solidFill>
              </a:rPr>
              <a:t>optimizing </a:t>
            </a:r>
            <a:r>
              <a:rPr lang="en-US" sz="2400" dirty="0"/>
              <a:t>the </a:t>
            </a:r>
            <a:r>
              <a:rPr lang="en-US" sz="2400" dirty="0">
                <a:solidFill>
                  <a:srgbClr val="C00000"/>
                </a:solidFill>
              </a:rPr>
              <a:t>objective function</a:t>
            </a:r>
            <a:r>
              <a:rPr lang="en-US" sz="2400" dirty="0"/>
              <a:t>: </a:t>
            </a:r>
          </a:p>
          <a:p>
            <a:pPr marL="342900" lvl="1" indent="0">
              <a:buNone/>
            </a:pPr>
            <a:r>
              <a:rPr lang="en-US" sz="2000" dirty="0">
                <a:solidFill>
                  <a:schemeClr val="accent3">
                    <a:lumMod val="75000"/>
                  </a:schemeClr>
                </a:solidFill>
              </a:rPr>
              <a:t>Stochastic Gradient Descent</a:t>
            </a:r>
            <a:r>
              <a:rPr lang="en-US" sz="2000" dirty="0"/>
              <a:t> to </a:t>
            </a:r>
            <a:r>
              <a:rPr lang="en-US" sz="2000" dirty="0">
                <a:solidFill>
                  <a:schemeClr val="accent6">
                    <a:lumMod val="75000"/>
                  </a:schemeClr>
                </a:solidFill>
              </a:rPr>
              <a:t>minimize</a:t>
            </a:r>
            <a:r>
              <a:rPr lang="en-US" sz="2000" dirty="0"/>
              <a:t> </a:t>
            </a:r>
            <a:r>
              <a:rPr lang="en-US" sz="2000" dirty="0">
                <a:solidFill>
                  <a:srgbClr val="C00000"/>
                </a:solidFill>
              </a:rPr>
              <a:t>cross-entropy loss function</a:t>
            </a:r>
          </a:p>
          <a:p>
            <a:endParaRPr lang="en-US" sz="2400" dirty="0"/>
          </a:p>
          <a:p>
            <a:pPr marL="457200" indent="-457200">
              <a:buFont typeface="+mj-lt"/>
              <a:buAutoNum type="arabicPeriod"/>
            </a:pPr>
            <a:endParaRPr lang="en-US" sz="2400" dirty="0"/>
          </a:p>
        </p:txBody>
      </p:sp>
      <p:sp>
        <p:nvSpPr>
          <p:cNvPr id="2" name="Title 1"/>
          <p:cNvSpPr>
            <a:spLocks noGrp="1"/>
          </p:cNvSpPr>
          <p:nvPr>
            <p:ph type="title"/>
          </p:nvPr>
        </p:nvSpPr>
        <p:spPr>
          <a:xfrm>
            <a:off x="257257" y="66932"/>
            <a:ext cx="8534400" cy="984885"/>
          </a:xfrm>
        </p:spPr>
        <p:txBody>
          <a:bodyPr/>
          <a:lstStyle/>
          <a:p>
            <a:r>
              <a:rPr lang="en-US" b="0" dirty="0"/>
              <a:t>How to estimate </a:t>
            </a:r>
            <a:br>
              <a:rPr lang="en-US" b="0" dirty="0"/>
            </a:br>
            <a:r>
              <a:rPr lang="en-US" b="0" dirty="0"/>
              <a:t>weight vector </a:t>
            </a:r>
            <a:r>
              <a:rPr lang="en-US" b="0" i="1" dirty="0">
                <a:latin typeface="Times New Roman" charset="0"/>
                <a:ea typeface="Times New Roman" charset="0"/>
                <a:cs typeface="Times New Roman" charset="0"/>
              </a:rPr>
              <a:t>w</a:t>
            </a:r>
            <a:r>
              <a:rPr lang="en-US" b="0" dirty="0"/>
              <a:t> &amp; bias</a:t>
            </a:r>
            <a:r>
              <a:rPr lang="en-US" b="0" i="1" dirty="0">
                <a:latin typeface="Times New Roman" charset="0"/>
                <a:ea typeface="Times New Roman" charset="0"/>
                <a:cs typeface="Times New Roman" charset="0"/>
              </a:rPr>
              <a:t> b</a:t>
            </a:r>
            <a:r>
              <a:rPr lang="en-US" b="0" dirty="0"/>
              <a:t>?</a:t>
            </a:r>
          </a:p>
        </p:txBody>
      </p:sp>
      <p:sp>
        <p:nvSpPr>
          <p:cNvPr id="4" name="Footer Placeholder 3">
            <a:extLst>
              <a:ext uri="{FF2B5EF4-FFF2-40B4-BE49-F238E27FC236}">
                <a16:creationId xmlns:a16="http://schemas.microsoft.com/office/drawing/2014/main" id="{E5F22950-ED4B-4F41-97E9-A7DAA9D8035C}"/>
              </a:ext>
            </a:extLst>
          </p:cNvPr>
          <p:cNvSpPr>
            <a:spLocks noGrp="1"/>
          </p:cNvSpPr>
          <p:nvPr>
            <p:ph type="ftr" sz="quarter" idx="5"/>
          </p:nvPr>
        </p:nvSpPr>
        <p:spPr/>
        <p:txBody>
          <a:bodyPr/>
          <a:lstStyle/>
          <a:p>
            <a:r>
              <a:rPr lang="en-US"/>
              <a:t>© by Anagha Kulkarni</a:t>
            </a:r>
          </a:p>
        </p:txBody>
      </p:sp>
      <p:sp>
        <p:nvSpPr>
          <p:cNvPr id="7" name="Slide Number Placeholder 6">
            <a:extLst>
              <a:ext uri="{FF2B5EF4-FFF2-40B4-BE49-F238E27FC236}">
                <a16:creationId xmlns:a16="http://schemas.microsoft.com/office/drawing/2014/main" id="{7A2215DC-7905-554D-A7B1-13E0ED2FF4C6}"/>
              </a:ext>
            </a:extLst>
          </p:cNvPr>
          <p:cNvSpPr>
            <a:spLocks noGrp="1"/>
          </p:cNvSpPr>
          <p:nvPr>
            <p:ph type="sldNum" sz="quarter" idx="7"/>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13226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742" y="170106"/>
            <a:ext cx="7467600" cy="742950"/>
          </a:xfrm>
        </p:spPr>
        <p:txBody>
          <a:bodyPr/>
          <a:lstStyle/>
          <a:p>
            <a:r>
              <a:rPr lang="en-US" dirty="0"/>
              <a:t>Stochastic Gradient Descent</a:t>
            </a:r>
          </a:p>
        </p:txBody>
      </p:sp>
      <p:sp>
        <p:nvSpPr>
          <p:cNvPr id="3" name="Content Placeholder 2"/>
          <p:cNvSpPr>
            <a:spLocks noGrp="1"/>
          </p:cNvSpPr>
          <p:nvPr>
            <p:ph idx="1"/>
          </p:nvPr>
        </p:nvSpPr>
        <p:spPr>
          <a:xfrm>
            <a:off x="152400" y="3901733"/>
            <a:ext cx="8839200" cy="1023357"/>
          </a:xfrm>
        </p:spPr>
        <p:txBody>
          <a:bodyPr/>
          <a:lstStyle/>
          <a:p>
            <a:pPr marL="0" indent="0">
              <a:buNone/>
            </a:pPr>
            <a:r>
              <a:rPr lang="en-US" sz="1400" dirty="0"/>
              <a:t>Minibatch Gradient Descent: For each iteration use a small batch of training data points: k, where 1 &lt;= k &lt;= m</a:t>
            </a:r>
          </a:p>
          <a:p>
            <a:pPr marL="0" indent="0">
              <a:buNone/>
            </a:pPr>
            <a:endParaRPr lang="en-US" sz="1050" dirty="0"/>
          </a:p>
          <a:p>
            <a:pPr marL="0" indent="0">
              <a:buNone/>
            </a:pPr>
            <a:r>
              <a:rPr lang="en-US" sz="1400" dirty="0"/>
              <a:t>k = 1, It is SGD</a:t>
            </a:r>
          </a:p>
          <a:p>
            <a:pPr marL="0" indent="0">
              <a:buNone/>
            </a:pPr>
            <a:r>
              <a:rPr lang="en-US" sz="1400" dirty="0"/>
              <a:t>k = m, Batch GD</a:t>
            </a:r>
          </a:p>
        </p:txBody>
      </p:sp>
      <p:pic>
        <p:nvPicPr>
          <p:cNvPr id="5" name="Picture 4"/>
          <p:cNvPicPr>
            <a:picLocks noChangeAspect="1"/>
          </p:cNvPicPr>
          <p:nvPr/>
        </p:nvPicPr>
        <p:blipFill>
          <a:blip r:embed="rId3"/>
          <a:stretch>
            <a:fillRect/>
          </a:stretch>
        </p:blipFill>
        <p:spPr>
          <a:xfrm>
            <a:off x="81280" y="666750"/>
            <a:ext cx="6090920" cy="3120195"/>
          </a:xfrm>
          <a:prstGeom prst="rect">
            <a:avLst/>
          </a:prstGeom>
        </p:spPr>
      </p:pic>
      <p:sp>
        <p:nvSpPr>
          <p:cNvPr id="8" name="Footer Placeholder 7">
            <a:extLst>
              <a:ext uri="{FF2B5EF4-FFF2-40B4-BE49-F238E27FC236}">
                <a16:creationId xmlns:a16="http://schemas.microsoft.com/office/drawing/2014/main" id="{3FE3D4A6-AC7D-4B4C-A7B4-2D46240F785D}"/>
              </a:ext>
            </a:extLst>
          </p:cNvPr>
          <p:cNvSpPr>
            <a:spLocks noGrp="1"/>
          </p:cNvSpPr>
          <p:nvPr>
            <p:ph type="ftr" sz="quarter" idx="5"/>
          </p:nvPr>
        </p:nvSpPr>
        <p:spPr/>
        <p:txBody>
          <a:bodyPr/>
          <a:lstStyle/>
          <a:p>
            <a:r>
              <a:rPr lang="en-US"/>
              <a:t>© by Anagha Kulkarni</a:t>
            </a:r>
          </a:p>
        </p:txBody>
      </p:sp>
      <p:sp>
        <p:nvSpPr>
          <p:cNvPr id="9" name="Slide Number Placeholder 8">
            <a:extLst>
              <a:ext uri="{FF2B5EF4-FFF2-40B4-BE49-F238E27FC236}">
                <a16:creationId xmlns:a16="http://schemas.microsoft.com/office/drawing/2014/main" id="{C12A4A1E-021C-E147-AED8-9790A47F9BE3}"/>
              </a:ext>
            </a:extLst>
          </p:cNvPr>
          <p:cNvSpPr>
            <a:spLocks noGrp="1"/>
          </p:cNvSpPr>
          <p:nvPr>
            <p:ph type="sldNum" sz="quarter" idx="7"/>
          </p:nvPr>
        </p:nvSpPr>
        <p:spPr/>
        <p:txBody>
          <a:bodyPr/>
          <a:lstStyle/>
          <a:p>
            <a:fld id="{B6F15528-21DE-4FAA-801E-634DDDAF4B2B}" type="slidenum">
              <a:rPr lang="en-US" smtClean="0"/>
              <a:pPr/>
              <a:t>4</a:t>
            </a:fld>
            <a:endParaRPr lang="en-US"/>
          </a:p>
        </p:txBody>
      </p:sp>
      <p:sp>
        <p:nvSpPr>
          <p:cNvPr id="10" name="Oval 9">
            <a:extLst>
              <a:ext uri="{FF2B5EF4-FFF2-40B4-BE49-F238E27FC236}">
                <a16:creationId xmlns:a16="http://schemas.microsoft.com/office/drawing/2014/main" id="{D37470CB-8F0C-764E-94B3-62A25743984F}"/>
              </a:ext>
            </a:extLst>
          </p:cNvPr>
          <p:cNvSpPr/>
          <p:nvPr/>
        </p:nvSpPr>
        <p:spPr>
          <a:xfrm>
            <a:off x="304800" y="2343150"/>
            <a:ext cx="4267200" cy="381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A8339975-80B2-8849-BE97-AF628DBD5444}"/>
              </a:ext>
            </a:extLst>
          </p:cNvPr>
          <p:cNvSpPr txBox="1"/>
          <p:nvPr/>
        </p:nvSpPr>
        <p:spPr>
          <a:xfrm>
            <a:off x="4902241" y="2269039"/>
            <a:ext cx="4052135" cy="307777"/>
          </a:xfrm>
          <a:prstGeom prst="rect">
            <a:avLst/>
          </a:prstGeom>
          <a:noFill/>
        </p:spPr>
        <p:txBody>
          <a:bodyPr wrap="none" rtlCol="0">
            <a:spAutoFit/>
          </a:bodyPr>
          <a:lstStyle/>
          <a:p>
            <a:r>
              <a:rPr lang="en-US" sz="1400" dirty="0"/>
              <a:t>Stochastic: One random training data point at a time.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6DB3C10-1D2A-B38E-DEC5-176CDDAE6658}"/>
                  </a:ext>
                </a:extLst>
              </p:cNvPr>
              <p:cNvSpPr txBox="1"/>
              <p:nvPr/>
            </p:nvSpPr>
            <p:spPr>
              <a:xfrm>
                <a:off x="5030408" y="1083464"/>
                <a:ext cx="4606556" cy="4571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acc>
                            <m:accPr>
                              <m:chr m:val="⃗"/>
                              <m:ctrlPr>
                                <a:rPr lang="en-US" sz="1200" b="1" i="1">
                                  <a:latin typeface="Cambria Math" panose="02040503050406030204" pitchFamily="18" charset="0"/>
                                  <a:ea typeface="Cambria Math" charset="0"/>
                                  <a:cs typeface="Cambria Math" charset="0"/>
                                </a:rPr>
                              </m:ctrlPr>
                            </m:accPr>
                            <m:e>
                              <m:r>
                                <a:rPr lang="en-US" sz="1200" b="1" i="1">
                                  <a:latin typeface="Cambria Math" charset="0"/>
                                  <a:ea typeface="Cambria Math" charset="0"/>
                                  <a:cs typeface="Cambria Math" charset="0"/>
                                </a:rPr>
                                <m:t>𝒙</m:t>
                              </m:r>
                            </m:e>
                          </m:acc>
                          <m:r>
                            <a:rPr lang="en-US" sz="1200" b="1" i="1" smtClean="0">
                              <a:latin typeface="Cambria Math" panose="02040503050406030204" pitchFamily="18" charset="0"/>
                              <a:ea typeface="Cambria Math" charset="0"/>
                              <a:cs typeface="Cambria Math" charset="0"/>
                            </a:rPr>
                            <m:t>,</m:t>
                          </m:r>
                          <m:r>
                            <a:rPr lang="en-US" sz="1200" b="1" i="1" smtClean="0">
                              <a:latin typeface="Cambria Math" panose="02040503050406030204" pitchFamily="18" charset="0"/>
                              <a:ea typeface="Cambria Math" panose="02040503050406030204" pitchFamily="18" charset="0"/>
                              <a:cs typeface="Cambria Math" charset="0"/>
                            </a:rPr>
                            <m:t>𝜽</m:t>
                          </m:r>
                        </m:e>
                      </m:d>
                      <m:r>
                        <a:rPr lang="en-US" sz="1200" b="1" i="1" smtClean="0">
                          <a:latin typeface="Cambria Math" panose="02040503050406030204" pitchFamily="18" charset="0"/>
                        </a:rPr>
                        <m:t>= </m:t>
                      </m:r>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𝒚</m:t>
                          </m:r>
                        </m:e>
                      </m:acc>
                      <m:r>
                        <a:rPr lang="en-US" sz="1200" b="1" i="1">
                          <a:latin typeface="Cambria Math" charset="0"/>
                        </a:rPr>
                        <m:t>=</m:t>
                      </m:r>
                      <m:r>
                        <a:rPr lang="en-US" sz="1200" b="1" i="1">
                          <a:latin typeface="Cambria Math" charset="0"/>
                          <a:ea typeface="Cambria Math" charset="0"/>
                          <a:cs typeface="Cambria Math" charset="0"/>
                        </a:rPr>
                        <m:t>𝝈</m:t>
                      </m:r>
                      <m:d>
                        <m:dPr>
                          <m:ctrlPr>
                            <a:rPr lang="en-US" sz="1200" b="1" i="1">
                              <a:latin typeface="Cambria Math" panose="02040503050406030204" pitchFamily="18" charset="0"/>
                              <a:ea typeface="Cambria Math" charset="0"/>
                              <a:cs typeface="Cambria Math" charset="0"/>
                            </a:rPr>
                          </m:ctrlPr>
                        </m:dPr>
                        <m:e>
                          <m:r>
                            <a:rPr lang="en-US" sz="1200" b="1" i="1">
                              <a:latin typeface="Cambria Math" charset="0"/>
                            </a:rPr>
                            <m:t>𝒁</m:t>
                          </m:r>
                        </m:e>
                      </m:d>
                      <m:r>
                        <a:rPr lang="en-US" sz="1200" b="1" i="1" smtClean="0">
                          <a:latin typeface="Cambria Math" charset="0"/>
                        </a:rPr>
                        <m:t>=</m:t>
                      </m:r>
                      <m:f>
                        <m:fPr>
                          <m:ctrlPr>
                            <a:rPr lang="bg-BG" sz="1200" b="1" i="1">
                              <a:latin typeface="Cambria Math" panose="02040503050406030204" pitchFamily="18" charset="0"/>
                            </a:rPr>
                          </m:ctrlPr>
                        </m:fPr>
                        <m:num>
                          <m:r>
                            <a:rPr lang="en-US" sz="1200" b="1" i="1">
                              <a:latin typeface="Cambria Math" charset="0"/>
                            </a:rPr>
                            <m:t>𝟏</m:t>
                          </m:r>
                        </m:num>
                        <m:den>
                          <m:r>
                            <a:rPr lang="en-US" sz="1200" b="1" i="1">
                              <a:latin typeface="Cambria Math" charset="0"/>
                            </a:rPr>
                            <m:t>𝟏</m:t>
                          </m:r>
                          <m:r>
                            <a:rPr lang="en-US" sz="1200" b="1" i="1">
                              <a:latin typeface="Cambria Math" charset="0"/>
                            </a:rPr>
                            <m:t>+</m:t>
                          </m:r>
                          <m:sSup>
                            <m:sSupPr>
                              <m:ctrlPr>
                                <a:rPr lang="bg-BG" sz="1200" b="1" i="1">
                                  <a:latin typeface="Cambria Math" panose="02040503050406030204" pitchFamily="18" charset="0"/>
                                </a:rPr>
                              </m:ctrlPr>
                            </m:sSupPr>
                            <m:e>
                              <m:r>
                                <a:rPr lang="en-US" sz="1200" b="1" i="1">
                                  <a:latin typeface="Cambria Math" charset="0"/>
                                </a:rPr>
                                <m:t>𝒆</m:t>
                              </m:r>
                            </m:e>
                            <m:sup>
                              <m:r>
                                <a:rPr lang="en-US" sz="1200" b="1" i="1">
                                  <a:latin typeface="Cambria Math" charset="0"/>
                                </a:rPr>
                                <m:t>−</m:t>
                              </m:r>
                              <m:r>
                                <a:rPr lang="en-US" sz="1200" b="1" i="1" smtClean="0">
                                  <a:latin typeface="Cambria Math" panose="02040503050406030204" pitchFamily="18" charset="0"/>
                                </a:rPr>
                                <m:t>𝒁</m:t>
                              </m:r>
                            </m:sup>
                          </m:sSup>
                        </m:den>
                      </m:f>
                      <m:r>
                        <a:rPr lang="en-US" sz="1200" b="1" i="1" smtClean="0">
                          <a:latin typeface="Cambria Math" panose="02040503050406030204" pitchFamily="18" charset="0"/>
                        </a:rPr>
                        <m:t>=</m:t>
                      </m:r>
                      <m:f>
                        <m:fPr>
                          <m:ctrlPr>
                            <a:rPr lang="bg-BG" sz="1200" b="1" i="1">
                              <a:latin typeface="Cambria Math" panose="02040503050406030204" pitchFamily="18" charset="0"/>
                            </a:rPr>
                          </m:ctrlPr>
                        </m:fPr>
                        <m:num>
                          <m:r>
                            <a:rPr lang="en-US" sz="1200" b="1" i="1" smtClean="0">
                              <a:latin typeface="Cambria Math" charset="0"/>
                            </a:rPr>
                            <m:t>𝟏</m:t>
                          </m:r>
                        </m:num>
                        <m:den>
                          <m:r>
                            <a:rPr lang="en-US" sz="1200" b="1" i="1" smtClean="0">
                              <a:latin typeface="Cambria Math" charset="0"/>
                            </a:rPr>
                            <m:t>𝟏</m:t>
                          </m:r>
                          <m:r>
                            <a:rPr lang="en-US" sz="1200" b="1" i="1" smtClean="0">
                              <a:latin typeface="Cambria Math" charset="0"/>
                            </a:rPr>
                            <m:t>+</m:t>
                          </m:r>
                          <m:sSup>
                            <m:sSupPr>
                              <m:ctrlPr>
                                <a:rPr lang="bg-BG" sz="1200" b="1" i="1">
                                  <a:latin typeface="Cambria Math" panose="02040503050406030204" pitchFamily="18" charset="0"/>
                                </a:rPr>
                              </m:ctrlPr>
                            </m:sSupPr>
                            <m:e>
                              <m:r>
                                <a:rPr lang="en-US" sz="1200" b="1" i="1">
                                  <a:latin typeface="Cambria Math" charset="0"/>
                                </a:rPr>
                                <m:t>𝒆</m:t>
                              </m:r>
                            </m:e>
                            <m:sup>
                              <m:r>
                                <a:rPr lang="en-US" sz="1200" b="1" i="1" smtClean="0">
                                  <a:latin typeface="Cambria Math" charset="0"/>
                                </a:rPr>
                                <m:t>−(</m:t>
                              </m:r>
                              <m:acc>
                                <m:accPr>
                                  <m:chr m:val="⃗"/>
                                  <m:ctrlPr>
                                    <a:rPr lang="en-US" sz="1200" b="1" i="1">
                                      <a:latin typeface="Cambria Math" panose="02040503050406030204" pitchFamily="18" charset="0"/>
                                    </a:rPr>
                                  </m:ctrlPr>
                                </m:accPr>
                                <m:e>
                                  <m:r>
                                    <a:rPr lang="en-US" sz="1200" b="1" i="1" smtClean="0">
                                      <a:latin typeface="Cambria Math" charset="0"/>
                                    </a:rPr>
                                    <m:t>𝒘</m:t>
                                  </m:r>
                                </m:e>
                              </m:acc>
                              <m:r>
                                <a:rPr lang="en-US" sz="1200" b="1" i="1">
                                  <a:latin typeface="Cambria Math" charset="0"/>
                                  <a:ea typeface="Cambria Math" charset="0"/>
                                  <a:cs typeface="Cambria Math" charset="0"/>
                                </a:rPr>
                                <m:t>∙</m:t>
                              </m:r>
                              <m:acc>
                                <m:accPr>
                                  <m:chr m:val="⃗"/>
                                  <m:ctrlPr>
                                    <a:rPr lang="en-US" sz="1200" b="1" i="1">
                                      <a:latin typeface="Cambria Math" panose="02040503050406030204" pitchFamily="18" charset="0"/>
                                      <a:ea typeface="Cambria Math" charset="0"/>
                                      <a:cs typeface="Cambria Math" charset="0"/>
                                    </a:rPr>
                                  </m:ctrlPr>
                                </m:accPr>
                                <m:e>
                                  <m:r>
                                    <a:rPr lang="en-US" sz="1200" b="1" i="1">
                                      <a:latin typeface="Cambria Math" charset="0"/>
                                      <a:ea typeface="Cambria Math" charset="0"/>
                                      <a:cs typeface="Cambria Math" charset="0"/>
                                    </a:rPr>
                                    <m:t>𝒙</m:t>
                                  </m:r>
                                </m:e>
                              </m:acc>
                              <m:r>
                                <a:rPr lang="en-US" sz="1200" b="1" i="1">
                                  <a:latin typeface="Cambria Math" charset="0"/>
                                </a:rPr>
                                <m:t> +</m:t>
                              </m:r>
                              <m:r>
                                <a:rPr lang="en-US" sz="1200" b="1" i="1" smtClean="0">
                                  <a:latin typeface="Cambria Math" charset="0"/>
                                </a:rPr>
                                <m:t>𝒃</m:t>
                              </m:r>
                              <m:r>
                                <a:rPr lang="en-US" sz="1200" b="1" i="1" smtClean="0">
                                  <a:latin typeface="Cambria Math" charset="0"/>
                                </a:rPr>
                                <m:t>)</m:t>
                              </m:r>
                            </m:sup>
                          </m:sSup>
                        </m:den>
                      </m:f>
                    </m:oMath>
                  </m:oMathPara>
                </a14:m>
                <a:endParaRPr lang="en-US" sz="1200" b="1" dirty="0"/>
              </a:p>
            </p:txBody>
          </p:sp>
        </mc:Choice>
        <mc:Fallback xmlns="">
          <p:sp>
            <p:nvSpPr>
              <p:cNvPr id="13" name="TextBox 12">
                <a:extLst>
                  <a:ext uri="{FF2B5EF4-FFF2-40B4-BE49-F238E27FC236}">
                    <a16:creationId xmlns:a16="http://schemas.microsoft.com/office/drawing/2014/main" id="{A6DB3C10-1D2A-B38E-DEC5-176CDDAE6658}"/>
                  </a:ext>
                </a:extLst>
              </p:cNvPr>
              <p:cNvSpPr txBox="1">
                <a:spLocks noRot="1" noChangeAspect="1" noMove="1" noResize="1" noEditPoints="1" noAdjustHandles="1" noChangeArrowheads="1" noChangeShapeType="1" noTextEdit="1"/>
              </p:cNvSpPr>
              <p:nvPr/>
            </p:nvSpPr>
            <p:spPr>
              <a:xfrm>
                <a:off x="5030408" y="1083464"/>
                <a:ext cx="4606556" cy="4571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FF34859-15A2-EA73-5504-C5990CF8BD55}"/>
                  </a:ext>
                </a:extLst>
              </p:cNvPr>
              <p:cNvSpPr txBox="1"/>
              <p:nvPr/>
            </p:nvSpPr>
            <p:spPr>
              <a:xfrm>
                <a:off x="3888615" y="882931"/>
                <a:ext cx="4606556" cy="3043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𝑳</m:t>
                      </m:r>
                      <m:d>
                        <m:dPr>
                          <m:ctrlPr>
                            <a:rPr lang="en-US" sz="1200" b="1" i="1" smtClean="0">
                              <a:latin typeface="Cambria Math" panose="02040503050406030204" pitchFamily="18" charset="0"/>
                            </a:rPr>
                          </m:ctrlPr>
                        </m:dPr>
                        <m:e>
                          <m:sSup>
                            <m:sSupPr>
                              <m:ctrlPr>
                                <a:rPr lang="en-US" sz="1200" b="1" i="1" smtClean="0">
                                  <a:latin typeface="Cambria Math" panose="02040503050406030204" pitchFamily="18" charset="0"/>
                                </a:rPr>
                              </m:ctrlPr>
                            </m:sSup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𝒚</m:t>
                                  </m:r>
                                </m:e>
                              </m:acc>
                            </m:e>
                            <m:sup>
                              <m:r>
                                <a:rPr lang="en-US" sz="1200" b="1" i="1" smtClean="0">
                                  <a:latin typeface="Cambria Math" panose="02040503050406030204" pitchFamily="18" charset="0"/>
                                </a:rPr>
                                <m:t>(</m:t>
                              </m:r>
                              <m:r>
                                <a:rPr lang="en-US" sz="1200" b="1" i="1" smtClean="0">
                                  <a:latin typeface="Cambria Math" panose="02040503050406030204" pitchFamily="18" charset="0"/>
                                </a:rPr>
                                <m:t>𝒊</m:t>
                              </m:r>
                              <m:r>
                                <a:rPr lang="en-US" sz="1200" b="1" i="1" smtClean="0">
                                  <a:latin typeface="Cambria Math" panose="02040503050406030204" pitchFamily="18" charset="0"/>
                                </a:rPr>
                                <m:t>)</m:t>
                              </m:r>
                            </m:sup>
                          </m:sSup>
                          <m:r>
                            <a:rPr lang="en-US" sz="1200" b="1" i="1" smtClean="0">
                              <a:latin typeface="Cambria Math" panose="02040503050406030204" pitchFamily="18" charset="0"/>
                            </a:rPr>
                            <m:t>,</m:t>
                          </m:r>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𝒚</m:t>
                              </m:r>
                            </m:e>
                            <m:sup>
                              <m:r>
                                <a:rPr lang="en-US" sz="1200" b="1" i="1" smtClean="0">
                                  <a:latin typeface="Cambria Math" panose="02040503050406030204" pitchFamily="18" charset="0"/>
                                </a:rPr>
                                <m:t>(</m:t>
                              </m:r>
                              <m:r>
                                <a:rPr lang="en-US" sz="1200" b="1" i="1" smtClean="0">
                                  <a:latin typeface="Cambria Math" panose="02040503050406030204" pitchFamily="18" charset="0"/>
                                </a:rPr>
                                <m:t>𝒊</m:t>
                              </m:r>
                              <m:r>
                                <a:rPr lang="en-US" sz="1200" b="1" i="1" smtClean="0">
                                  <a:latin typeface="Cambria Math" panose="02040503050406030204" pitchFamily="18" charset="0"/>
                                </a:rPr>
                                <m:t>)</m:t>
                              </m:r>
                            </m:sup>
                          </m:sSup>
                        </m:e>
                      </m:d>
                      <m:r>
                        <a:rPr lang="en-US" sz="1200" b="1" i="1" smtClean="0">
                          <a:latin typeface="Cambria Math" panose="02040503050406030204" pitchFamily="18" charset="0"/>
                        </a:rPr>
                        <m:t>=−[</m:t>
                      </m:r>
                      <m:sSup>
                        <m:sSupPr>
                          <m:ctrlPr>
                            <a:rPr lang="en-US" sz="1200" b="1" i="1">
                              <a:latin typeface="Cambria Math" panose="02040503050406030204" pitchFamily="18" charset="0"/>
                            </a:rPr>
                          </m:ctrlPr>
                        </m:sSupPr>
                        <m:e>
                          <m:r>
                            <a:rPr lang="en-US" sz="1200" b="1" i="1">
                              <a:latin typeface="Cambria Math" panose="02040503050406030204" pitchFamily="18" charset="0"/>
                            </a:rPr>
                            <m:t>𝒚</m:t>
                          </m:r>
                        </m:e>
                        <m:sup>
                          <m:d>
                            <m:dPr>
                              <m:ctrlPr>
                                <a:rPr lang="en-US" sz="1200" b="1" i="1">
                                  <a:latin typeface="Cambria Math" panose="02040503050406030204" pitchFamily="18" charset="0"/>
                                </a:rPr>
                              </m:ctrlPr>
                            </m:dPr>
                            <m:e>
                              <m:r>
                                <a:rPr lang="en-US" sz="1200" b="1" i="1">
                                  <a:latin typeface="Cambria Math" panose="02040503050406030204" pitchFamily="18" charset="0"/>
                                </a:rPr>
                                <m:t>𝒊</m:t>
                              </m:r>
                            </m:e>
                          </m:d>
                        </m:sup>
                      </m:sSup>
                      <m:r>
                        <a:rPr lang="en-US" sz="1200" b="1" i="1">
                          <a:latin typeface="Cambria Math" panose="02040503050406030204" pitchFamily="18" charset="0"/>
                        </a:rPr>
                        <m:t>𝒍𝒐𝒈</m:t>
                      </m:r>
                      <m:r>
                        <a:rPr lang="en-US" sz="1200" b="1" i="1">
                          <a:latin typeface="Cambria Math" panose="02040503050406030204" pitchFamily="18" charset="0"/>
                        </a:rPr>
                        <m:t> </m:t>
                      </m:r>
                      <m:sSup>
                        <m:sSupPr>
                          <m:ctrlPr>
                            <a:rPr lang="en-US" sz="1200" b="1" i="1">
                              <a:latin typeface="Cambria Math" panose="02040503050406030204" pitchFamily="18" charset="0"/>
                            </a:rPr>
                          </m:ctrlPr>
                        </m:sSup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𝒚</m:t>
                              </m:r>
                            </m:e>
                          </m:acc>
                        </m:e>
                        <m:sup>
                          <m:d>
                            <m:dPr>
                              <m:ctrlPr>
                                <a:rPr lang="en-US" sz="1200" b="1" i="1">
                                  <a:latin typeface="Cambria Math" panose="02040503050406030204" pitchFamily="18" charset="0"/>
                                </a:rPr>
                              </m:ctrlPr>
                            </m:dPr>
                            <m:e>
                              <m:r>
                                <a:rPr lang="en-US" sz="1200" b="1" i="1">
                                  <a:latin typeface="Cambria Math" panose="02040503050406030204" pitchFamily="18" charset="0"/>
                                </a:rPr>
                                <m:t>𝒊</m:t>
                              </m:r>
                            </m:e>
                          </m:d>
                        </m:sup>
                      </m:sSup>
                      <m:r>
                        <a:rPr lang="en-US" sz="1200" b="1" i="1">
                          <a:latin typeface="Cambria Math" panose="02040503050406030204" pitchFamily="18" charset="0"/>
                        </a:rPr>
                        <m:t>+</m:t>
                      </m:r>
                      <m:d>
                        <m:dPr>
                          <m:ctrlPr>
                            <a:rPr lang="en-US" sz="1200" b="1" i="1">
                              <a:latin typeface="Cambria Math" panose="02040503050406030204" pitchFamily="18" charset="0"/>
                            </a:rPr>
                          </m:ctrlPr>
                        </m:dPr>
                        <m:e>
                          <m:r>
                            <a:rPr lang="en-US" sz="1200" b="1" i="1">
                              <a:latin typeface="Cambria Math" panose="02040503050406030204" pitchFamily="18" charset="0"/>
                            </a:rPr>
                            <m:t>𝟏</m:t>
                          </m:r>
                          <m:r>
                            <a:rPr lang="en-US" sz="1200" b="1" i="1">
                              <a:latin typeface="Cambria Math" panose="02040503050406030204" pitchFamily="18" charset="0"/>
                            </a:rPr>
                            <m:t> −</m:t>
                          </m:r>
                          <m:sSup>
                            <m:sSupPr>
                              <m:ctrlPr>
                                <a:rPr lang="en-US" sz="1200" b="1" i="1">
                                  <a:latin typeface="Cambria Math" panose="02040503050406030204" pitchFamily="18" charset="0"/>
                                </a:rPr>
                              </m:ctrlPr>
                            </m:sSupPr>
                            <m:e>
                              <m:r>
                                <a:rPr lang="en-US" sz="1200" b="1" i="1">
                                  <a:latin typeface="Cambria Math" panose="02040503050406030204" pitchFamily="18" charset="0"/>
                                </a:rPr>
                                <m:t>𝒚</m:t>
                              </m:r>
                            </m:e>
                            <m:sup>
                              <m:d>
                                <m:dPr>
                                  <m:ctrlPr>
                                    <a:rPr lang="en-US" sz="1200" b="1" i="1">
                                      <a:latin typeface="Cambria Math" panose="02040503050406030204" pitchFamily="18" charset="0"/>
                                    </a:rPr>
                                  </m:ctrlPr>
                                </m:dPr>
                                <m:e>
                                  <m:r>
                                    <a:rPr lang="en-US" sz="1200" b="1" i="1">
                                      <a:latin typeface="Cambria Math" panose="02040503050406030204" pitchFamily="18" charset="0"/>
                                    </a:rPr>
                                    <m:t>𝒊</m:t>
                                  </m:r>
                                </m:e>
                              </m:d>
                            </m:sup>
                          </m:sSup>
                        </m:e>
                      </m:d>
                      <m:r>
                        <a:rPr lang="en-US" sz="1200" b="1" i="1">
                          <a:latin typeface="Cambria Math" panose="02040503050406030204" pitchFamily="18" charset="0"/>
                        </a:rPr>
                        <m:t>𝒍𝒐𝒈</m:t>
                      </m:r>
                      <m:r>
                        <a:rPr lang="en-US" sz="1200" b="1" i="1">
                          <a:latin typeface="Cambria Math" panose="02040503050406030204" pitchFamily="18" charset="0"/>
                        </a:rPr>
                        <m:t>(</m:t>
                      </m:r>
                      <m:r>
                        <a:rPr lang="en-US" sz="1200" b="1" i="1">
                          <a:latin typeface="Cambria Math" panose="02040503050406030204" pitchFamily="18" charset="0"/>
                        </a:rPr>
                        <m:t>𝟏</m:t>
                      </m:r>
                      <m:r>
                        <a:rPr lang="en-US" sz="1200" b="1" i="1">
                          <a:latin typeface="Cambria Math" panose="02040503050406030204" pitchFamily="18" charset="0"/>
                        </a:rPr>
                        <m:t>−</m:t>
                      </m:r>
                      <m:sSup>
                        <m:sSupPr>
                          <m:ctrlPr>
                            <a:rPr lang="en-US" sz="1200" b="1" i="1">
                              <a:latin typeface="Cambria Math" panose="02040503050406030204" pitchFamily="18" charset="0"/>
                            </a:rPr>
                          </m:ctrlPr>
                        </m:sSup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𝒚</m:t>
                              </m:r>
                            </m:e>
                          </m:acc>
                        </m:e>
                        <m:sup>
                          <m:d>
                            <m:dPr>
                              <m:ctrlPr>
                                <a:rPr lang="en-US" sz="1200" b="1" i="1">
                                  <a:latin typeface="Cambria Math" panose="02040503050406030204" pitchFamily="18" charset="0"/>
                                </a:rPr>
                              </m:ctrlPr>
                            </m:dPr>
                            <m:e>
                              <m:r>
                                <a:rPr lang="en-US" sz="1200" b="1" i="1">
                                  <a:latin typeface="Cambria Math" panose="02040503050406030204" pitchFamily="18" charset="0"/>
                                </a:rPr>
                                <m:t>𝒊</m:t>
                              </m:r>
                            </m:e>
                          </m:d>
                        </m:sup>
                      </m:sSup>
                      <m:r>
                        <a:rPr lang="en-US" sz="1200" b="1" i="1">
                          <a:latin typeface="Cambria Math" panose="02040503050406030204" pitchFamily="18" charset="0"/>
                        </a:rPr>
                        <m:t>)</m:t>
                      </m:r>
                      <m:r>
                        <a:rPr lang="en-US" sz="1200" b="1" i="1" smtClean="0">
                          <a:latin typeface="Cambria Math" panose="02040503050406030204" pitchFamily="18" charset="0"/>
                        </a:rPr>
                        <m:t>]</m:t>
                      </m:r>
                    </m:oMath>
                  </m:oMathPara>
                </a14:m>
                <a:endParaRPr lang="en-US" sz="1200" b="1" dirty="0"/>
              </a:p>
            </p:txBody>
          </p:sp>
        </mc:Choice>
        <mc:Fallback xmlns="">
          <p:sp>
            <p:nvSpPr>
              <p:cNvPr id="15" name="TextBox 14">
                <a:extLst>
                  <a:ext uri="{FF2B5EF4-FFF2-40B4-BE49-F238E27FC236}">
                    <a16:creationId xmlns:a16="http://schemas.microsoft.com/office/drawing/2014/main" id="{0FF34859-15A2-EA73-5504-C5990CF8BD55}"/>
                  </a:ext>
                </a:extLst>
              </p:cNvPr>
              <p:cNvSpPr txBox="1">
                <a:spLocks noRot="1" noChangeAspect="1" noMove="1" noResize="1" noEditPoints="1" noAdjustHandles="1" noChangeArrowheads="1" noChangeShapeType="1" noTextEdit="1"/>
              </p:cNvSpPr>
              <p:nvPr/>
            </p:nvSpPr>
            <p:spPr>
              <a:xfrm>
                <a:off x="3888615" y="882931"/>
                <a:ext cx="4606556" cy="304314"/>
              </a:xfrm>
              <a:prstGeom prst="rect">
                <a:avLst/>
              </a:prstGeom>
              <a:blipFill>
                <a:blip r:embed="rId5"/>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261750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11" grpId="0"/>
      <p:bldP spid="13"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E0FC-982D-F749-AED8-C53CDF17B61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1346CA2-0D14-9E4B-A806-575C88F5B072}"/>
              </a:ext>
            </a:extLst>
          </p:cNvPr>
          <p:cNvSpPr>
            <a:spLocks noGrp="1"/>
          </p:cNvSpPr>
          <p:nvPr>
            <p:ph type="body" idx="1"/>
          </p:nvPr>
        </p:nvSpPr>
        <p:spPr>
          <a:xfrm>
            <a:off x="687070" y="1962150"/>
            <a:ext cx="8431530" cy="1292662"/>
          </a:xfrm>
        </p:spPr>
        <p:txBody>
          <a:bodyPr/>
          <a:lstStyle/>
          <a:p>
            <a:r>
              <a:rPr lang="en-US" dirty="0">
                <a:solidFill>
                  <a:schemeClr val="accent2"/>
                </a:solidFill>
                <a:latin typeface="Calibri (Headings)"/>
                <a:cs typeface="Calibri (Headings)"/>
              </a:rPr>
              <a:t>Text Classification: </a:t>
            </a:r>
          </a:p>
          <a:p>
            <a:r>
              <a:rPr lang="en-US" dirty="0">
                <a:solidFill>
                  <a:schemeClr val="accent2"/>
                </a:solidFill>
              </a:rPr>
              <a:t>Logistic Regression for multi-class problems</a:t>
            </a:r>
            <a:br>
              <a:rPr lang="en-US" dirty="0">
                <a:solidFill>
                  <a:schemeClr val="accent2"/>
                </a:solidFill>
              </a:rPr>
            </a:br>
            <a:endParaRPr lang="en-US" u="sng" dirty="0">
              <a:solidFill>
                <a:schemeClr val="accent2"/>
              </a:solidFill>
            </a:endParaRPr>
          </a:p>
        </p:txBody>
      </p:sp>
      <p:sp>
        <p:nvSpPr>
          <p:cNvPr id="6" name="Footer Placeholder 5">
            <a:extLst>
              <a:ext uri="{FF2B5EF4-FFF2-40B4-BE49-F238E27FC236}">
                <a16:creationId xmlns:a16="http://schemas.microsoft.com/office/drawing/2014/main" id="{BAA94BE5-AEA9-EE4B-A9D0-B5FCA76C4DED}"/>
              </a:ext>
            </a:extLst>
          </p:cNvPr>
          <p:cNvSpPr>
            <a:spLocks noGrp="1"/>
          </p:cNvSpPr>
          <p:nvPr>
            <p:ph type="ftr" sz="quarter" idx="5"/>
          </p:nvPr>
        </p:nvSpPr>
        <p:spPr/>
        <p:txBody>
          <a:bodyPr/>
          <a:lstStyle/>
          <a:p>
            <a:r>
              <a:rPr lang="en-US"/>
              <a:t>© by Anagha Kulkarni, 2021</a:t>
            </a:r>
          </a:p>
        </p:txBody>
      </p:sp>
      <p:sp>
        <p:nvSpPr>
          <p:cNvPr id="7" name="Slide Number Placeholder 6">
            <a:extLst>
              <a:ext uri="{FF2B5EF4-FFF2-40B4-BE49-F238E27FC236}">
                <a16:creationId xmlns:a16="http://schemas.microsoft.com/office/drawing/2014/main" id="{074B9BAF-6A37-EA4A-9394-C034415A7AC9}"/>
              </a:ext>
            </a:extLst>
          </p:cNvPr>
          <p:cNvSpPr>
            <a:spLocks noGrp="1"/>
          </p:cNvSpPr>
          <p:nvPr>
            <p:ph type="sldNum" sz="quarter" idx="7"/>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501765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14" y="252348"/>
            <a:ext cx="7467600" cy="990600"/>
          </a:xfrm>
        </p:spPr>
        <p:txBody>
          <a:bodyPr/>
          <a:lstStyle/>
          <a:p>
            <a:r>
              <a:rPr lang="en-US" dirty="0"/>
              <a:t>Multinomial Logistic Regression</a:t>
            </a:r>
            <a:br>
              <a:rPr lang="en-US" dirty="0"/>
            </a:br>
            <a:r>
              <a:rPr lang="en-US" sz="2400" dirty="0"/>
              <a:t>(aka </a:t>
            </a:r>
            <a:r>
              <a:rPr lang="en-US" sz="2400" dirty="0" err="1"/>
              <a:t>softmax</a:t>
            </a:r>
            <a:r>
              <a:rPr lang="en-US" sz="2400" dirty="0"/>
              <a:t> regression, </a:t>
            </a:r>
            <a:r>
              <a:rPr lang="en-US" sz="2400" dirty="0" err="1"/>
              <a:t>maxent</a:t>
            </a:r>
            <a:r>
              <a:rPr lang="en-US" sz="2400" dirty="0"/>
              <a:t> classifier)</a:t>
            </a:r>
            <a:endParaRPr lang="en-US" dirty="0"/>
          </a:p>
        </p:txBody>
      </p:sp>
      <p:sp>
        <p:nvSpPr>
          <p:cNvPr id="3" name="Content Placeholder 2"/>
          <p:cNvSpPr>
            <a:spLocks noGrp="1"/>
          </p:cNvSpPr>
          <p:nvPr>
            <p:ph idx="1"/>
          </p:nvPr>
        </p:nvSpPr>
        <p:spPr>
          <a:xfrm>
            <a:off x="356234" y="1364424"/>
            <a:ext cx="8431530" cy="1231106"/>
          </a:xfrm>
        </p:spPr>
        <p:txBody>
          <a:bodyPr/>
          <a:lstStyle/>
          <a:p>
            <a:r>
              <a:rPr lang="en-US" sz="2000" dirty="0"/>
              <a:t>For classification problems with more than two classes:</a:t>
            </a:r>
          </a:p>
          <a:p>
            <a:r>
              <a:rPr lang="en-US" sz="2000" dirty="0"/>
              <a:t>	y ∊ {1,2,3,</a:t>
            </a:r>
            <a:r>
              <a:rPr lang="is-IS" sz="2000" dirty="0"/>
              <a:t>…k</a:t>
            </a:r>
            <a:r>
              <a:rPr lang="en-US" sz="2000" dirty="0"/>
              <a:t>}</a:t>
            </a:r>
          </a:p>
          <a:p>
            <a:endParaRPr lang="en-US" sz="2000" dirty="0"/>
          </a:p>
          <a:p>
            <a:r>
              <a:rPr lang="en-US" sz="2000" dirty="0"/>
              <a:t>Uses generalization of sigmoid function: </a:t>
            </a:r>
            <a:r>
              <a:rPr lang="en-US" sz="2000" dirty="0" err="1"/>
              <a:t>Softmax</a:t>
            </a:r>
            <a:r>
              <a:rPr lang="en-US" sz="2000" dirty="0"/>
              <a:t> function</a:t>
            </a:r>
          </a:p>
        </p:txBody>
      </p:sp>
      <p:sp>
        <p:nvSpPr>
          <p:cNvPr id="4" name="Footer Placeholder 3">
            <a:extLst>
              <a:ext uri="{FF2B5EF4-FFF2-40B4-BE49-F238E27FC236}">
                <a16:creationId xmlns:a16="http://schemas.microsoft.com/office/drawing/2014/main" id="{BC477E39-27D9-144E-970B-877963FF15CB}"/>
              </a:ext>
            </a:extLst>
          </p:cNvPr>
          <p:cNvSpPr>
            <a:spLocks noGrp="1"/>
          </p:cNvSpPr>
          <p:nvPr>
            <p:ph type="ftr" sz="quarter" idx="5"/>
          </p:nvPr>
        </p:nvSpPr>
        <p:spPr/>
        <p:txBody>
          <a:bodyPr/>
          <a:lstStyle/>
          <a:p>
            <a:r>
              <a:rPr lang="en-US"/>
              <a:t>© by Anagha Kulkarni, 2021</a:t>
            </a:r>
          </a:p>
        </p:txBody>
      </p:sp>
      <p:sp>
        <p:nvSpPr>
          <p:cNvPr id="5" name="Slide Number Placeholder 4">
            <a:extLst>
              <a:ext uri="{FF2B5EF4-FFF2-40B4-BE49-F238E27FC236}">
                <a16:creationId xmlns:a16="http://schemas.microsoft.com/office/drawing/2014/main" id="{94DA9E76-A79A-744F-AB6B-6065DBC8E93D}"/>
              </a:ext>
            </a:extLst>
          </p:cNvPr>
          <p:cNvSpPr>
            <a:spLocks noGrp="1"/>
          </p:cNvSpPr>
          <p:nvPr>
            <p:ph type="sldNum" sz="quarter" idx="7"/>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67583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483" y="21524"/>
            <a:ext cx="6449317" cy="738664"/>
          </a:xfrm>
        </p:spPr>
        <p:txBody>
          <a:bodyPr/>
          <a:lstStyle/>
          <a:p>
            <a:r>
              <a:rPr lang="en-US" sz="2400" dirty="0"/>
              <a:t>Multinomial Logistic Regression</a:t>
            </a:r>
            <a:br>
              <a:rPr lang="en-US" sz="2400" dirty="0"/>
            </a:br>
            <a:r>
              <a:rPr lang="en-US" sz="2400" dirty="0"/>
              <a:t>(aka </a:t>
            </a:r>
            <a:r>
              <a:rPr lang="en-US" sz="2400" dirty="0" err="1"/>
              <a:t>softmax</a:t>
            </a:r>
            <a:r>
              <a:rPr lang="en-US" sz="2400" dirty="0"/>
              <a:t> regression, </a:t>
            </a:r>
            <a:r>
              <a:rPr lang="en-US" sz="2400" dirty="0" err="1"/>
              <a:t>maxent</a:t>
            </a:r>
            <a:r>
              <a:rPr lang="en-US" sz="2400" dirty="0"/>
              <a:t> classifier)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6234" y="1364423"/>
                <a:ext cx="8559166" cy="3877152"/>
              </a:xfrm>
            </p:spPr>
            <p:txBody>
              <a:bodyPr/>
              <a:lstStyle/>
              <a:p>
                <a:r>
                  <a:rPr lang="en-US" sz="2000" dirty="0"/>
                  <a:t>For </a:t>
                </a:r>
                <a14:m>
                  <m:oMath xmlns:m="http://schemas.openxmlformats.org/officeDocument/2006/math">
                    <m:r>
                      <a:rPr lang="en-US" sz="2000" b="0" i="1" smtClean="0">
                        <a:latin typeface="Cambria Math" panose="02040503050406030204" pitchFamily="18" charset="0"/>
                      </a:rPr>
                      <m:t>2</m:t>
                    </m:r>
                  </m:oMath>
                </a14:m>
                <a:r>
                  <a:rPr lang="en-US" sz="2000" dirty="0"/>
                  <a:t> class scenario:</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𝑍</m:t>
                      </m:r>
                      <m:r>
                        <a:rPr lang="en-US" sz="2000" i="1">
                          <a:latin typeface="Cambria Math"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𝑤</m:t>
                          </m:r>
                        </m:e>
                      </m:acc>
                      <m:r>
                        <a:rPr lang="en-US" sz="2000" i="1">
                          <a:latin typeface="Cambria Math" charset="0"/>
                          <a:ea typeface="Cambria Math" charset="0"/>
                          <a:cs typeface="Cambria Math" charset="0"/>
                        </a:rPr>
                        <m:t>∙</m:t>
                      </m:r>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𝑥</m:t>
                          </m:r>
                        </m:e>
                      </m:acc>
                      <m:r>
                        <a:rPr lang="en-US" sz="2000" i="1">
                          <a:latin typeface="Cambria Math" charset="0"/>
                        </a:rPr>
                        <m:t>+</m:t>
                      </m:r>
                      <m:r>
                        <a:rPr lang="en-US" sz="2000" i="1">
                          <a:latin typeface="Cambria Math" panose="02040503050406030204" pitchFamily="18" charset="0"/>
                        </a:rPr>
                        <m:t>𝑏</m:t>
                      </m:r>
                    </m:oMath>
                  </m:oMathPara>
                </a14:m>
                <a:endParaRPr lang="en-US"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 </m:t>
                      </m:r>
                      <m:r>
                        <a:rPr lang="en-US" sz="2000" i="1" smtClean="0">
                          <a:latin typeface="Cambria Math" charset="0"/>
                        </a:rPr>
                        <m:t>𝑝</m:t>
                      </m:r>
                      <m:d>
                        <m:dPr>
                          <m:ctrlPr>
                            <a:rPr lang="en-US" sz="2000" i="1" smtClean="0">
                              <a:latin typeface="Cambria Math" panose="02040503050406030204" pitchFamily="18" charset="0"/>
                            </a:rPr>
                          </m:ctrlPr>
                        </m:dPr>
                        <m:e>
                          <m:r>
                            <a:rPr lang="en-US" sz="2000" i="1" smtClean="0">
                              <a:latin typeface="Cambria Math" charset="0"/>
                            </a:rPr>
                            <m:t>𝑦</m:t>
                          </m:r>
                          <m:r>
                            <a:rPr lang="en-US" sz="2000" i="1" smtClean="0">
                              <a:latin typeface="Cambria Math" charset="0"/>
                            </a:rPr>
                            <m:t>=1</m:t>
                          </m:r>
                        </m:e>
                        <m:e>
                          <m:r>
                            <a:rPr lang="en-US" sz="2000" i="1">
                              <a:latin typeface="Cambria Math" charset="0"/>
                            </a:rPr>
                            <m:t>𝑥</m:t>
                          </m:r>
                        </m:e>
                      </m:d>
                      <m:r>
                        <a:rPr lang="en-US" sz="2000" i="1">
                          <a:latin typeface="Cambria Math" charset="0"/>
                        </a:rPr>
                        <m:t>=</m:t>
                      </m:r>
                      <m:r>
                        <a:rPr lang="en-US" sz="2000" i="1">
                          <a:latin typeface="Cambria Math" charset="0"/>
                          <a:ea typeface="Cambria Math" charset="0"/>
                          <a:cs typeface="Cambria Math" charset="0"/>
                        </a:rPr>
                        <m:t>𝜎</m:t>
                      </m:r>
                      <m:d>
                        <m:dPr>
                          <m:ctrlPr>
                            <a:rPr lang="en-US" sz="2000" i="1">
                              <a:latin typeface="Cambria Math" panose="02040503050406030204" pitchFamily="18" charset="0"/>
                              <a:ea typeface="Cambria Math" charset="0"/>
                              <a:cs typeface="Cambria Math" charset="0"/>
                            </a:rPr>
                          </m:ctrlPr>
                        </m:dPr>
                        <m:e>
                          <m:r>
                            <a:rPr lang="en-US" sz="2000" i="1">
                              <a:latin typeface="Cambria Math" charset="0"/>
                            </a:rPr>
                            <m:t>𝑍</m:t>
                          </m:r>
                        </m:e>
                      </m:d>
                      <m:r>
                        <a:rPr lang="en-US" sz="2000" b="0" i="1" smtClean="0">
                          <a:latin typeface="Cambria Math" charset="0"/>
                        </a:rPr>
                        <m:t>=</m:t>
                      </m:r>
                      <m:f>
                        <m:fPr>
                          <m:ctrlPr>
                            <a:rPr lang="bg-BG" sz="2000" i="1">
                              <a:latin typeface="Cambria Math" panose="02040503050406030204" pitchFamily="18" charset="0"/>
                            </a:rPr>
                          </m:ctrlPr>
                        </m:fPr>
                        <m:num>
                          <m:r>
                            <a:rPr lang="en-US" sz="2000" b="0" i="1" smtClean="0">
                              <a:latin typeface="Cambria Math" charset="0"/>
                            </a:rPr>
                            <m:t>1</m:t>
                          </m:r>
                        </m:num>
                        <m:den>
                          <m:r>
                            <a:rPr lang="en-US" sz="2000" b="0" i="1" smtClean="0">
                              <a:latin typeface="Cambria Math" charset="0"/>
                            </a:rPr>
                            <m:t>1+</m:t>
                          </m:r>
                          <m:sSup>
                            <m:sSupPr>
                              <m:ctrlPr>
                                <a:rPr lang="bg-BG" sz="2000" i="1">
                                  <a:latin typeface="Cambria Math" panose="02040503050406030204" pitchFamily="18" charset="0"/>
                                </a:rPr>
                              </m:ctrlPr>
                            </m:sSupPr>
                            <m:e>
                              <m:r>
                                <a:rPr lang="en-US" sz="2000" i="1">
                                  <a:latin typeface="Cambria Math" charset="0"/>
                                </a:rPr>
                                <m:t>𝑒</m:t>
                              </m:r>
                            </m:e>
                            <m:sup>
                              <m:r>
                                <a:rPr lang="en-US" sz="2000" b="0" i="1" smtClean="0">
                                  <a:latin typeface="Cambria Math" charset="0"/>
                                </a:rPr>
                                <m:t>−(</m:t>
                              </m:r>
                              <m:acc>
                                <m:accPr>
                                  <m:chr m:val="⃗"/>
                                  <m:ctrlPr>
                                    <a:rPr lang="en-US" sz="2000" i="1">
                                      <a:latin typeface="Cambria Math" panose="02040503050406030204" pitchFamily="18" charset="0"/>
                                    </a:rPr>
                                  </m:ctrlPr>
                                </m:accPr>
                                <m:e>
                                  <m:r>
                                    <a:rPr lang="en-US" sz="2000" b="0" i="1" smtClean="0">
                                      <a:latin typeface="Cambria Math" charset="0"/>
                                    </a:rPr>
                                    <m:t>𝑤</m:t>
                                  </m:r>
                                </m:e>
                              </m:acc>
                              <m:r>
                                <a:rPr lang="en-US" sz="2000" i="1">
                                  <a:latin typeface="Cambria Math" charset="0"/>
                                  <a:ea typeface="Cambria Math" charset="0"/>
                                  <a:cs typeface="Cambria Math" charset="0"/>
                                </a:rPr>
                                <m:t>∙</m:t>
                              </m:r>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𝑥</m:t>
                                  </m:r>
                                </m:e>
                              </m:acc>
                              <m:r>
                                <a:rPr lang="en-US" sz="2000" i="1">
                                  <a:latin typeface="Cambria Math" charset="0"/>
                                </a:rPr>
                                <m:t> +</m:t>
                              </m:r>
                              <m:r>
                                <a:rPr lang="en-US" sz="2000" b="0" i="1" smtClean="0">
                                  <a:latin typeface="Cambria Math" charset="0"/>
                                </a:rPr>
                                <m:t>𝑏</m:t>
                              </m:r>
                              <m:r>
                                <a:rPr lang="en-US" sz="2000" b="0" i="1" smtClean="0">
                                  <a:latin typeface="Cambria Math" charset="0"/>
                                </a:rPr>
                                <m:t>)</m:t>
                              </m:r>
                            </m:sup>
                          </m:sSup>
                        </m:den>
                      </m:f>
                    </m:oMath>
                  </m:oMathPara>
                </a14:m>
                <a:endParaRPr lang="en-US" sz="2000" b="0" i="1" dirty="0">
                  <a:latin typeface="Cambria Math" panose="02040503050406030204" pitchFamily="18" charset="0"/>
                </a:endParaRPr>
              </a:p>
              <a:p>
                <a:pPr marL="0" indent="0">
                  <a:buNone/>
                </a:pPr>
                <a:endParaRPr lang="en-US" sz="2000" b="0" i="1" dirty="0">
                  <a:latin typeface="Cambria Math" charset="0"/>
                </a:endParaRPr>
              </a:p>
              <a:p>
                <a:r>
                  <a:rPr lang="en-US" sz="2000" dirty="0">
                    <a:latin typeface="Arial" panose="020B0604020202020204" pitchFamily="34" charset="0"/>
                    <a:cs typeface="Arial" panose="020B0604020202020204" pitchFamily="34" charset="0"/>
                  </a:rPr>
                  <a:t>For </a:t>
                </a:r>
                <a14:m>
                  <m:oMath xmlns:m="http://schemas.openxmlformats.org/officeDocument/2006/math">
                    <m:r>
                      <a:rPr lang="en-US" sz="2000" i="1">
                        <a:latin typeface="Cambria Math" charset="0"/>
                      </a:rPr>
                      <m:t>𝑘</m:t>
                    </m:r>
                  </m:oMath>
                </a14:m>
                <a:r>
                  <a:rPr lang="en-US" sz="2000" dirty="0">
                    <a:latin typeface="Arial" panose="020B0604020202020204" pitchFamily="34" charset="0"/>
                    <a:cs typeface="Arial" panose="020B0604020202020204" pitchFamily="34" charset="0"/>
                  </a:rPr>
                  <a:t> class scenario:</a:t>
                </a:r>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charset="0"/>
                            </a:rPr>
                            <m:t>𝑍</m:t>
                          </m:r>
                        </m:e>
                        <m:sub>
                          <m:r>
                            <a:rPr lang="en-US" sz="2000" i="1">
                              <a:latin typeface="Cambria Math" charset="0"/>
                            </a:rPr>
                            <m:t>𝑖</m:t>
                          </m:r>
                        </m:sub>
                      </m:sSub>
                      <m:r>
                        <a:rPr lang="en-US" sz="2000" i="1">
                          <a:latin typeface="Cambria Math"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charset="0"/>
                                </a:rPr>
                                <m:t>𝑤</m:t>
                              </m:r>
                            </m:e>
                            <m:sub>
                              <m:r>
                                <a:rPr lang="en-US" sz="2000" i="1">
                                  <a:latin typeface="Cambria Math" charset="0"/>
                                </a:rPr>
                                <m:t>𝑖</m:t>
                              </m:r>
                            </m:sub>
                          </m:sSub>
                        </m:e>
                      </m:acc>
                      <m:r>
                        <a:rPr lang="en-US" sz="2000" i="1">
                          <a:latin typeface="Cambria Math" charset="0"/>
                          <a:ea typeface="Cambria Math" charset="0"/>
                          <a:cs typeface="Cambria Math" charset="0"/>
                        </a:rPr>
                        <m:t>∙</m:t>
                      </m:r>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𝑥</m:t>
                          </m:r>
                        </m:e>
                      </m:acc>
                      <m:r>
                        <a:rPr lang="en-US" sz="2000" i="1">
                          <a:latin typeface="Cambria Math" charset="0"/>
                        </a:rPr>
                        <m:t>+ </m:t>
                      </m:r>
                      <m:sSub>
                        <m:sSubPr>
                          <m:ctrlPr>
                            <a:rPr lang="en-US" sz="2000" i="1">
                              <a:latin typeface="Cambria Math" panose="02040503050406030204" pitchFamily="18" charset="0"/>
                            </a:rPr>
                          </m:ctrlPr>
                        </m:sSubPr>
                        <m:e>
                          <m:r>
                            <a:rPr lang="en-US" sz="2000" i="1">
                              <a:latin typeface="Cambria Math" charset="0"/>
                            </a:rPr>
                            <m:t>𝑏</m:t>
                          </m:r>
                        </m:e>
                        <m:sub>
                          <m:r>
                            <a:rPr lang="en-US" sz="2000" i="1">
                              <a:latin typeface="Cambria Math" charset="0"/>
                            </a:rPr>
                            <m:t>𝑖</m:t>
                          </m:r>
                        </m:sub>
                      </m:sSub>
                      <m:r>
                        <a:rPr lang="en-US" sz="2000" i="1">
                          <a:latin typeface="Cambria Math" panose="02040503050406030204" pitchFamily="18" charset="0"/>
                        </a:rPr>
                        <m:t>  ,   </m:t>
                      </m:r>
                      <m:r>
                        <a:rPr lang="en-US" sz="2000" i="1">
                          <a:latin typeface="Cambria Math" charset="0"/>
                        </a:rPr>
                        <m:t>1</m:t>
                      </m:r>
                      <m:r>
                        <a:rPr lang="en-US" sz="2000" i="1">
                          <a:latin typeface="Cambria Math" charset="0"/>
                          <a:ea typeface="Cambria Math" charset="0"/>
                          <a:cs typeface="Cambria Math" charset="0"/>
                        </a:rPr>
                        <m:t>≤</m:t>
                      </m:r>
                      <m:r>
                        <a:rPr lang="en-US" sz="2000" i="1">
                          <a:latin typeface="Cambria Math" charset="0"/>
                        </a:rPr>
                        <m:t>𝑖</m:t>
                      </m:r>
                      <m:r>
                        <a:rPr lang="en-US" sz="2000" i="1">
                          <a:latin typeface="Cambria Math" charset="0"/>
                          <a:ea typeface="Cambria Math" charset="0"/>
                          <a:cs typeface="Cambria Math" charset="0"/>
                        </a:rPr>
                        <m:t>≤</m:t>
                      </m:r>
                      <m:r>
                        <a:rPr lang="en-US" sz="2000" i="1">
                          <a:latin typeface="Cambria Math" charset="0"/>
                        </a:rPr>
                        <m:t>𝑘</m:t>
                      </m:r>
                    </m:oMath>
                  </m:oMathPara>
                </a14:m>
                <a:endParaRPr lang="en-US" sz="2000" i="1" dirty="0">
                  <a:latin typeface="Cambria Math" panose="02040503050406030204" pitchFamily="18" charset="0"/>
                </a:endParaRPr>
              </a:p>
              <a:p>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charset="0"/>
                        </a:rPr>
                        <m:t>𝑝</m:t>
                      </m:r>
                      <m:d>
                        <m:dPr>
                          <m:ctrlPr>
                            <a:rPr lang="en-US" sz="2000" b="0" i="1" smtClean="0">
                              <a:latin typeface="Cambria Math" panose="02040503050406030204" pitchFamily="18" charset="0"/>
                            </a:rPr>
                          </m:ctrlPr>
                        </m:dPr>
                        <m:e>
                          <m:r>
                            <a:rPr lang="en-US" sz="2000" b="0" i="1" smtClean="0">
                              <a:latin typeface="Cambria Math" charset="0"/>
                            </a:rPr>
                            <m:t>𝑦</m:t>
                          </m:r>
                          <m:r>
                            <a:rPr lang="en-US" sz="2000" b="0" i="1" smtClean="0">
                              <a:latin typeface="Cambria Math" charset="0"/>
                            </a:rPr>
                            <m:t>=</m:t>
                          </m:r>
                          <m:r>
                            <a:rPr lang="en-US" sz="2000" b="0" i="1" smtClean="0">
                              <a:latin typeface="Cambria Math" charset="0"/>
                            </a:rPr>
                            <m:t>𝑖</m:t>
                          </m:r>
                        </m:e>
                        <m:e>
                          <m:r>
                            <a:rPr lang="en-US" sz="2000" b="0" i="1" smtClean="0">
                              <a:latin typeface="Cambria Math" charset="0"/>
                            </a:rPr>
                            <m:t>𝑥</m:t>
                          </m:r>
                        </m:e>
                      </m:d>
                      <m:r>
                        <a:rPr lang="en-US" sz="2000" i="1">
                          <a:latin typeface="Cambria Math" charset="0"/>
                        </a:rPr>
                        <m:t>=</m:t>
                      </m:r>
                      <m:r>
                        <a:rPr lang="en-US" sz="2000" i="1">
                          <a:latin typeface="Cambria Math" charset="0"/>
                        </a:rPr>
                        <m:t>𝑠𝑜𝑓𝑡𝑚𝑎𝑥</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𝑍</m:t>
                              </m:r>
                            </m:e>
                            <m:sub>
                              <m:r>
                                <a:rPr lang="en-US" sz="2000" i="1">
                                  <a:latin typeface="Cambria Math" charset="0"/>
                                </a:rPr>
                                <m:t>𝑖</m:t>
                              </m:r>
                            </m:sub>
                          </m:sSub>
                        </m:e>
                      </m:d>
                      <m:r>
                        <a:rPr lang="en-US" sz="2000" i="1">
                          <a:latin typeface="Cambria Math" charset="0"/>
                        </a:rPr>
                        <m:t>= </m:t>
                      </m:r>
                      <m:f>
                        <m:fPr>
                          <m:ctrlPr>
                            <a:rPr lang="bg-BG" sz="2000" i="1">
                              <a:latin typeface="Cambria Math" panose="02040503050406030204" pitchFamily="18" charset="0"/>
                            </a:rPr>
                          </m:ctrlPr>
                        </m:fPr>
                        <m:num>
                          <m:sSup>
                            <m:sSupPr>
                              <m:ctrlPr>
                                <a:rPr lang="bg-BG" sz="2000" i="1">
                                  <a:latin typeface="Cambria Math" panose="02040503050406030204" pitchFamily="18" charset="0"/>
                                </a:rPr>
                              </m:ctrlPr>
                            </m:sSupPr>
                            <m:e>
                              <m:r>
                                <a:rPr lang="en-US" sz="2000" i="1">
                                  <a:latin typeface="Cambria Math" charset="0"/>
                                </a:rPr>
                                <m:t>𝑒</m:t>
                              </m:r>
                            </m:e>
                            <m:sup>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charset="0"/>
                                        </a:rPr>
                                        <m:t>𝑤</m:t>
                                      </m:r>
                                    </m:e>
                                    <m:sub>
                                      <m:r>
                                        <a:rPr lang="en-US" sz="2000" b="0" i="1" smtClean="0">
                                          <a:latin typeface="Cambria Math" charset="0"/>
                                        </a:rPr>
                                        <m:t>𝑖</m:t>
                                      </m:r>
                                    </m:sub>
                                  </m:sSub>
                                </m:e>
                              </m:acc>
                              <m:r>
                                <a:rPr lang="en-US" sz="2000" i="1">
                                  <a:latin typeface="Cambria Math" charset="0"/>
                                  <a:ea typeface="Cambria Math" charset="0"/>
                                  <a:cs typeface="Cambria Math" charset="0"/>
                                </a:rPr>
                                <m:t>∙</m:t>
                              </m:r>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𝑥</m:t>
                                  </m:r>
                                </m:e>
                              </m:acc>
                              <m:r>
                                <a:rPr lang="en-US" sz="2000" b="0" i="1" smtClean="0">
                                  <a:latin typeface="Cambria Math" charset="0"/>
                                </a:rPr>
                                <m:t>+ </m:t>
                              </m:r>
                              <m:sSub>
                                <m:sSubPr>
                                  <m:ctrlPr>
                                    <a:rPr lang="en-US" sz="2000" b="0" i="1" smtClean="0">
                                      <a:latin typeface="Cambria Math" panose="02040503050406030204" pitchFamily="18" charset="0"/>
                                    </a:rPr>
                                  </m:ctrlPr>
                                </m:sSubPr>
                                <m:e>
                                  <m:r>
                                    <a:rPr lang="en-US" sz="2000" b="0" i="1" smtClean="0">
                                      <a:latin typeface="Cambria Math" charset="0"/>
                                    </a:rPr>
                                    <m:t>𝑏</m:t>
                                  </m:r>
                                </m:e>
                                <m:sub>
                                  <m:r>
                                    <a:rPr lang="en-US" sz="2000" b="0" i="1" smtClean="0">
                                      <a:latin typeface="Cambria Math" charset="0"/>
                                    </a:rPr>
                                    <m:t>𝑖</m:t>
                                  </m:r>
                                </m:sub>
                              </m:sSub>
                            </m:sup>
                          </m:sSup>
                        </m:num>
                        <m:den>
                          <m:nary>
                            <m:naryPr>
                              <m:chr m:val="∑"/>
                              <m:ctrlPr>
                                <a:rPr lang="is-IS" sz="2000" i="1">
                                  <a:latin typeface="Cambria Math" panose="02040503050406030204" pitchFamily="18" charset="0"/>
                                </a:rPr>
                              </m:ctrlPr>
                            </m:naryPr>
                            <m:sub>
                              <m:r>
                                <m:rPr>
                                  <m:brk m:alnAt="23"/>
                                </m:rPr>
                                <a:rPr lang="en-US" sz="2000" i="1">
                                  <a:latin typeface="Cambria Math" charset="0"/>
                                </a:rPr>
                                <m:t>𝑗</m:t>
                              </m:r>
                              <m:r>
                                <a:rPr lang="en-US" sz="2000" i="1">
                                  <a:latin typeface="Cambria Math" charset="0"/>
                                </a:rPr>
                                <m:t>=1</m:t>
                              </m:r>
                            </m:sub>
                            <m:sup>
                              <m:r>
                                <a:rPr lang="en-US" sz="2000" i="1">
                                  <a:latin typeface="Cambria Math" charset="0"/>
                                </a:rPr>
                                <m:t>𝑘</m:t>
                              </m:r>
                            </m:sup>
                            <m:e>
                              <m:sSup>
                                <m:sSupPr>
                                  <m:ctrlPr>
                                    <a:rPr lang="bg-BG" sz="2000" i="1">
                                      <a:latin typeface="Cambria Math" panose="02040503050406030204" pitchFamily="18" charset="0"/>
                                    </a:rPr>
                                  </m:ctrlPr>
                                </m:sSupPr>
                                <m:e>
                                  <m:r>
                                    <a:rPr lang="en-US" sz="2000" i="1">
                                      <a:latin typeface="Cambria Math" charset="0"/>
                                    </a:rPr>
                                    <m:t>𝑒</m:t>
                                  </m:r>
                                </m:e>
                                <m:sup>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charset="0"/>
                                            </a:rPr>
                                            <m:t>𝑤</m:t>
                                          </m:r>
                                        </m:e>
                                        <m:sub>
                                          <m:r>
                                            <a:rPr lang="en-US" sz="2000" i="1">
                                              <a:latin typeface="Cambria Math" charset="0"/>
                                            </a:rPr>
                                            <m:t>𝑗</m:t>
                                          </m:r>
                                        </m:sub>
                                      </m:sSub>
                                    </m:e>
                                  </m:acc>
                                  <m:r>
                                    <a:rPr lang="en-US" sz="2000" i="1">
                                      <a:latin typeface="Cambria Math" charset="0"/>
                                      <a:ea typeface="Cambria Math" charset="0"/>
                                      <a:cs typeface="Cambria Math" charset="0"/>
                                    </a:rPr>
                                    <m:t>∙</m:t>
                                  </m:r>
                                  <m:acc>
                                    <m:accPr>
                                      <m:chr m:val="⃗"/>
                                      <m:ctrlPr>
                                        <a:rPr lang="en-US" sz="2000" b="0" i="1" smtClean="0">
                                          <a:latin typeface="Cambria Math" panose="02040503050406030204" pitchFamily="18" charset="0"/>
                                          <a:ea typeface="Cambria Math" charset="0"/>
                                          <a:cs typeface="Cambria Math" charset="0"/>
                                        </a:rPr>
                                      </m:ctrlPr>
                                    </m:accPr>
                                    <m:e>
                                      <m:r>
                                        <a:rPr lang="en-US" sz="2000" b="0" i="1" smtClean="0">
                                          <a:latin typeface="Cambria Math" charset="0"/>
                                          <a:ea typeface="Cambria Math" charset="0"/>
                                          <a:cs typeface="Cambria Math" charset="0"/>
                                        </a:rPr>
                                        <m:t>𝑥</m:t>
                                      </m:r>
                                    </m:e>
                                  </m:acc>
                                  <m:r>
                                    <a:rPr lang="en-US" sz="2000" i="1">
                                      <a:latin typeface="Cambria Math" charset="0"/>
                                    </a:rPr>
                                    <m:t> + </m:t>
                                  </m:r>
                                  <m:sSub>
                                    <m:sSubPr>
                                      <m:ctrlPr>
                                        <a:rPr lang="en-US" sz="2000" i="1">
                                          <a:latin typeface="Cambria Math" panose="02040503050406030204" pitchFamily="18" charset="0"/>
                                        </a:rPr>
                                      </m:ctrlPr>
                                    </m:sSubPr>
                                    <m:e>
                                      <m:r>
                                        <a:rPr lang="en-US" sz="2000" i="1">
                                          <a:latin typeface="Cambria Math" charset="0"/>
                                        </a:rPr>
                                        <m:t>𝑏</m:t>
                                      </m:r>
                                    </m:e>
                                    <m:sub>
                                      <m:r>
                                        <a:rPr lang="en-US" sz="2000" b="0" i="1" smtClean="0">
                                          <a:latin typeface="Cambria Math" charset="0"/>
                                        </a:rPr>
                                        <m:t>𝑗</m:t>
                                      </m:r>
                                    </m:sub>
                                  </m:sSub>
                                </m:sup>
                              </m:sSup>
                            </m:e>
                          </m:nary>
                        </m:den>
                      </m:f>
                      <m:r>
                        <a:rPr lang="en-US" sz="2000" b="0" i="1" smtClean="0">
                          <a:latin typeface="Cambria Math" panose="02040503050406030204" pitchFamily="18" charset="0"/>
                        </a:rPr>
                        <m:t>      </m:t>
                      </m:r>
                      <m:r>
                        <a:rPr lang="en-US" sz="2000" i="1">
                          <a:latin typeface="Cambria Math" charset="0"/>
                        </a:rPr>
                        <m:t>1</m:t>
                      </m:r>
                      <m:r>
                        <a:rPr lang="en-US" sz="2000" i="1">
                          <a:latin typeface="Cambria Math" charset="0"/>
                          <a:ea typeface="Cambria Math" charset="0"/>
                          <a:cs typeface="Cambria Math" charset="0"/>
                        </a:rPr>
                        <m:t>≤</m:t>
                      </m:r>
                      <m:r>
                        <a:rPr lang="en-US" sz="2000" i="1">
                          <a:latin typeface="Cambria Math" charset="0"/>
                        </a:rPr>
                        <m:t>𝑖</m:t>
                      </m:r>
                      <m:r>
                        <a:rPr lang="en-US" sz="2000" i="1">
                          <a:latin typeface="Cambria Math" charset="0"/>
                          <a:ea typeface="Cambria Math" charset="0"/>
                          <a:cs typeface="Cambria Math" charset="0"/>
                        </a:rPr>
                        <m:t>≤</m:t>
                      </m:r>
                      <m:r>
                        <a:rPr lang="en-US" sz="2000" i="1">
                          <a:latin typeface="Cambria Math" charset="0"/>
                        </a:rPr>
                        <m:t>𝑘</m:t>
                      </m:r>
                    </m:oMath>
                  </m:oMathPara>
                </a14:m>
                <a:endParaRPr lang="en-US" sz="2000" dirty="0"/>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6234" y="1364423"/>
                <a:ext cx="8559166" cy="3877152"/>
              </a:xfrm>
              <a:blipFill>
                <a:blip r:embed="rId2"/>
                <a:stretch>
                  <a:fillRect l="-1778" t="-1629" b="-228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E47CA46-6B1F-EB4B-ADF4-5DB1AC50399E}"/>
              </a:ext>
            </a:extLst>
          </p:cNvPr>
          <p:cNvSpPr>
            <a:spLocks noGrp="1"/>
          </p:cNvSpPr>
          <p:nvPr>
            <p:ph type="ftr" sz="quarter" idx="5"/>
          </p:nvPr>
        </p:nvSpPr>
        <p:spPr/>
        <p:txBody>
          <a:bodyPr/>
          <a:lstStyle/>
          <a:p>
            <a:r>
              <a:rPr lang="en-US"/>
              <a:t>© by Anagha Kulkarni, 2021</a:t>
            </a:r>
          </a:p>
        </p:txBody>
      </p:sp>
      <p:sp>
        <p:nvSpPr>
          <p:cNvPr id="5" name="Slide Number Placeholder 4">
            <a:extLst>
              <a:ext uri="{FF2B5EF4-FFF2-40B4-BE49-F238E27FC236}">
                <a16:creationId xmlns:a16="http://schemas.microsoft.com/office/drawing/2014/main" id="{B6847C08-47B6-3346-9758-7D340927F2A2}"/>
              </a:ext>
            </a:extLst>
          </p:cNvPr>
          <p:cNvSpPr>
            <a:spLocks noGrp="1"/>
          </p:cNvSpPr>
          <p:nvPr>
            <p:ph type="sldNum" sz="quarter" idx="7"/>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06830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483" y="21524"/>
            <a:ext cx="6449317" cy="738664"/>
          </a:xfrm>
        </p:spPr>
        <p:txBody>
          <a:bodyPr/>
          <a:lstStyle/>
          <a:p>
            <a:r>
              <a:rPr lang="en-US" sz="2400" dirty="0"/>
              <a:t>Multinomial Logistic Regression</a:t>
            </a:r>
            <a:br>
              <a:rPr lang="en-US" sz="2400" dirty="0"/>
            </a:br>
            <a:r>
              <a:rPr lang="en-US" sz="2400" dirty="0"/>
              <a:t>(aka </a:t>
            </a:r>
            <a:r>
              <a:rPr lang="en-US" sz="2400" dirty="0" err="1"/>
              <a:t>softmax</a:t>
            </a:r>
            <a:r>
              <a:rPr lang="en-US" sz="2400" dirty="0"/>
              <a:t> regression, </a:t>
            </a:r>
            <a:r>
              <a:rPr lang="en-US" sz="2400" dirty="0" err="1"/>
              <a:t>maxent</a:t>
            </a:r>
            <a:r>
              <a:rPr lang="en-US" sz="2400" dirty="0"/>
              <a:t> classifier)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8435" y="1047750"/>
                <a:ext cx="8559166" cy="3304815"/>
              </a:xfrm>
            </p:spPr>
            <p:txBody>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charset="0"/>
                        </a:rPr>
                        <m:t>𝑝</m:t>
                      </m:r>
                      <m:d>
                        <m:dPr>
                          <m:ctrlPr>
                            <a:rPr lang="en-US" sz="2000" b="0" i="1" smtClean="0">
                              <a:latin typeface="Cambria Math" panose="02040503050406030204" pitchFamily="18" charset="0"/>
                            </a:rPr>
                          </m:ctrlPr>
                        </m:dPr>
                        <m:e>
                          <m:r>
                            <a:rPr lang="en-US" sz="2000" b="0" i="1" smtClean="0">
                              <a:latin typeface="Cambria Math" charset="0"/>
                            </a:rPr>
                            <m:t>𝑦</m:t>
                          </m:r>
                          <m:r>
                            <a:rPr lang="en-US" sz="2000" b="0" i="1" smtClean="0">
                              <a:latin typeface="Cambria Math" charset="0"/>
                            </a:rPr>
                            <m:t>=</m:t>
                          </m:r>
                          <m:r>
                            <a:rPr lang="en-US" sz="2000" b="0" i="1" smtClean="0">
                              <a:latin typeface="Cambria Math" charset="0"/>
                            </a:rPr>
                            <m:t>𝑖</m:t>
                          </m:r>
                        </m:e>
                        <m:e>
                          <m:r>
                            <a:rPr lang="en-US" sz="2000" b="0" i="1" smtClean="0">
                              <a:latin typeface="Cambria Math" charset="0"/>
                            </a:rPr>
                            <m:t>𝑥</m:t>
                          </m:r>
                        </m:e>
                      </m:d>
                      <m:r>
                        <a:rPr lang="en-US" sz="2000" i="1">
                          <a:latin typeface="Cambria Math" charset="0"/>
                        </a:rPr>
                        <m:t>=</m:t>
                      </m:r>
                      <m:r>
                        <a:rPr lang="en-US" sz="2000" i="1">
                          <a:latin typeface="Cambria Math" charset="0"/>
                        </a:rPr>
                        <m:t>𝑠𝑜𝑓𝑡𝑚𝑎𝑥</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𝑍</m:t>
                              </m:r>
                            </m:e>
                            <m:sub>
                              <m:r>
                                <a:rPr lang="en-US" sz="2000" i="1">
                                  <a:latin typeface="Cambria Math" charset="0"/>
                                </a:rPr>
                                <m:t>𝑖</m:t>
                              </m:r>
                            </m:sub>
                          </m:sSub>
                        </m:e>
                      </m:d>
                      <m:r>
                        <a:rPr lang="en-US" sz="2000" i="1">
                          <a:latin typeface="Cambria Math" charset="0"/>
                        </a:rPr>
                        <m:t>= </m:t>
                      </m:r>
                      <m:f>
                        <m:fPr>
                          <m:ctrlPr>
                            <a:rPr lang="bg-BG" sz="2000" i="1">
                              <a:latin typeface="Cambria Math" panose="02040503050406030204" pitchFamily="18" charset="0"/>
                            </a:rPr>
                          </m:ctrlPr>
                        </m:fPr>
                        <m:num>
                          <m:sSup>
                            <m:sSupPr>
                              <m:ctrlPr>
                                <a:rPr lang="bg-BG" sz="2000" i="1">
                                  <a:latin typeface="Cambria Math" panose="02040503050406030204" pitchFamily="18" charset="0"/>
                                </a:rPr>
                              </m:ctrlPr>
                            </m:sSupPr>
                            <m:e>
                              <m:r>
                                <a:rPr lang="en-US" sz="2000" i="1">
                                  <a:latin typeface="Cambria Math" charset="0"/>
                                </a:rPr>
                                <m:t>𝑒</m:t>
                              </m:r>
                            </m:e>
                            <m:sup>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charset="0"/>
                                        </a:rPr>
                                        <m:t>𝑤</m:t>
                                      </m:r>
                                    </m:e>
                                    <m:sub>
                                      <m:r>
                                        <a:rPr lang="en-US" sz="2000" b="0" i="1" smtClean="0">
                                          <a:latin typeface="Cambria Math" charset="0"/>
                                        </a:rPr>
                                        <m:t>𝑖</m:t>
                                      </m:r>
                                    </m:sub>
                                  </m:sSub>
                                </m:e>
                              </m:acc>
                              <m:r>
                                <a:rPr lang="en-US" sz="2000" i="1">
                                  <a:latin typeface="Cambria Math" charset="0"/>
                                  <a:ea typeface="Cambria Math" charset="0"/>
                                  <a:cs typeface="Cambria Math" charset="0"/>
                                </a:rPr>
                                <m:t>∙</m:t>
                              </m:r>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𝑥</m:t>
                                  </m:r>
                                </m:e>
                              </m:acc>
                              <m:r>
                                <a:rPr lang="en-US" sz="2000" b="0" i="1" smtClean="0">
                                  <a:latin typeface="Cambria Math" charset="0"/>
                                </a:rPr>
                                <m:t>+ </m:t>
                              </m:r>
                              <m:sSub>
                                <m:sSubPr>
                                  <m:ctrlPr>
                                    <a:rPr lang="en-US" sz="2000" b="0" i="1" smtClean="0">
                                      <a:latin typeface="Cambria Math" panose="02040503050406030204" pitchFamily="18" charset="0"/>
                                    </a:rPr>
                                  </m:ctrlPr>
                                </m:sSubPr>
                                <m:e>
                                  <m:r>
                                    <a:rPr lang="en-US" sz="2000" b="0" i="1" smtClean="0">
                                      <a:latin typeface="Cambria Math" charset="0"/>
                                    </a:rPr>
                                    <m:t>𝑏</m:t>
                                  </m:r>
                                </m:e>
                                <m:sub>
                                  <m:r>
                                    <a:rPr lang="en-US" sz="2000" b="0" i="1" smtClean="0">
                                      <a:latin typeface="Cambria Math" charset="0"/>
                                    </a:rPr>
                                    <m:t>𝑖</m:t>
                                  </m:r>
                                </m:sub>
                              </m:sSub>
                            </m:sup>
                          </m:sSup>
                        </m:num>
                        <m:den>
                          <m:nary>
                            <m:naryPr>
                              <m:chr m:val="∑"/>
                              <m:ctrlPr>
                                <a:rPr lang="is-IS" sz="2000" i="1">
                                  <a:latin typeface="Cambria Math" panose="02040503050406030204" pitchFamily="18" charset="0"/>
                                </a:rPr>
                              </m:ctrlPr>
                            </m:naryPr>
                            <m:sub>
                              <m:r>
                                <m:rPr>
                                  <m:brk m:alnAt="23"/>
                                </m:rPr>
                                <a:rPr lang="en-US" sz="2000" i="1">
                                  <a:latin typeface="Cambria Math" charset="0"/>
                                </a:rPr>
                                <m:t>𝑗</m:t>
                              </m:r>
                              <m:r>
                                <a:rPr lang="en-US" sz="2000" i="1">
                                  <a:latin typeface="Cambria Math" charset="0"/>
                                </a:rPr>
                                <m:t>=1</m:t>
                              </m:r>
                            </m:sub>
                            <m:sup>
                              <m:r>
                                <a:rPr lang="en-US" sz="2000" i="1">
                                  <a:latin typeface="Cambria Math" charset="0"/>
                                </a:rPr>
                                <m:t>𝑘</m:t>
                              </m:r>
                            </m:sup>
                            <m:e>
                              <m:sSup>
                                <m:sSupPr>
                                  <m:ctrlPr>
                                    <a:rPr lang="bg-BG" sz="2000" i="1">
                                      <a:latin typeface="Cambria Math" panose="02040503050406030204" pitchFamily="18" charset="0"/>
                                    </a:rPr>
                                  </m:ctrlPr>
                                </m:sSupPr>
                                <m:e>
                                  <m:r>
                                    <a:rPr lang="en-US" sz="2000" i="1">
                                      <a:latin typeface="Cambria Math" charset="0"/>
                                    </a:rPr>
                                    <m:t>𝑒</m:t>
                                  </m:r>
                                </m:e>
                                <m:sup>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charset="0"/>
                                            </a:rPr>
                                            <m:t>𝑤</m:t>
                                          </m:r>
                                        </m:e>
                                        <m:sub>
                                          <m:r>
                                            <a:rPr lang="en-US" sz="2000" i="1">
                                              <a:latin typeface="Cambria Math" charset="0"/>
                                            </a:rPr>
                                            <m:t>𝑗</m:t>
                                          </m:r>
                                        </m:sub>
                                      </m:sSub>
                                    </m:e>
                                  </m:acc>
                                  <m:r>
                                    <a:rPr lang="en-US" sz="2000" i="1">
                                      <a:latin typeface="Cambria Math" charset="0"/>
                                      <a:ea typeface="Cambria Math" charset="0"/>
                                      <a:cs typeface="Cambria Math" charset="0"/>
                                    </a:rPr>
                                    <m:t>∙</m:t>
                                  </m:r>
                                  <m:acc>
                                    <m:accPr>
                                      <m:chr m:val="⃗"/>
                                      <m:ctrlPr>
                                        <a:rPr lang="en-US" sz="2000" b="0" i="1" smtClean="0">
                                          <a:latin typeface="Cambria Math" panose="02040503050406030204" pitchFamily="18" charset="0"/>
                                          <a:ea typeface="Cambria Math" charset="0"/>
                                          <a:cs typeface="Cambria Math" charset="0"/>
                                        </a:rPr>
                                      </m:ctrlPr>
                                    </m:accPr>
                                    <m:e>
                                      <m:r>
                                        <a:rPr lang="en-US" sz="2000" b="0" i="1" smtClean="0">
                                          <a:latin typeface="Cambria Math" charset="0"/>
                                          <a:ea typeface="Cambria Math" charset="0"/>
                                          <a:cs typeface="Cambria Math" charset="0"/>
                                        </a:rPr>
                                        <m:t>𝑥</m:t>
                                      </m:r>
                                    </m:e>
                                  </m:acc>
                                  <m:r>
                                    <a:rPr lang="en-US" sz="2000" i="1">
                                      <a:latin typeface="Cambria Math" charset="0"/>
                                    </a:rPr>
                                    <m:t> + </m:t>
                                  </m:r>
                                  <m:sSub>
                                    <m:sSubPr>
                                      <m:ctrlPr>
                                        <a:rPr lang="en-US" sz="2000" i="1">
                                          <a:latin typeface="Cambria Math" panose="02040503050406030204" pitchFamily="18" charset="0"/>
                                        </a:rPr>
                                      </m:ctrlPr>
                                    </m:sSubPr>
                                    <m:e>
                                      <m:r>
                                        <a:rPr lang="en-US" sz="2000" i="1">
                                          <a:latin typeface="Cambria Math" charset="0"/>
                                        </a:rPr>
                                        <m:t>𝑏</m:t>
                                      </m:r>
                                    </m:e>
                                    <m:sub>
                                      <m:r>
                                        <a:rPr lang="en-US" sz="2000" b="0" i="1" smtClean="0">
                                          <a:latin typeface="Cambria Math" charset="0"/>
                                        </a:rPr>
                                        <m:t>𝑗</m:t>
                                      </m:r>
                                    </m:sub>
                                  </m:sSub>
                                </m:sup>
                              </m:sSup>
                            </m:e>
                          </m:nary>
                        </m:den>
                      </m:f>
                      <m:r>
                        <a:rPr lang="en-US" sz="2000" i="1">
                          <a:latin typeface="Cambria Math" charset="0"/>
                        </a:rPr>
                        <m:t>1</m:t>
                      </m:r>
                      <m:r>
                        <a:rPr lang="en-US" sz="2000" i="1">
                          <a:latin typeface="Cambria Math" charset="0"/>
                          <a:ea typeface="Cambria Math" charset="0"/>
                          <a:cs typeface="Cambria Math" charset="0"/>
                        </a:rPr>
                        <m:t>≤</m:t>
                      </m:r>
                      <m:r>
                        <a:rPr lang="en-US" sz="2000" i="1">
                          <a:latin typeface="Cambria Math" charset="0"/>
                        </a:rPr>
                        <m:t>𝑖</m:t>
                      </m:r>
                      <m:r>
                        <a:rPr lang="en-US" sz="2000" i="1">
                          <a:latin typeface="Cambria Math" charset="0"/>
                          <a:ea typeface="Cambria Math" charset="0"/>
                          <a:cs typeface="Cambria Math" charset="0"/>
                        </a:rPr>
                        <m:t>≤</m:t>
                      </m:r>
                      <m:r>
                        <a:rPr lang="en-US" sz="2000" i="1">
                          <a:latin typeface="Cambria Math" charset="0"/>
                        </a:rPr>
                        <m:t>𝑘</m:t>
                      </m:r>
                    </m:oMath>
                  </m:oMathPara>
                </a14:m>
                <a:endParaRPr lang="en-US" sz="2000" dirty="0"/>
              </a:p>
              <a:p>
                <a:endParaRPr lang="en-US" sz="200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charset="0"/>
                        </a:rPr>
                        <m:t>𝑝</m:t>
                      </m:r>
                      <m:d>
                        <m:dPr>
                          <m:ctrlPr>
                            <a:rPr lang="en-US" sz="2000" i="1">
                              <a:latin typeface="Cambria Math" panose="02040503050406030204" pitchFamily="18" charset="0"/>
                            </a:rPr>
                          </m:ctrlPr>
                        </m:dPr>
                        <m:e>
                          <m:r>
                            <a:rPr lang="en-US" sz="2000" i="1">
                              <a:latin typeface="Cambria Math" charset="0"/>
                            </a:rPr>
                            <m:t>𝑦</m:t>
                          </m:r>
                          <m:r>
                            <a:rPr lang="en-US" sz="2000" i="1">
                              <a:latin typeface="Cambria Math" charset="0"/>
                            </a:rPr>
                            <m:t>=</m:t>
                          </m:r>
                          <m:r>
                            <a:rPr lang="en-US" sz="2000" i="1">
                              <a:latin typeface="Cambria Math" charset="0"/>
                            </a:rPr>
                            <m:t>𝑖</m:t>
                          </m:r>
                        </m:e>
                        <m:e>
                          <m:r>
                            <a:rPr lang="en-US" sz="2000" i="1">
                              <a:latin typeface="Cambria Math" charset="0"/>
                            </a:rPr>
                            <m:t>𝑥</m:t>
                          </m:r>
                        </m:e>
                      </m:d>
                      <m:r>
                        <a:rPr lang="en-US" sz="2000" i="1">
                          <a:latin typeface="Cambria Math" charset="0"/>
                        </a:rPr>
                        <m:t>=</m:t>
                      </m:r>
                      <m:r>
                        <a:rPr lang="en-US" sz="2000" i="1">
                          <a:latin typeface="Cambria Math" charset="0"/>
                        </a:rPr>
                        <m:t>𝑠𝑜𝑓𝑡𝑚𝑎𝑥</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𝑍</m:t>
                              </m:r>
                            </m:e>
                            <m:sub>
                              <m:r>
                                <a:rPr lang="en-US" sz="2000" i="1">
                                  <a:latin typeface="Cambria Math" charset="0"/>
                                </a:rPr>
                                <m:t>𝑖</m:t>
                              </m:r>
                            </m:sub>
                          </m:sSub>
                        </m:e>
                      </m:d>
                      <m:r>
                        <a:rPr lang="en-US" sz="2000" i="1">
                          <a:latin typeface="Cambria Math" charset="0"/>
                        </a:rPr>
                        <m:t>= </m:t>
                      </m:r>
                      <m:f>
                        <m:fPr>
                          <m:ctrlPr>
                            <a:rPr lang="bg-BG" sz="2000" i="1">
                              <a:latin typeface="Cambria Math" panose="02040503050406030204" pitchFamily="18" charset="0"/>
                            </a:rPr>
                          </m:ctrlPr>
                        </m:fPr>
                        <m:num>
                          <m:sSup>
                            <m:sSupPr>
                              <m:ctrlPr>
                                <a:rPr lang="bg-BG" sz="2000" i="1">
                                  <a:latin typeface="Cambria Math" panose="02040503050406030204" pitchFamily="18" charset="0"/>
                                </a:rPr>
                              </m:ctrlPr>
                            </m:sSupPr>
                            <m:e>
                              <m:r>
                                <a:rPr lang="en-US" sz="2000" i="1">
                                  <a:latin typeface="Cambria Math" charset="0"/>
                                </a:rPr>
                                <m:t>𝑒</m:t>
                              </m:r>
                            </m:e>
                            <m:sup>
                              <m:r>
                                <a:rPr lang="en-US" sz="2000" i="1">
                                  <a:latin typeface="Cambria Math" charset="0"/>
                                </a:rPr>
                                <m:t>𝑍𝑖</m:t>
                              </m:r>
                            </m:sup>
                          </m:sSup>
                        </m:num>
                        <m:den>
                          <m:nary>
                            <m:naryPr>
                              <m:chr m:val="∑"/>
                              <m:ctrlPr>
                                <a:rPr lang="is-IS" sz="2000" i="1">
                                  <a:latin typeface="Cambria Math" panose="02040503050406030204" pitchFamily="18" charset="0"/>
                                </a:rPr>
                              </m:ctrlPr>
                            </m:naryPr>
                            <m:sub>
                              <m:r>
                                <m:rPr>
                                  <m:brk m:alnAt="23"/>
                                </m:rPr>
                                <a:rPr lang="en-US" sz="2000" i="1">
                                  <a:latin typeface="Cambria Math" charset="0"/>
                                </a:rPr>
                                <m:t>𝑗</m:t>
                              </m:r>
                              <m:r>
                                <a:rPr lang="en-US" sz="2000" i="1">
                                  <a:latin typeface="Cambria Math" charset="0"/>
                                </a:rPr>
                                <m:t>=1</m:t>
                              </m:r>
                            </m:sub>
                            <m:sup>
                              <m:r>
                                <a:rPr lang="en-US" sz="2000" i="1">
                                  <a:latin typeface="Cambria Math" charset="0"/>
                                </a:rPr>
                                <m:t>𝑘</m:t>
                              </m:r>
                            </m:sup>
                            <m:e>
                              <m:sSup>
                                <m:sSupPr>
                                  <m:ctrlPr>
                                    <a:rPr lang="is-IS" sz="2000" i="1">
                                      <a:latin typeface="Cambria Math" panose="02040503050406030204" pitchFamily="18" charset="0"/>
                                    </a:rPr>
                                  </m:ctrlPr>
                                </m:sSupPr>
                                <m:e>
                                  <m:r>
                                    <a:rPr lang="en-US" sz="2000" i="1">
                                      <a:latin typeface="Cambria Math" charset="0"/>
                                    </a:rPr>
                                    <m:t>𝑒</m:t>
                                  </m:r>
                                </m:e>
                                <m:sup>
                                  <m:r>
                                    <a:rPr lang="en-US" sz="2000" i="1">
                                      <a:latin typeface="Cambria Math" charset="0"/>
                                    </a:rPr>
                                    <m:t>𝑍𝑗</m:t>
                                  </m:r>
                                </m:sup>
                              </m:sSup>
                            </m:e>
                          </m:nary>
                        </m:den>
                      </m:f>
                      <m:r>
                        <a:rPr lang="en-US" sz="2000" i="1">
                          <a:latin typeface="Cambria Math" charset="0"/>
                        </a:rPr>
                        <m:t> 1</m:t>
                      </m:r>
                      <m:r>
                        <a:rPr lang="en-US" sz="2000" i="1">
                          <a:latin typeface="Cambria Math" charset="0"/>
                          <a:ea typeface="Cambria Math" charset="0"/>
                          <a:cs typeface="Cambria Math" charset="0"/>
                        </a:rPr>
                        <m:t>≤</m:t>
                      </m:r>
                      <m:r>
                        <a:rPr lang="en-US" sz="2000" i="1">
                          <a:latin typeface="Cambria Math" charset="0"/>
                        </a:rPr>
                        <m:t>𝑖</m:t>
                      </m:r>
                      <m:r>
                        <a:rPr lang="en-US" sz="2000" i="1">
                          <a:latin typeface="Cambria Math" charset="0"/>
                          <a:ea typeface="Cambria Math" charset="0"/>
                          <a:cs typeface="Cambria Math" charset="0"/>
                        </a:rPr>
                        <m:t>≤</m:t>
                      </m:r>
                      <m:r>
                        <a:rPr lang="en-US" sz="2000" i="1">
                          <a:latin typeface="Cambria Math" charset="0"/>
                        </a:rPr>
                        <m:t>𝑘</m:t>
                      </m:r>
                    </m:oMath>
                  </m:oMathPara>
                </a14:m>
                <a:endParaRPr lang="en-US" sz="2000" dirty="0"/>
              </a:p>
              <a:p>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𝑘</m:t>
                          </m:r>
                        </m:sub>
                      </m:sSub>
                      <m:r>
                        <a:rPr lang="en-US" sz="2000" i="1">
                          <a:latin typeface="Cambria Math" panose="02040503050406030204" pitchFamily="18" charset="0"/>
                        </a:rPr>
                        <m:t>]= </m:t>
                      </m:r>
                      <m:r>
                        <a:rPr lang="en-US" sz="2000" i="1">
                          <a:latin typeface="Cambria Math" charset="0"/>
                        </a:rPr>
                        <m:t>𝑠𝑜𝑓𝑡𝑚𝑎𝑥</m:t>
                      </m:r>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charset="0"/>
                                </a:rPr>
                                <m:t>𝑍</m:t>
                              </m:r>
                            </m:e>
                          </m:acc>
                        </m:e>
                      </m:d>
                      <m:r>
                        <a:rPr lang="en-US" sz="2000" i="1">
                          <a:latin typeface="Cambria Math" charset="0"/>
                        </a:rPr>
                        <m:t>= </m:t>
                      </m:r>
                      <m:d>
                        <m:dPr>
                          <m:begChr m:val="["/>
                          <m:endChr m:val="]"/>
                          <m:ctrlPr>
                            <a:rPr lang="pt-BR" sz="2000" i="1">
                              <a:latin typeface="Cambria Math" panose="02040503050406030204" pitchFamily="18" charset="0"/>
                            </a:rPr>
                          </m:ctrlPr>
                        </m:dPr>
                        <m:e>
                          <m:f>
                            <m:fPr>
                              <m:ctrlPr>
                                <a:rPr lang="bg-BG" sz="2000" i="1">
                                  <a:latin typeface="Cambria Math" panose="02040503050406030204" pitchFamily="18" charset="0"/>
                                </a:rPr>
                              </m:ctrlPr>
                            </m:fPr>
                            <m:num>
                              <m:sSup>
                                <m:sSupPr>
                                  <m:ctrlPr>
                                    <a:rPr lang="bg-BG" sz="2000" i="1">
                                      <a:latin typeface="Cambria Math" panose="02040503050406030204" pitchFamily="18" charset="0"/>
                                    </a:rPr>
                                  </m:ctrlPr>
                                </m:sSupPr>
                                <m:e>
                                  <m:r>
                                    <a:rPr lang="en-US" sz="2000" i="1">
                                      <a:latin typeface="Cambria Math" charset="0"/>
                                    </a:rPr>
                                    <m:t>𝑒</m:t>
                                  </m:r>
                                </m:e>
                                <m:sup>
                                  <m:r>
                                    <a:rPr lang="en-US" sz="2000" i="1">
                                      <a:latin typeface="Cambria Math" charset="0"/>
                                    </a:rPr>
                                    <m:t>𝑍</m:t>
                                  </m:r>
                                  <m:r>
                                    <a:rPr lang="en-US" sz="2000" i="1" baseline="-25000">
                                      <a:latin typeface="Cambria Math" charset="0"/>
                                    </a:rPr>
                                    <m:t>1</m:t>
                                  </m:r>
                                </m:sup>
                              </m:sSup>
                            </m:num>
                            <m:den>
                              <m:nary>
                                <m:naryPr>
                                  <m:chr m:val="∑"/>
                                  <m:ctrlPr>
                                    <a:rPr lang="is-IS" sz="2000" i="1">
                                      <a:latin typeface="Cambria Math" panose="02040503050406030204" pitchFamily="18" charset="0"/>
                                    </a:rPr>
                                  </m:ctrlPr>
                                </m:naryPr>
                                <m:sub>
                                  <m:r>
                                    <m:rPr>
                                      <m:brk m:alnAt="23"/>
                                    </m:rPr>
                                    <a:rPr lang="en-US" sz="2000" i="1">
                                      <a:latin typeface="Cambria Math" charset="0"/>
                                    </a:rPr>
                                    <m:t>𝑗</m:t>
                                  </m:r>
                                  <m:r>
                                    <a:rPr lang="en-US" sz="2000" i="1">
                                      <a:latin typeface="Cambria Math" charset="0"/>
                                    </a:rPr>
                                    <m:t>=1</m:t>
                                  </m:r>
                                </m:sub>
                                <m:sup>
                                  <m:r>
                                    <a:rPr lang="en-US" sz="2000" i="1">
                                      <a:latin typeface="Cambria Math" charset="0"/>
                                    </a:rPr>
                                    <m:t>𝑘</m:t>
                                  </m:r>
                                </m:sup>
                                <m:e>
                                  <m:sSup>
                                    <m:sSupPr>
                                      <m:ctrlPr>
                                        <a:rPr lang="is-IS" sz="2000" i="1" smtClean="0">
                                          <a:latin typeface="Cambria Math" panose="02040503050406030204" pitchFamily="18" charset="0"/>
                                        </a:rPr>
                                      </m:ctrlPr>
                                    </m:sSupPr>
                                    <m:e>
                                      <m:r>
                                        <a:rPr lang="en-US" sz="2000" i="1">
                                          <a:latin typeface="Cambria Math" charset="0"/>
                                        </a:rPr>
                                        <m:t>𝑒</m:t>
                                      </m:r>
                                    </m:e>
                                    <m:sup>
                                      <m:r>
                                        <a:rPr lang="en-US" sz="2000" i="1">
                                          <a:latin typeface="Cambria Math" charset="0"/>
                                        </a:rPr>
                                        <m:t>𝑍𝑗</m:t>
                                      </m:r>
                                    </m:sup>
                                  </m:sSup>
                                </m:e>
                              </m:nary>
                            </m:den>
                          </m:f>
                          <m:r>
                            <a:rPr lang="en-US" sz="2000" i="1">
                              <a:latin typeface="Cambria Math" charset="0"/>
                            </a:rPr>
                            <m:t>,</m:t>
                          </m:r>
                          <m:f>
                            <m:fPr>
                              <m:ctrlPr>
                                <a:rPr lang="bg-BG" sz="2000" i="1">
                                  <a:latin typeface="Cambria Math" panose="02040503050406030204" pitchFamily="18" charset="0"/>
                                </a:rPr>
                              </m:ctrlPr>
                            </m:fPr>
                            <m:num>
                              <m:sSup>
                                <m:sSupPr>
                                  <m:ctrlPr>
                                    <a:rPr lang="bg-BG" sz="2000" i="1">
                                      <a:latin typeface="Cambria Math" panose="02040503050406030204" pitchFamily="18" charset="0"/>
                                    </a:rPr>
                                  </m:ctrlPr>
                                </m:sSupPr>
                                <m:e>
                                  <m:r>
                                    <a:rPr lang="en-US" sz="2000" i="1">
                                      <a:latin typeface="Cambria Math" charset="0"/>
                                    </a:rPr>
                                    <m:t>𝑒</m:t>
                                  </m:r>
                                </m:e>
                                <m:sup>
                                  <m:r>
                                    <a:rPr lang="en-US" sz="2000" i="1">
                                      <a:latin typeface="Cambria Math" charset="0"/>
                                    </a:rPr>
                                    <m:t>𝑍</m:t>
                                  </m:r>
                                  <m:r>
                                    <a:rPr lang="en-US" sz="2000" i="1" baseline="-25000">
                                      <a:latin typeface="Cambria Math" charset="0"/>
                                    </a:rPr>
                                    <m:t>2</m:t>
                                  </m:r>
                                </m:sup>
                              </m:sSup>
                            </m:num>
                            <m:den>
                              <m:nary>
                                <m:naryPr>
                                  <m:chr m:val="∑"/>
                                  <m:ctrlPr>
                                    <a:rPr lang="is-IS" sz="2000" i="1">
                                      <a:latin typeface="Cambria Math" panose="02040503050406030204" pitchFamily="18" charset="0"/>
                                    </a:rPr>
                                  </m:ctrlPr>
                                </m:naryPr>
                                <m:sub>
                                  <m:r>
                                    <m:rPr>
                                      <m:brk m:alnAt="23"/>
                                    </m:rPr>
                                    <a:rPr lang="en-US" sz="2000" i="1">
                                      <a:latin typeface="Cambria Math" charset="0"/>
                                    </a:rPr>
                                    <m:t>𝑗</m:t>
                                  </m:r>
                                  <m:r>
                                    <a:rPr lang="en-US" sz="2000" i="1">
                                      <a:latin typeface="Cambria Math" charset="0"/>
                                    </a:rPr>
                                    <m:t>=1</m:t>
                                  </m:r>
                                </m:sub>
                                <m:sup>
                                  <m:r>
                                    <a:rPr lang="en-US" sz="2000" i="1">
                                      <a:latin typeface="Cambria Math" charset="0"/>
                                    </a:rPr>
                                    <m:t>𝑘</m:t>
                                  </m:r>
                                </m:sup>
                                <m:e>
                                  <m:sSup>
                                    <m:sSupPr>
                                      <m:ctrlPr>
                                        <a:rPr lang="is-IS" sz="2000" i="1">
                                          <a:latin typeface="Cambria Math" panose="02040503050406030204" pitchFamily="18" charset="0"/>
                                        </a:rPr>
                                      </m:ctrlPr>
                                    </m:sSupPr>
                                    <m:e>
                                      <m:r>
                                        <a:rPr lang="en-US" sz="2000" i="1">
                                          <a:latin typeface="Cambria Math" charset="0"/>
                                        </a:rPr>
                                        <m:t>𝑒</m:t>
                                      </m:r>
                                    </m:e>
                                    <m:sup>
                                      <m:r>
                                        <a:rPr lang="en-US" sz="2000" i="1">
                                          <a:latin typeface="Cambria Math" charset="0"/>
                                        </a:rPr>
                                        <m:t>𝑍𝑗</m:t>
                                      </m:r>
                                    </m:sup>
                                  </m:sSup>
                                </m:e>
                              </m:nary>
                            </m:den>
                          </m:f>
                          <m:r>
                            <a:rPr lang="en-US" sz="2000" i="1">
                              <a:latin typeface="Cambria Math" charset="0"/>
                            </a:rPr>
                            <m:t>, …,</m:t>
                          </m:r>
                          <m:f>
                            <m:fPr>
                              <m:ctrlPr>
                                <a:rPr lang="bg-BG" sz="2000" i="1">
                                  <a:latin typeface="Cambria Math" panose="02040503050406030204" pitchFamily="18" charset="0"/>
                                </a:rPr>
                              </m:ctrlPr>
                            </m:fPr>
                            <m:num>
                              <m:sSup>
                                <m:sSupPr>
                                  <m:ctrlPr>
                                    <a:rPr lang="bg-BG" sz="2000" i="1">
                                      <a:latin typeface="Cambria Math" panose="02040503050406030204" pitchFamily="18" charset="0"/>
                                    </a:rPr>
                                  </m:ctrlPr>
                                </m:sSupPr>
                                <m:e>
                                  <m:r>
                                    <a:rPr lang="en-US" sz="2000" i="1">
                                      <a:latin typeface="Cambria Math" charset="0"/>
                                    </a:rPr>
                                    <m:t>𝑒</m:t>
                                  </m:r>
                                </m:e>
                                <m:sup>
                                  <m:r>
                                    <a:rPr lang="en-US" sz="2000" i="1">
                                      <a:latin typeface="Cambria Math" charset="0"/>
                                    </a:rPr>
                                    <m:t>𝑍</m:t>
                                  </m:r>
                                  <m:r>
                                    <a:rPr lang="en-US" sz="2000" i="1" baseline="-25000">
                                      <a:latin typeface="Cambria Math" charset="0"/>
                                    </a:rPr>
                                    <m:t>𝑘</m:t>
                                  </m:r>
                                </m:sup>
                              </m:sSup>
                            </m:num>
                            <m:den>
                              <m:nary>
                                <m:naryPr>
                                  <m:chr m:val="∑"/>
                                  <m:ctrlPr>
                                    <a:rPr lang="is-IS" sz="2000" i="1">
                                      <a:latin typeface="Cambria Math" panose="02040503050406030204" pitchFamily="18" charset="0"/>
                                    </a:rPr>
                                  </m:ctrlPr>
                                </m:naryPr>
                                <m:sub>
                                  <m:r>
                                    <m:rPr>
                                      <m:brk m:alnAt="23"/>
                                    </m:rPr>
                                    <a:rPr lang="en-US" sz="2000" i="1">
                                      <a:latin typeface="Cambria Math" charset="0"/>
                                    </a:rPr>
                                    <m:t>𝑗</m:t>
                                  </m:r>
                                  <m:r>
                                    <a:rPr lang="en-US" sz="2000" i="1">
                                      <a:latin typeface="Cambria Math" charset="0"/>
                                    </a:rPr>
                                    <m:t>=1</m:t>
                                  </m:r>
                                </m:sub>
                                <m:sup>
                                  <m:r>
                                    <a:rPr lang="en-US" sz="2000" i="1">
                                      <a:latin typeface="Cambria Math" charset="0"/>
                                    </a:rPr>
                                    <m:t>𝑘</m:t>
                                  </m:r>
                                </m:sup>
                                <m:e>
                                  <m:sSup>
                                    <m:sSupPr>
                                      <m:ctrlPr>
                                        <a:rPr lang="is-IS" sz="2000" i="1">
                                          <a:latin typeface="Cambria Math" panose="02040503050406030204" pitchFamily="18" charset="0"/>
                                        </a:rPr>
                                      </m:ctrlPr>
                                    </m:sSupPr>
                                    <m:e>
                                      <m:r>
                                        <a:rPr lang="en-US" sz="2000" i="1">
                                          <a:latin typeface="Cambria Math" charset="0"/>
                                        </a:rPr>
                                        <m:t>𝑒</m:t>
                                      </m:r>
                                    </m:e>
                                    <m:sup>
                                      <m:r>
                                        <a:rPr lang="en-US" sz="2000" i="1">
                                          <a:latin typeface="Cambria Math" charset="0"/>
                                        </a:rPr>
                                        <m:t>𝑍𝑗</m:t>
                                      </m:r>
                                    </m:sup>
                                  </m:sSup>
                                </m:e>
                              </m:nary>
                            </m:den>
                          </m:f>
                        </m:e>
                      </m:d>
                    </m:oMath>
                  </m:oMathPara>
                </a14:m>
                <a:endParaRPr lang="en-US" sz="2000" dirty="0"/>
              </a:p>
              <a:p>
                <a:endParaRPr lang="en-US" sz="1000" dirty="0"/>
              </a:p>
              <a:p>
                <a:r>
                  <a:rPr lang="en-US" sz="1400" dirty="0"/>
                  <a:t>Denominators: Normalizing constant. Thus </a:t>
                </a:r>
                <a14:m>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𝑦</m:t>
                        </m:r>
                      </m:e>
                    </m:acc>
                  </m:oMath>
                </a14:m>
                <a:r>
                  <a:rPr lang="en-US" sz="1400" dirty="0"/>
                  <a:t> is a valid probability distribution </a:t>
                </a:r>
                <a14:m>
                  <m:oMath xmlns:m="http://schemas.openxmlformats.org/officeDocument/2006/math">
                    <m:acc>
                      <m:accPr>
                        <m:chr m:val="̂"/>
                        <m:ctrlPr>
                          <a:rPr lang="en-US" sz="1400" i="1" smtClean="0">
                            <a:latin typeface="Cambria Math" panose="02040503050406030204" pitchFamily="18" charset="0"/>
                          </a:rPr>
                        </m:ctrlPr>
                      </m:accP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e>
                    </m:acc>
                    <m:r>
                      <m:rPr>
                        <m:nor/>
                      </m:rPr>
                      <a:rPr lang="en-US" sz="1400" dirty="0"/>
                      <m:t>∊</m:t>
                    </m:r>
                    <m:r>
                      <m:rPr>
                        <m:nor/>
                      </m:rPr>
                      <a:rPr lang="en-US" sz="1400" b="0" i="0" dirty="0" smtClean="0"/>
                      <m:t> [0,1] </m:t>
                    </m:r>
                    <m:r>
                      <m:rPr>
                        <m:nor/>
                      </m:rPr>
                      <a:rPr lang="en-US" sz="1400" b="0" i="0" dirty="0" smtClean="0"/>
                      <m:t>and</m:t>
                    </m:r>
                    <m:nary>
                      <m:naryPr>
                        <m:chr m:val="∑"/>
                        <m:ctrlPr>
                          <a:rPr lang="is-IS" sz="1400" i="1">
                            <a:latin typeface="Cambria Math" panose="02040503050406030204" pitchFamily="18" charset="0"/>
                          </a:rPr>
                        </m:ctrlPr>
                      </m:naryPr>
                      <m:sub>
                        <m:r>
                          <a:rPr lang="en-US" sz="1400" b="0" i="1" smtClean="0">
                            <a:latin typeface="Cambria Math" panose="02040503050406030204" pitchFamily="18" charset="0"/>
                          </a:rPr>
                          <m:t>𝑖</m:t>
                        </m:r>
                        <m:r>
                          <a:rPr lang="en-US" sz="1400" i="1">
                            <a:latin typeface="Cambria Math" charset="0"/>
                          </a:rPr>
                          <m:t>=1</m:t>
                        </m:r>
                      </m:sub>
                      <m:sup>
                        <m:r>
                          <a:rPr lang="en-US" sz="1400" i="1">
                            <a:latin typeface="Cambria Math" charset="0"/>
                          </a:rPr>
                          <m:t>𝑘</m:t>
                        </m:r>
                      </m:sup>
                      <m:e>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𝑦</m:t>
                                </m:r>
                              </m:e>
                            </m:acc>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m:t>
                        </m:r>
                      </m:e>
                    </m:nary>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8435" y="1047750"/>
                <a:ext cx="8559166" cy="3304815"/>
              </a:xfrm>
              <a:blipFill>
                <a:blip r:embed="rId2"/>
                <a:stretch>
                  <a:fillRect l="-1333" t="-3065" b="-1609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E47CA46-6B1F-EB4B-ADF4-5DB1AC50399E}"/>
              </a:ext>
            </a:extLst>
          </p:cNvPr>
          <p:cNvSpPr>
            <a:spLocks noGrp="1"/>
          </p:cNvSpPr>
          <p:nvPr>
            <p:ph type="ftr" sz="quarter" idx="5"/>
          </p:nvPr>
        </p:nvSpPr>
        <p:spPr/>
        <p:txBody>
          <a:bodyPr/>
          <a:lstStyle/>
          <a:p>
            <a:r>
              <a:rPr lang="en-US"/>
              <a:t>© by Anagha Kulkarni, 2021</a:t>
            </a:r>
          </a:p>
        </p:txBody>
      </p:sp>
      <p:sp>
        <p:nvSpPr>
          <p:cNvPr id="5" name="Slide Number Placeholder 4">
            <a:extLst>
              <a:ext uri="{FF2B5EF4-FFF2-40B4-BE49-F238E27FC236}">
                <a16:creationId xmlns:a16="http://schemas.microsoft.com/office/drawing/2014/main" id="{B6847C08-47B6-3346-9758-7D340927F2A2}"/>
              </a:ext>
            </a:extLst>
          </p:cNvPr>
          <p:cNvSpPr>
            <a:spLocks noGrp="1"/>
          </p:cNvSpPr>
          <p:nvPr>
            <p:ph type="sldNum" sz="quarter" idx="7"/>
          </p:nvPr>
        </p:nvSpPr>
        <p:spPr/>
        <p:txBody>
          <a:bodyPr/>
          <a:lstStyle/>
          <a:p>
            <a:fld id="{B6F15528-21DE-4FAA-801E-634DDDAF4B2B}" type="slidenum">
              <a:rPr lang="en-US" smtClean="0"/>
              <a:pPr/>
              <a:t>8</a:t>
            </a:fld>
            <a:endParaRPr lang="en-US"/>
          </a:p>
        </p:txBody>
      </p:sp>
      <p:pic>
        <p:nvPicPr>
          <p:cNvPr id="8" name="Picture 7">
            <a:extLst>
              <a:ext uri="{FF2B5EF4-FFF2-40B4-BE49-F238E27FC236}">
                <a16:creationId xmlns:a16="http://schemas.microsoft.com/office/drawing/2014/main" id="{90A6DD57-7657-2F4F-818C-08D3387FF2DF}"/>
              </a:ext>
            </a:extLst>
          </p:cNvPr>
          <p:cNvPicPr>
            <a:picLocks noChangeAspect="1"/>
          </p:cNvPicPr>
          <p:nvPr/>
        </p:nvPicPr>
        <p:blipFill>
          <a:blip r:embed="rId3"/>
          <a:stretch>
            <a:fillRect/>
          </a:stretch>
        </p:blipFill>
        <p:spPr>
          <a:xfrm>
            <a:off x="261354" y="4648724"/>
            <a:ext cx="2686050" cy="361426"/>
          </a:xfrm>
          <a:prstGeom prst="rect">
            <a:avLst/>
          </a:prstGeom>
        </p:spPr>
      </p:pic>
      <p:pic>
        <p:nvPicPr>
          <p:cNvPr id="9" name="Picture 8">
            <a:extLst>
              <a:ext uri="{FF2B5EF4-FFF2-40B4-BE49-F238E27FC236}">
                <a16:creationId xmlns:a16="http://schemas.microsoft.com/office/drawing/2014/main" id="{062B0C31-97A0-1F4C-B974-281E6836F504}"/>
              </a:ext>
            </a:extLst>
          </p:cNvPr>
          <p:cNvPicPr>
            <a:picLocks noChangeAspect="1"/>
          </p:cNvPicPr>
          <p:nvPr/>
        </p:nvPicPr>
        <p:blipFill>
          <a:blip r:embed="rId4"/>
          <a:stretch>
            <a:fillRect/>
          </a:stretch>
        </p:blipFill>
        <p:spPr>
          <a:xfrm>
            <a:off x="5257800" y="4452838"/>
            <a:ext cx="2743200" cy="273560"/>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F4952AA-BC06-FB43-9B28-EC5C0993FCBE}"/>
                  </a:ext>
                </a:extLst>
              </p:cNvPr>
              <p:cNvSpPr/>
              <p:nvPr/>
            </p:nvSpPr>
            <p:spPr>
              <a:xfrm>
                <a:off x="3671304" y="4383673"/>
                <a:ext cx="161922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𝑦</m:t>
                              </m:r>
                            </m:e>
                          </m:acc>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𝑦</m:t>
                              </m:r>
                            </m:e>
                          </m:acc>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𝑦</m:t>
                              </m:r>
                            </m:e>
                          </m:acc>
                        </m:e>
                        <m:sub>
                          <m:r>
                            <a:rPr lang="en-US" sz="1600" b="0" i="1" smtClean="0">
                              <a:latin typeface="Cambria Math" panose="02040503050406030204" pitchFamily="18" charset="0"/>
                            </a:rPr>
                            <m:t>6</m:t>
                          </m:r>
                        </m:sub>
                      </m:sSub>
                      <m:r>
                        <a:rPr lang="en-US" sz="1600" i="1">
                          <a:latin typeface="Cambria Math" panose="02040503050406030204" pitchFamily="18" charset="0"/>
                        </a:rPr>
                        <m:t>]=</m:t>
                      </m:r>
                    </m:oMath>
                  </m:oMathPara>
                </a14:m>
                <a:endParaRPr lang="en-US" sz="1600" dirty="0"/>
              </a:p>
            </p:txBody>
          </p:sp>
        </mc:Choice>
        <mc:Fallback xmlns="">
          <p:sp>
            <p:nvSpPr>
              <p:cNvPr id="10" name="Rectangle 9">
                <a:extLst>
                  <a:ext uri="{FF2B5EF4-FFF2-40B4-BE49-F238E27FC236}">
                    <a16:creationId xmlns:a16="http://schemas.microsoft.com/office/drawing/2014/main" id="{3F4952AA-BC06-FB43-9B28-EC5C0993FCBE}"/>
                  </a:ext>
                </a:extLst>
              </p:cNvPr>
              <p:cNvSpPr>
                <a:spLocks noRot="1" noChangeAspect="1" noMove="1" noResize="1" noEditPoints="1" noAdjustHandles="1" noChangeArrowheads="1" noChangeShapeType="1" noTextEdit="1"/>
              </p:cNvSpPr>
              <p:nvPr/>
            </p:nvSpPr>
            <p:spPr>
              <a:xfrm>
                <a:off x="3671304" y="4383673"/>
                <a:ext cx="1619225" cy="338554"/>
              </a:xfrm>
              <a:prstGeom prst="rect">
                <a:avLst/>
              </a:prstGeom>
              <a:blipFill>
                <a:blip r:embed="rId5"/>
                <a:stretch>
                  <a:fillRect b="-10714"/>
                </a:stretch>
              </a:blipFill>
            </p:spPr>
            <p:txBody>
              <a:bodyPr/>
              <a:lstStyle/>
              <a:p>
                <a:r>
                  <a:rPr lang="en-US">
                    <a:noFill/>
                  </a:rPr>
                  <a:t> </a:t>
                </a:r>
              </a:p>
            </p:txBody>
          </p:sp>
        </mc:Fallback>
      </mc:AlternateContent>
      <p:sp>
        <p:nvSpPr>
          <p:cNvPr id="12" name="Up Arrow Callout 11">
            <a:extLst>
              <a:ext uri="{FF2B5EF4-FFF2-40B4-BE49-F238E27FC236}">
                <a16:creationId xmlns:a16="http://schemas.microsoft.com/office/drawing/2014/main" id="{6D340A8A-4021-B241-AAB2-D7080DDA5B20}"/>
              </a:ext>
            </a:extLst>
          </p:cNvPr>
          <p:cNvSpPr/>
          <p:nvPr/>
        </p:nvSpPr>
        <p:spPr>
          <a:xfrm>
            <a:off x="6705600" y="4713044"/>
            <a:ext cx="1296525" cy="297106"/>
          </a:xfrm>
          <a:prstGeom prst="upArrowCallout">
            <a:avLst/>
          </a:prstGeom>
          <a:noFill/>
        </p:spPr>
        <p:style>
          <a:lnRef idx="2">
            <a:schemeClr val="accent1"/>
          </a:lnRef>
          <a:fillRef idx="1">
            <a:schemeClr val="lt1"/>
          </a:fillRef>
          <a:effectRef idx="0">
            <a:schemeClr val="accent1"/>
          </a:effectRef>
          <a:fontRef idx="minor">
            <a:schemeClr val="dk1"/>
          </a:fontRef>
        </p:style>
        <p:txBody>
          <a:bodyPr rtlCol="0" anchor="ctr"/>
          <a:lstStyle/>
          <a:p>
            <a:r>
              <a:rPr lang="en-US" sz="1200" dirty="0"/>
              <a:t>Predicted Class: 5</a:t>
            </a:r>
          </a:p>
        </p:txBody>
      </p:sp>
      <p:sp>
        <p:nvSpPr>
          <p:cNvPr id="6" name="TextBox 5">
            <a:extLst>
              <a:ext uri="{FF2B5EF4-FFF2-40B4-BE49-F238E27FC236}">
                <a16:creationId xmlns:a16="http://schemas.microsoft.com/office/drawing/2014/main" id="{02A12821-F88C-0D4E-9F9E-B66939DBE790}"/>
              </a:ext>
            </a:extLst>
          </p:cNvPr>
          <p:cNvSpPr txBox="1"/>
          <p:nvPr/>
        </p:nvSpPr>
        <p:spPr>
          <a:xfrm>
            <a:off x="304800" y="4452838"/>
            <a:ext cx="2717411"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Let’s say input to the </a:t>
            </a:r>
            <a:r>
              <a:rPr lang="en-US" sz="1100" dirty="0" err="1">
                <a:latin typeface="Arial" panose="020B0604020202020204" pitchFamily="34" charset="0"/>
                <a:cs typeface="Arial" panose="020B0604020202020204" pitchFamily="34" charset="0"/>
              </a:rPr>
              <a:t>softmax</a:t>
            </a:r>
            <a:r>
              <a:rPr lang="en-US" sz="1100" dirty="0">
                <a:latin typeface="Arial" panose="020B0604020202020204" pitchFamily="34" charset="0"/>
                <a:cs typeface="Arial" panose="020B0604020202020204" pitchFamily="34" charset="0"/>
              </a:rPr>
              <a:t> function is: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14E9435-1115-6C4A-95D8-C075CECFC357}"/>
                  </a:ext>
                </a:extLst>
              </p:cNvPr>
              <p:cNvSpPr txBox="1"/>
              <p:nvPr/>
            </p:nvSpPr>
            <p:spPr>
              <a:xfrm>
                <a:off x="5628062" y="4614681"/>
                <a:ext cx="666053" cy="4817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is-IS" sz="900" i="1" smtClean="0">
                              <a:latin typeface="Cambria Math" panose="02040503050406030204" pitchFamily="18" charset="0"/>
                            </a:rPr>
                          </m:ctrlPr>
                        </m:naryPr>
                        <m:sub>
                          <m:r>
                            <a:rPr lang="en-US" sz="900" b="0" i="1" smtClean="0">
                              <a:latin typeface="Cambria Math" panose="02040503050406030204" pitchFamily="18" charset="0"/>
                            </a:rPr>
                            <m:t>𝑖</m:t>
                          </m:r>
                          <m:r>
                            <a:rPr lang="en-US" sz="900" i="1">
                              <a:latin typeface="Cambria Math" charset="0"/>
                            </a:rPr>
                            <m:t>=1</m:t>
                          </m:r>
                        </m:sub>
                        <m:sup>
                          <m:r>
                            <a:rPr lang="en-US" sz="900" b="0" i="1" smtClean="0">
                              <a:latin typeface="Cambria Math" panose="02040503050406030204" pitchFamily="18" charset="0"/>
                            </a:rPr>
                            <m:t>6</m:t>
                          </m:r>
                        </m:sup>
                        <m:e>
                          <m:sSub>
                            <m:sSubPr>
                              <m:ctrlPr>
                                <a:rPr lang="en-US" sz="900" i="1" smtClean="0">
                                  <a:latin typeface="Cambria Math" panose="02040503050406030204" pitchFamily="18" charset="0"/>
                                </a:rPr>
                              </m:ctrlPr>
                            </m:sSubPr>
                            <m:e>
                              <m:acc>
                                <m:accPr>
                                  <m:chr m:val="̂"/>
                                  <m:ctrlPr>
                                    <a:rPr lang="en-US" sz="900" i="1" smtClean="0">
                                      <a:latin typeface="Cambria Math" panose="02040503050406030204" pitchFamily="18" charset="0"/>
                                    </a:rPr>
                                  </m:ctrlPr>
                                </m:accPr>
                                <m:e>
                                  <m:r>
                                    <a:rPr lang="en-US" sz="900" b="0" i="1" smtClean="0">
                                      <a:latin typeface="Cambria Math" panose="02040503050406030204" pitchFamily="18" charset="0"/>
                                    </a:rPr>
                                    <m:t>𝑦</m:t>
                                  </m:r>
                                </m:e>
                              </m:acc>
                            </m:e>
                            <m:sub>
                              <m:r>
                                <a:rPr lang="en-US" sz="900" b="0" i="1" smtClean="0">
                                  <a:latin typeface="Cambria Math" panose="02040503050406030204" pitchFamily="18" charset="0"/>
                                </a:rPr>
                                <m:t>𝑖</m:t>
                              </m:r>
                            </m:sub>
                          </m:sSub>
                          <m:r>
                            <a:rPr lang="en-US" sz="900" b="0" i="1" smtClean="0">
                              <a:latin typeface="Cambria Math" panose="02040503050406030204" pitchFamily="18" charset="0"/>
                            </a:rPr>
                            <m:t>=1</m:t>
                          </m:r>
                        </m:e>
                      </m:nary>
                    </m:oMath>
                  </m:oMathPara>
                </a14:m>
                <a:endParaRPr lang="en-US" sz="900" dirty="0"/>
              </a:p>
            </p:txBody>
          </p:sp>
        </mc:Choice>
        <mc:Fallback xmlns="">
          <p:sp>
            <p:nvSpPr>
              <p:cNvPr id="13" name="TextBox 12">
                <a:extLst>
                  <a:ext uri="{FF2B5EF4-FFF2-40B4-BE49-F238E27FC236}">
                    <a16:creationId xmlns:a16="http://schemas.microsoft.com/office/drawing/2014/main" id="{514E9435-1115-6C4A-95D8-C075CECFC357}"/>
                  </a:ext>
                </a:extLst>
              </p:cNvPr>
              <p:cNvSpPr txBox="1">
                <a:spLocks noRot="1" noChangeAspect="1" noMove="1" noResize="1" noEditPoints="1" noAdjustHandles="1" noChangeArrowheads="1" noChangeShapeType="1" noTextEdit="1"/>
              </p:cNvSpPr>
              <p:nvPr/>
            </p:nvSpPr>
            <p:spPr>
              <a:xfrm>
                <a:off x="5628062" y="4614681"/>
                <a:ext cx="666053" cy="481799"/>
              </a:xfrm>
              <a:prstGeom prst="rect">
                <a:avLst/>
              </a:prstGeom>
              <a:blipFill>
                <a:blip r:embed="rId6"/>
                <a:stretch>
                  <a:fillRect l="-50943" t="-79487" b="-130769"/>
                </a:stretch>
              </a:blipFill>
            </p:spPr>
            <p:txBody>
              <a:bodyPr/>
              <a:lstStyle/>
              <a:p>
                <a:r>
                  <a:rPr lang="en-US">
                    <a:noFill/>
                  </a:rPr>
                  <a:t> </a:t>
                </a:r>
              </a:p>
            </p:txBody>
          </p:sp>
        </mc:Fallback>
      </mc:AlternateContent>
    </p:spTree>
    <p:extLst>
      <p:ext uri="{BB962C8B-B14F-4D97-AF65-F5344CB8AC3E}">
        <p14:creationId xmlns:p14="http://schemas.microsoft.com/office/powerpoint/2010/main" val="110267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6"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483" y="21524"/>
            <a:ext cx="6449317" cy="738664"/>
          </a:xfrm>
        </p:spPr>
        <p:txBody>
          <a:bodyPr/>
          <a:lstStyle/>
          <a:p>
            <a:r>
              <a:rPr lang="en-US" sz="2400" dirty="0"/>
              <a:t>Multinomial Logistic Regression</a:t>
            </a:r>
            <a:br>
              <a:rPr lang="en-US" sz="2400" dirty="0"/>
            </a:br>
            <a:r>
              <a:rPr lang="en-US" sz="2400" dirty="0"/>
              <a:t>(aka </a:t>
            </a:r>
            <a:r>
              <a:rPr lang="en-US" sz="2400" dirty="0" err="1"/>
              <a:t>softmax</a:t>
            </a:r>
            <a:r>
              <a:rPr lang="en-US" sz="2400" dirty="0"/>
              <a:t> regression, </a:t>
            </a:r>
            <a:r>
              <a:rPr lang="en-US" sz="2400" dirty="0" err="1"/>
              <a:t>maxent</a:t>
            </a:r>
            <a:r>
              <a:rPr lang="en-US" sz="2400" dirty="0"/>
              <a:t> classifier)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2483" y="878339"/>
                <a:ext cx="8559166" cy="4038734"/>
              </a:xfrm>
            </p:spPr>
            <p:txBody>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charset="0"/>
                        </a:rPr>
                        <m:t>𝑝</m:t>
                      </m:r>
                      <m:d>
                        <m:dPr>
                          <m:ctrlPr>
                            <a:rPr lang="en-US" sz="2000" i="1">
                              <a:latin typeface="Cambria Math" panose="02040503050406030204" pitchFamily="18" charset="0"/>
                            </a:rPr>
                          </m:ctrlPr>
                        </m:dPr>
                        <m:e>
                          <m:r>
                            <a:rPr lang="en-US" sz="2000" i="1">
                              <a:latin typeface="Cambria Math" charset="0"/>
                            </a:rPr>
                            <m:t>𝑦</m:t>
                          </m:r>
                          <m:r>
                            <a:rPr lang="en-US" sz="2000" i="1">
                              <a:latin typeface="Cambria Math" charset="0"/>
                            </a:rPr>
                            <m:t>=</m:t>
                          </m:r>
                          <m:r>
                            <a:rPr lang="en-US" sz="2000" i="1">
                              <a:latin typeface="Cambria Math" charset="0"/>
                            </a:rPr>
                            <m:t>𝑖</m:t>
                          </m:r>
                        </m:e>
                        <m:e>
                          <m:r>
                            <a:rPr lang="en-US" sz="2000" i="1">
                              <a:latin typeface="Cambria Math" charset="0"/>
                            </a:rPr>
                            <m:t>𝑥</m:t>
                          </m:r>
                        </m:e>
                      </m:d>
                      <m:r>
                        <a:rPr lang="en-US" sz="2000" i="1">
                          <a:latin typeface="Cambria Math" charset="0"/>
                        </a:rPr>
                        <m:t>=</m:t>
                      </m:r>
                      <m:r>
                        <a:rPr lang="en-US" sz="2000" i="1">
                          <a:latin typeface="Cambria Math" charset="0"/>
                        </a:rPr>
                        <m:t>𝑠𝑜𝑓𝑡𝑚𝑎𝑥</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𝑍</m:t>
                              </m:r>
                            </m:e>
                            <m:sub>
                              <m:r>
                                <a:rPr lang="en-US" sz="2000" i="1">
                                  <a:latin typeface="Cambria Math" charset="0"/>
                                </a:rPr>
                                <m:t>𝑖</m:t>
                              </m:r>
                            </m:sub>
                          </m:sSub>
                        </m:e>
                      </m:d>
                      <m:r>
                        <a:rPr lang="en-US" sz="2000" i="1">
                          <a:latin typeface="Cambria Math" charset="0"/>
                        </a:rPr>
                        <m:t>= </m:t>
                      </m:r>
                      <m:f>
                        <m:fPr>
                          <m:ctrlPr>
                            <a:rPr lang="bg-BG" sz="2000" i="1">
                              <a:latin typeface="Cambria Math" panose="02040503050406030204" pitchFamily="18" charset="0"/>
                            </a:rPr>
                          </m:ctrlPr>
                        </m:fPr>
                        <m:num>
                          <m:sSup>
                            <m:sSupPr>
                              <m:ctrlPr>
                                <a:rPr lang="bg-BG" sz="2000" i="1">
                                  <a:latin typeface="Cambria Math" panose="02040503050406030204" pitchFamily="18" charset="0"/>
                                </a:rPr>
                              </m:ctrlPr>
                            </m:sSupPr>
                            <m:e>
                              <m:r>
                                <a:rPr lang="en-US" sz="2000" i="1">
                                  <a:latin typeface="Cambria Math" charset="0"/>
                                </a:rPr>
                                <m:t>𝑒</m:t>
                              </m:r>
                            </m:e>
                            <m:sup>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charset="0"/>
                                        </a:rPr>
                                        <m:t>𝑤</m:t>
                                      </m:r>
                                    </m:e>
                                    <m:sub>
                                      <m:r>
                                        <a:rPr lang="en-US" sz="2000" i="1">
                                          <a:latin typeface="Cambria Math" charset="0"/>
                                        </a:rPr>
                                        <m:t>𝑖</m:t>
                                      </m:r>
                                    </m:sub>
                                  </m:sSub>
                                </m:e>
                              </m:acc>
                              <m:r>
                                <a:rPr lang="en-US" sz="2000" i="1">
                                  <a:latin typeface="Cambria Math" charset="0"/>
                                  <a:ea typeface="Cambria Math" charset="0"/>
                                  <a:cs typeface="Cambria Math" charset="0"/>
                                </a:rPr>
                                <m:t>∙</m:t>
                              </m:r>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𝑥</m:t>
                                  </m:r>
                                </m:e>
                              </m:acc>
                              <m:r>
                                <a:rPr lang="en-US" sz="2000" i="1">
                                  <a:latin typeface="Cambria Math" charset="0"/>
                                </a:rPr>
                                <m:t>+ </m:t>
                              </m:r>
                              <m:sSub>
                                <m:sSubPr>
                                  <m:ctrlPr>
                                    <a:rPr lang="en-US" sz="2000" i="1">
                                      <a:latin typeface="Cambria Math" panose="02040503050406030204" pitchFamily="18" charset="0"/>
                                    </a:rPr>
                                  </m:ctrlPr>
                                </m:sSubPr>
                                <m:e>
                                  <m:r>
                                    <a:rPr lang="en-US" sz="2000" i="1">
                                      <a:latin typeface="Cambria Math" charset="0"/>
                                    </a:rPr>
                                    <m:t>𝑏</m:t>
                                  </m:r>
                                </m:e>
                                <m:sub>
                                  <m:r>
                                    <a:rPr lang="en-US" sz="2000" i="1">
                                      <a:latin typeface="Cambria Math" charset="0"/>
                                    </a:rPr>
                                    <m:t>𝑖</m:t>
                                  </m:r>
                                </m:sub>
                              </m:sSub>
                            </m:sup>
                          </m:sSup>
                        </m:num>
                        <m:den>
                          <m:nary>
                            <m:naryPr>
                              <m:chr m:val="∑"/>
                              <m:ctrlPr>
                                <a:rPr lang="is-IS" sz="2000" i="1">
                                  <a:latin typeface="Cambria Math" panose="02040503050406030204" pitchFamily="18" charset="0"/>
                                </a:rPr>
                              </m:ctrlPr>
                            </m:naryPr>
                            <m:sub>
                              <m:r>
                                <m:rPr>
                                  <m:brk m:alnAt="23"/>
                                </m:rPr>
                                <a:rPr lang="en-US" sz="2000" i="1">
                                  <a:latin typeface="Cambria Math" charset="0"/>
                                </a:rPr>
                                <m:t>𝑗</m:t>
                              </m:r>
                              <m:r>
                                <a:rPr lang="en-US" sz="2000" i="1">
                                  <a:latin typeface="Cambria Math" charset="0"/>
                                </a:rPr>
                                <m:t>=1</m:t>
                              </m:r>
                            </m:sub>
                            <m:sup>
                              <m:r>
                                <a:rPr lang="en-US" sz="2000" i="1">
                                  <a:latin typeface="Cambria Math" charset="0"/>
                                </a:rPr>
                                <m:t>𝑘</m:t>
                              </m:r>
                            </m:sup>
                            <m:e>
                              <m:sSup>
                                <m:sSupPr>
                                  <m:ctrlPr>
                                    <a:rPr lang="bg-BG" sz="2000" i="1">
                                      <a:latin typeface="Cambria Math" panose="02040503050406030204" pitchFamily="18" charset="0"/>
                                    </a:rPr>
                                  </m:ctrlPr>
                                </m:sSupPr>
                                <m:e>
                                  <m:r>
                                    <a:rPr lang="en-US" sz="2000" i="1">
                                      <a:latin typeface="Cambria Math" charset="0"/>
                                    </a:rPr>
                                    <m:t>𝑒</m:t>
                                  </m:r>
                                </m:e>
                                <m:sup>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charset="0"/>
                                            </a:rPr>
                                            <m:t>𝑤</m:t>
                                          </m:r>
                                        </m:e>
                                        <m:sub>
                                          <m:r>
                                            <a:rPr lang="en-US" sz="2000" i="1">
                                              <a:latin typeface="Cambria Math" charset="0"/>
                                            </a:rPr>
                                            <m:t>𝑗</m:t>
                                          </m:r>
                                        </m:sub>
                                      </m:sSub>
                                    </m:e>
                                  </m:acc>
                                  <m:r>
                                    <a:rPr lang="en-US" sz="2000" i="1">
                                      <a:latin typeface="Cambria Math" charset="0"/>
                                      <a:ea typeface="Cambria Math" charset="0"/>
                                      <a:cs typeface="Cambria Math" charset="0"/>
                                    </a:rPr>
                                    <m:t>∙</m:t>
                                  </m:r>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𝑥</m:t>
                                      </m:r>
                                    </m:e>
                                  </m:acc>
                                  <m:r>
                                    <a:rPr lang="en-US" sz="2000" i="1">
                                      <a:latin typeface="Cambria Math" charset="0"/>
                                    </a:rPr>
                                    <m:t> + </m:t>
                                  </m:r>
                                  <m:sSub>
                                    <m:sSubPr>
                                      <m:ctrlPr>
                                        <a:rPr lang="en-US" sz="2000" i="1">
                                          <a:latin typeface="Cambria Math" panose="02040503050406030204" pitchFamily="18" charset="0"/>
                                        </a:rPr>
                                      </m:ctrlPr>
                                    </m:sSubPr>
                                    <m:e>
                                      <m:r>
                                        <a:rPr lang="en-US" sz="2000" i="1">
                                          <a:latin typeface="Cambria Math" charset="0"/>
                                        </a:rPr>
                                        <m:t>𝑏</m:t>
                                      </m:r>
                                    </m:e>
                                    <m:sub>
                                      <m:r>
                                        <a:rPr lang="en-US" sz="2000" i="1">
                                          <a:latin typeface="Cambria Math" charset="0"/>
                                        </a:rPr>
                                        <m:t>𝑗</m:t>
                                      </m:r>
                                    </m:sub>
                                  </m:sSub>
                                </m:sup>
                              </m:sSup>
                            </m:e>
                          </m:nary>
                        </m:den>
                      </m:f>
                      <m:r>
                        <a:rPr lang="en-US" sz="2000" i="1">
                          <a:latin typeface="Cambria Math" charset="0"/>
                        </a:rPr>
                        <m:t>1</m:t>
                      </m:r>
                      <m:r>
                        <a:rPr lang="en-US" sz="2000" i="1">
                          <a:latin typeface="Cambria Math" charset="0"/>
                          <a:ea typeface="Cambria Math" charset="0"/>
                          <a:cs typeface="Cambria Math" charset="0"/>
                        </a:rPr>
                        <m:t>≤</m:t>
                      </m:r>
                      <m:r>
                        <a:rPr lang="en-US" sz="2000" i="1">
                          <a:latin typeface="Cambria Math" charset="0"/>
                        </a:rPr>
                        <m:t>𝑖</m:t>
                      </m:r>
                      <m:r>
                        <a:rPr lang="en-US" sz="2000" i="1">
                          <a:latin typeface="Cambria Math" charset="0"/>
                          <a:ea typeface="Cambria Math" charset="0"/>
                          <a:cs typeface="Cambria Math" charset="0"/>
                        </a:rPr>
                        <m:t>≤</m:t>
                      </m:r>
                      <m:r>
                        <a:rPr lang="en-US" sz="2000" i="1">
                          <a:latin typeface="Cambria Math" charset="0"/>
                        </a:rPr>
                        <m:t>𝑘</m:t>
                      </m:r>
                    </m:oMath>
                  </m:oMathPara>
                </a14:m>
                <a:endParaRPr lang="en-US" sz="2000" dirty="0"/>
              </a:p>
              <a:p>
                <a:pPr marL="0" indent="0">
                  <a:buNone/>
                </a:pPr>
                <a:endParaRPr lang="en-US" sz="2000" dirty="0"/>
              </a:p>
              <a:p>
                <a:pPr marL="0" indent="0">
                  <a:buNone/>
                </a:pPr>
                <a:r>
                  <a:rPr lang="en-US" sz="2000" dirty="0"/>
                  <a:t>What is the implication on Model Training / Learning:</a:t>
                </a:r>
              </a:p>
              <a:p>
                <a:pPr lvl="1"/>
                <a:r>
                  <a:rPr lang="en-US" sz="2000" dirty="0"/>
                  <a:t>Need to learn a separate weight vector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charset="0"/>
                              </a:rPr>
                              <m:t>𝑤</m:t>
                            </m:r>
                          </m:e>
                          <m:sub>
                            <m:r>
                              <a:rPr lang="en-US" sz="2000" i="1">
                                <a:latin typeface="Cambria Math" charset="0"/>
                              </a:rPr>
                              <m:t>𝑖</m:t>
                            </m:r>
                          </m:sub>
                        </m:sSub>
                      </m:e>
                    </m:acc>
                  </m:oMath>
                </a14:m>
                <a:r>
                  <a:rPr lang="en-US" sz="2000" dirty="0"/>
                  <a:t>) and bias variable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charset="0"/>
                          </a:rPr>
                          <m:t>𝑏</m:t>
                        </m:r>
                      </m:e>
                      <m:sub>
                        <m:r>
                          <a:rPr lang="en-US" sz="2000" i="1">
                            <a:latin typeface="Cambria Math" charset="0"/>
                          </a:rPr>
                          <m:t>𝑖</m:t>
                        </m:r>
                      </m:sub>
                    </m:sSub>
                  </m:oMath>
                </a14:m>
                <a:r>
                  <a:rPr lang="en-US" sz="2000" dirty="0"/>
                  <a:t>) for each of the </a:t>
                </a:r>
                <a14:m>
                  <m:oMath xmlns:m="http://schemas.openxmlformats.org/officeDocument/2006/math">
                    <m:r>
                      <a:rPr lang="en-US" sz="2000" i="1">
                        <a:latin typeface="Cambria Math" charset="0"/>
                      </a:rPr>
                      <m:t>𝑘</m:t>
                    </m:r>
                  </m:oMath>
                </a14:m>
                <a:r>
                  <a:rPr lang="en-US" sz="2000" dirty="0"/>
                  <a:t> classes.</a:t>
                </a:r>
                <a:endParaRPr lang="en-US" sz="2000" i="1" dirty="0">
                  <a:latin typeface="Times New Roman" charset="0"/>
                  <a:cs typeface="Times New Roman" charset="0"/>
                </a:endParaRPr>
              </a:p>
              <a:p>
                <a:pPr lvl="1"/>
                <a:endParaRPr lang="en-US" sz="2000" i="1" dirty="0">
                  <a:latin typeface="Times New Roman" charset="0"/>
                  <a:cs typeface="Times New Roman" charset="0"/>
                </a:endParaRPr>
              </a:p>
              <a:p>
                <a:pPr lvl="1"/>
                <a:endParaRPr lang="en-US" sz="2000" i="1" dirty="0">
                  <a:latin typeface="Times New Roman" charset="0"/>
                  <a:cs typeface="Times New Roman" charset="0"/>
                </a:endParaRPr>
              </a:p>
              <a:p>
                <a:r>
                  <a:rPr lang="en-US" sz="1800" i="1" dirty="0">
                    <a:latin typeface="Calibri" panose="020F0502020204030204" pitchFamily="34" charset="0"/>
                    <a:cs typeface="Calibri" panose="020F0502020204030204" pitchFamily="34" charset="0"/>
                  </a:rPr>
                  <a:t>k = 5  </a:t>
                </a:r>
                <a:r>
                  <a:rPr lang="en-US" sz="1800" dirty="0">
                    <a:latin typeface="Calibri" panose="020F0502020204030204" pitchFamily="34" charset="0"/>
                    <a:cs typeface="Calibri" panose="020F0502020204030204" pitchFamily="34" charset="0"/>
                  </a:rPr>
                  <a:t>(5 classes)</a:t>
                </a:r>
              </a:p>
              <a:p>
                <a:r>
                  <a:rPr lang="en-US" sz="1800" dirty="0">
                    <a:latin typeface="Calibri" panose="020F0502020204030204" pitchFamily="34" charset="0"/>
                    <a:cs typeface="Calibri" panose="020F0502020204030204" pitchFamily="34" charset="0"/>
                  </a:rPr>
                  <a:t>10 features (10 weight vector elements + 1 bias) = 11</a:t>
                </a:r>
              </a:p>
              <a:p>
                <a:r>
                  <a:rPr lang="en-US" sz="1800" dirty="0">
                    <a:latin typeface="Calibri" panose="020F0502020204030204" pitchFamily="34" charset="0"/>
                    <a:cs typeface="Calibri" panose="020F0502020204030204" pitchFamily="34" charset="0"/>
                  </a:rPr>
                  <a:t>11 x 5 classes = 55</a:t>
                </a:r>
              </a:p>
              <a:p>
                <a:r>
                  <a:rPr lang="en-US" sz="1800" dirty="0">
                    <a:latin typeface="Calibri" panose="020F0502020204030204" pitchFamily="34" charset="0"/>
                    <a:cs typeface="Calibri" panose="020F0502020204030204" pitchFamily="34" charset="0"/>
                  </a:rPr>
                  <a:t>How many parameters do we need to learn?</a:t>
                </a:r>
              </a:p>
              <a:p>
                <a:r>
                  <a:rPr lang="en-US" sz="1800" dirty="0">
                    <a:latin typeface="Calibri" panose="020F0502020204030204" pitchFamily="34" charset="0"/>
                    <a:cs typeface="Calibri" panose="020F0502020204030204" pitchFamily="34" charset="0"/>
                  </a:rPr>
                  <a:t>55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2483" y="878339"/>
                <a:ext cx="8559166" cy="4038734"/>
              </a:xfrm>
              <a:blipFill>
                <a:blip r:embed="rId2"/>
                <a:stretch>
                  <a:fillRect l="-1926" t="-2821" r="-148" b="-250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E47CA46-6B1F-EB4B-ADF4-5DB1AC50399E}"/>
              </a:ext>
            </a:extLst>
          </p:cNvPr>
          <p:cNvSpPr>
            <a:spLocks noGrp="1"/>
          </p:cNvSpPr>
          <p:nvPr>
            <p:ph type="ftr" sz="quarter" idx="5"/>
          </p:nvPr>
        </p:nvSpPr>
        <p:spPr/>
        <p:txBody>
          <a:bodyPr/>
          <a:lstStyle/>
          <a:p>
            <a:r>
              <a:rPr lang="en-US" dirty="0"/>
              <a:t>© by Anagha Kulkarni, 2021</a:t>
            </a:r>
          </a:p>
        </p:txBody>
      </p:sp>
      <p:sp>
        <p:nvSpPr>
          <p:cNvPr id="5" name="Slide Number Placeholder 4">
            <a:extLst>
              <a:ext uri="{FF2B5EF4-FFF2-40B4-BE49-F238E27FC236}">
                <a16:creationId xmlns:a16="http://schemas.microsoft.com/office/drawing/2014/main" id="{B6847C08-47B6-3346-9758-7D340927F2A2}"/>
              </a:ext>
            </a:extLst>
          </p:cNvPr>
          <p:cNvSpPr>
            <a:spLocks noGrp="1"/>
          </p:cNvSpPr>
          <p:nvPr>
            <p:ph type="sldNum" sz="quarter" idx="7"/>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93124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F8E1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15571</TotalTime>
  <Words>1000</Words>
  <Application>Microsoft Macintosh PowerPoint</Application>
  <PresentationFormat>On-screen Show (16:9)</PresentationFormat>
  <Paragraphs>175</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(Headings)</vt:lpstr>
      <vt:lpstr>Cambria Math</vt:lpstr>
      <vt:lpstr>Times</vt:lpstr>
      <vt:lpstr>Times New Roman</vt:lpstr>
      <vt:lpstr>Office Theme</vt:lpstr>
      <vt:lpstr>PowerPoint Presentation</vt:lpstr>
      <vt:lpstr>PowerPoint Presentation</vt:lpstr>
      <vt:lpstr>How to estimate  weight vector w &amp; bias b?</vt:lpstr>
      <vt:lpstr>Stochastic Gradient Descent</vt:lpstr>
      <vt:lpstr>PowerPoint Presentation</vt:lpstr>
      <vt:lpstr>Multinomial Logistic Regression (aka softmax regression, maxent classifier)</vt:lpstr>
      <vt:lpstr>Multinomial Logistic Regression (aka softmax regression, maxent classifier)</vt:lpstr>
      <vt:lpstr>Multinomial Logistic Regression (aka softmax regression, maxent classifier)</vt:lpstr>
      <vt:lpstr>Multinomial Logistic Regression (aka softmax regression, maxent classifier)</vt:lpstr>
      <vt:lpstr>Multinomial Logistic Regression:  Learning</vt:lpstr>
      <vt:lpstr>Stochastic Gradient Descent</vt:lpstr>
      <vt:lpstr>PowerPoint Presentation</vt:lpstr>
      <vt:lpstr>Regularization</vt:lpstr>
      <vt:lpstr>L2 Regularization</vt:lpstr>
      <vt:lpstr>L1 Regularization</vt:lpstr>
      <vt:lpstr>PowerPoint Presentation</vt:lpstr>
      <vt:lpstr>Logistic Regression: Summary</vt:lpstr>
      <vt:lpstr>Reminders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530 Computational Linguistics</dc:title>
  <cp:lastModifiedBy>Anagha Kulkarni</cp:lastModifiedBy>
  <cp:revision>560</cp:revision>
  <cp:lastPrinted>2020-08-27T01:58:20Z</cp:lastPrinted>
  <dcterms:created xsi:type="dcterms:W3CDTF">2019-08-21T17:42:26Z</dcterms:created>
  <dcterms:modified xsi:type="dcterms:W3CDTF">2022-10-27T20:53:45Z</dcterms:modified>
</cp:coreProperties>
</file>