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620" r:id="rId3"/>
    <p:sldId id="618" r:id="rId4"/>
    <p:sldId id="619" r:id="rId5"/>
    <p:sldId id="624" r:id="rId6"/>
    <p:sldId id="632" r:id="rId7"/>
    <p:sldId id="629" r:id="rId8"/>
    <p:sldId id="630" r:id="rId9"/>
    <p:sldId id="631" r:id="rId10"/>
    <p:sldId id="589" r:id="rId11"/>
    <p:sldId id="590" r:id="rId12"/>
    <p:sldId id="592" r:id="rId13"/>
    <p:sldId id="593" r:id="rId14"/>
    <p:sldId id="594" r:id="rId15"/>
    <p:sldId id="637" r:id="rId16"/>
    <p:sldId id="617" r:id="rId17"/>
    <p:sldId id="621" r:id="rId18"/>
    <p:sldId id="622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97"/>
    <p:restoredTop sz="90126"/>
  </p:normalViewPr>
  <p:slideViewPr>
    <p:cSldViewPr>
      <p:cViewPr>
        <p:scale>
          <a:sx n="210" d="100"/>
          <a:sy n="210" d="100"/>
        </p:scale>
        <p:origin x="1384" y="1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80 - 20 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2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Distribution of effect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/code/</a:t>
            </a:r>
            <a:r>
              <a:rPr lang="en-US" dirty="0" err="1"/>
              <a:t>baghern</a:t>
            </a:r>
            <a:r>
              <a:rPr lang="en-US" dirty="0"/>
              <a:t>/a-deep-dive-into-</a:t>
            </a:r>
            <a:r>
              <a:rPr lang="en-US" dirty="0" err="1"/>
              <a:t>sklearn</a:t>
            </a:r>
            <a:r>
              <a:rPr lang="en-US" dirty="0"/>
              <a:t>-pipelines/</a:t>
            </a:r>
            <a:r>
              <a:rPr lang="en-US" dirty="0" err="1"/>
              <a:t>notebook#Cross-Validation-To-Find-The-Best-Pipeline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pipeline.get_params</a:t>
            </a:r>
            <a:r>
              <a:rPr lang="en-US" dirty="0"/>
              <a:t>().keys()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/stable/modules/generated/</a:t>
            </a:r>
            <a:r>
              <a:rPr lang="en-US" dirty="0" err="1"/>
              <a:t>sklearn.linear_model.LogisticRegression.html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BEBC-6AFD-2141-9DC8-B9930357F16A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B614-67B1-F44D-AFC1-2A0F53EF29CB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B2882-2D4C-3644-AFC1-0581F3CDF7F6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9F57-1A4C-DA47-9694-812BED46AA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70396-2AE9-2D4F-A11E-DD78F05F81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42FA3-A2FF-0945-8F19-771D2A52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Paired Bootstrap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1DA89-C3C0-3446-9527-AC8200FA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47750"/>
            <a:ext cx="7940040" cy="246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Consider a toy text classification example with a test set x of 10 documents, using accuracy as metric.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Suppose these are the results of systems A and B on x, with 4 possible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&amp; B both right,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&amp; B both wrong,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right &amp; B wrong,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wrong &amp; B right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4C8CC-D5BF-2146-BFFE-D7B9C8DF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3400" y="3501400"/>
            <a:ext cx="8096250" cy="6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42FA3-A2FF-0945-8F19-771D2A52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Paired Bootstrap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1DA89-C3C0-3446-9527-AC8200FA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40" y="742950"/>
            <a:ext cx="8659117" cy="632103"/>
          </a:xfrm>
        </p:spPr>
        <p:txBody>
          <a:bodyPr>
            <a:normAutofit/>
          </a:bodyPr>
          <a:lstStyle/>
          <a:p>
            <a:r>
              <a:rPr lang="en-US" sz="1400" dirty="0"/>
              <a:t>Now we create, many, say,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i="1" dirty="0"/>
              <a:t>=</a:t>
            </a:r>
            <a:r>
              <a:rPr lang="en-US" sz="1400" dirty="0"/>
              <a:t>10,000 virtual test sets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30000" dirty="0"/>
              <a:t>(</a:t>
            </a:r>
            <a:r>
              <a:rPr lang="en-US" sz="1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30000" dirty="0"/>
              <a:t>)</a:t>
            </a:r>
            <a:r>
              <a:rPr lang="en-US" sz="1400" dirty="0"/>
              <a:t>, where each |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30000" dirty="0"/>
              <a:t>(</a:t>
            </a:r>
            <a:r>
              <a:rPr lang="en-US" sz="1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30000" dirty="0"/>
              <a:t>)</a:t>
            </a:r>
            <a:r>
              <a:rPr lang="en-US" sz="1400" dirty="0"/>
              <a:t>| = 10 and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to b. </a:t>
            </a:r>
            <a:endParaRPr lang="en-US" sz="1400" dirty="0"/>
          </a:p>
          <a:p>
            <a:r>
              <a:rPr lang="en-US" sz="1400" dirty="0"/>
              <a:t>To create each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30000" dirty="0"/>
              <a:t>(</a:t>
            </a:r>
            <a:r>
              <a:rPr lang="en-US" sz="1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30000" dirty="0"/>
              <a:t>)</a:t>
            </a:r>
            <a:r>
              <a:rPr lang="en-US" sz="1400" dirty="0"/>
              <a:t>, we randomly select a cell from row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dirty="0"/>
              <a:t> </a:t>
            </a:r>
            <a:r>
              <a:rPr lang="en-US" sz="1400" dirty="0"/>
              <a:t>with replacement 10 times</a:t>
            </a:r>
            <a:r>
              <a:rPr lang="en-US" sz="1400" i="1" dirty="0"/>
              <a:t>: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4C8CC-D5BF-2146-BFFE-D7B9C8DF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52550"/>
            <a:ext cx="7439917" cy="1983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43B8E-616B-874C-A7AE-67AD1C2F25E8}"/>
              </a:ext>
            </a:extLst>
          </p:cNvPr>
          <p:cNvSpPr txBox="1"/>
          <p:nvPr/>
        </p:nvSpPr>
        <p:spPr>
          <a:xfrm>
            <a:off x="228599" y="3409950"/>
            <a:ext cx="8763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Now we have a distribution over 𝛿()!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use it to check how often A has an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accidental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advantage over B (not true advantage).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do that we can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check if the original 𝛿(</a:t>
            </a:r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) we saw was very common among virtual test sets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u="sng" baseline="30000" dirty="0"/>
              <a:t>(</a:t>
            </a:r>
            <a:r>
              <a:rPr lang="en-US" sz="1400" i="1" u="sng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u="sng" baseline="30000" dirty="0"/>
              <a:t>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That is, count for how many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30000" dirty="0"/>
              <a:t>(</a:t>
            </a:r>
            <a:r>
              <a:rPr lang="en-US" sz="1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30000" dirty="0"/>
              <a:t>) </a:t>
            </a:r>
            <a:r>
              <a:rPr lang="en-US" sz="1400" dirty="0"/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𝛿(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baseline="30000" dirty="0"/>
              <a:t>(</a:t>
            </a:r>
            <a:r>
              <a:rPr lang="en-US" sz="1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aseline="30000" dirty="0"/>
              <a:t>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was equal or greater than 𝛿(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204639-A04F-4040-87C9-7C5B5CE95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33" y="4425613"/>
            <a:ext cx="3219450" cy="615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F51F6-A803-CD23-A290-5E8C468FB8FB}"/>
              </a:ext>
            </a:extLst>
          </p:cNvPr>
          <p:cNvSpPr txBox="1"/>
          <p:nvPr/>
        </p:nvSpPr>
        <p:spPr>
          <a:xfrm>
            <a:off x="5983858" y="4264228"/>
            <a:ext cx="31242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the count is high (it is common) then the original 𝛿(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 was an accident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But if the count is low (it is not common) then the original 𝛿(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 was real, not just an accidental advantage. </a:t>
            </a:r>
          </a:p>
        </p:txBody>
      </p:sp>
    </p:spTree>
    <p:extLst>
      <p:ext uri="{BB962C8B-B14F-4D97-AF65-F5344CB8AC3E}">
        <p14:creationId xmlns:p14="http://schemas.microsoft.com/office/powerpoint/2010/main" val="38615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B571-1E87-3649-9EB8-2BA5F2EC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Paired Bootstrap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EC77-8E63-E648-A7B1-4609F0B1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971550"/>
            <a:ext cx="8092440" cy="2371725"/>
          </a:xfrm>
        </p:spPr>
        <p:txBody>
          <a:bodyPr>
            <a:normAutofit/>
          </a:bodyPr>
          <a:lstStyle/>
          <a:p>
            <a:r>
              <a:rPr lang="en-US" sz="1600" dirty="0"/>
              <a:t>Alas, it's slightly more complicated.</a:t>
            </a:r>
          </a:p>
          <a:p>
            <a:endParaRPr lang="en-US" sz="1600" dirty="0"/>
          </a:p>
          <a:p>
            <a:r>
              <a:rPr lang="en-US" sz="1600" dirty="0"/>
              <a:t>We didn’t draw these samples from a distribution with 0 mean; we created them from the original test set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/>
              <a:t>, which happens to be biased (by .20) in favor of </a:t>
            </a:r>
            <a:r>
              <a:rPr lang="en-US" sz="1600" i="1" dirty="0"/>
              <a:t>A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So to measure how surprising is our observed 𝛿(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/>
              <a:t>), we actually compute the p-value by counting how often 𝛿(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/>
              <a:t>) exceeds the expected value of </a:t>
            </a:r>
            <a:r>
              <a:rPr lang="en-US" sz="1600" b="1" u="sng" dirty="0"/>
              <a:t>𝛿(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u="sng" dirty="0"/>
              <a:t>)</a:t>
            </a:r>
            <a:r>
              <a:rPr lang="en-US" sz="1600" dirty="0"/>
              <a:t> (not 0) by 𝛿</a:t>
            </a:r>
            <a:r>
              <a:rPr lang="el-GR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) or more: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74789-01B2-444B-92F6-9EC5AF23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20802"/>
            <a:ext cx="3340100" cy="12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B571-1E87-3649-9EB8-2BA5F2EC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Paired Bootstrap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EC77-8E63-E648-A7B1-4609F0B1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52550"/>
            <a:ext cx="8855462" cy="3581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We have 10,000 test sets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And in only 47 of the test sets we find that 𝛿(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) ≥ 2𝛿(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resulting p-value is: 47/10000 =  0.0047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smaller than .01, indicating that original 𝛿(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) is indeed not a common occurrence. </a:t>
            </a:r>
          </a:p>
          <a:p>
            <a:pPr lvl="1"/>
            <a:r>
              <a:rPr lang="en-US" dirty="0"/>
              <a:t>Thus the original 𝛿(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) must not have happened just by chance.</a:t>
            </a:r>
          </a:p>
          <a:p>
            <a:pPr lvl="1"/>
            <a:r>
              <a:rPr lang="en-US" dirty="0"/>
              <a:t>Model A outperforming Model B on </a:t>
            </a:r>
            <a:r>
              <a:rPr lang="en-US" i="1" dirty="0">
                <a:latin typeface="Times" pitchFamily="2" charset="0"/>
              </a:rPr>
              <a:t>x</a:t>
            </a:r>
            <a:r>
              <a:rPr lang="en-US" dirty="0"/>
              <a:t> was not an accident.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thus we reject the null hypothesis and conclude </a:t>
            </a:r>
            <a:r>
              <a:rPr lang="en-US" i="1" dirty="0"/>
              <a:t>A </a:t>
            </a:r>
            <a:r>
              <a:rPr lang="en-US" dirty="0"/>
              <a:t>is better than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CD08F-6647-A247-A9FA-07021F5F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689089"/>
            <a:ext cx="2683262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51B2-4E0A-7141-A7E9-FF089CE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Paired bootstrap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45780E-D2E4-794A-885A-922129F46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8750"/>
            <a:ext cx="7082247" cy="272746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E8A00-0FF6-004F-B472-FF7B4D1B86D5}"/>
              </a:ext>
            </a:extLst>
          </p:cNvPr>
          <p:cNvSpPr txBox="1"/>
          <p:nvPr/>
        </p:nvSpPr>
        <p:spPr>
          <a:xfrm>
            <a:off x="923041" y="912518"/>
            <a:ext cx="299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Berg-Kirkpatrick et al (2012)</a:t>
            </a:r>
          </a:p>
        </p:txBody>
      </p:sp>
    </p:spTree>
    <p:extLst>
      <p:ext uri="{BB962C8B-B14F-4D97-AF65-F5344CB8AC3E}">
        <p14:creationId xmlns:p14="http://schemas.microsoft.com/office/powerpoint/2010/main" val="61533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8EA9-48B1-66BD-D5CA-ADC06C89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984885"/>
          </a:xfrm>
        </p:spPr>
        <p:txBody>
          <a:bodyPr/>
          <a:lstStyle/>
          <a:p>
            <a:r>
              <a:rPr lang="en-US" dirty="0"/>
              <a:t>That is a wrap for </a:t>
            </a:r>
            <a:br>
              <a:rPr lang="en-US" dirty="0"/>
            </a:br>
            <a:r>
              <a:rPr lang="en-US" dirty="0"/>
              <a:t>Text Classification!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D25E8-6939-0745-DC21-479E3EC8C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8076E-7CED-CAA9-08B4-4B5B4092106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7844F-88EC-519C-79EB-1526A56DD4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1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8F6-BF6D-604F-AF20-8ABD6051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BAC5-500F-B240-84DA-EDBC1514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292662"/>
          </a:xfrm>
        </p:spPr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HW #10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B4A63-E91B-F149-9EEB-BE2D47BCEA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7363E-32F8-4444-A9D6-8DF1096AD3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8700-B3B5-B041-85CC-E76BFC56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HW #10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7E77-D49C-984A-9F3E-581E0BED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5" y="666750"/>
            <a:ext cx="8431530" cy="492443"/>
          </a:xfrm>
        </p:spPr>
        <p:txBody>
          <a:bodyPr/>
          <a:lstStyle/>
          <a:p>
            <a:r>
              <a:rPr lang="en-US" sz="1600" dirty="0"/>
              <a:t>1. a. CV: Experiment with 3 cross-validation (CV) settings: 2-fold, 10-fold, and 20-fold. </a:t>
            </a:r>
          </a:p>
          <a:p>
            <a:r>
              <a:rPr lang="en-US" sz="1600" dirty="0"/>
              <a:t>2. a. CV: Compare and contrast model performance across the three CV settings.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FE2B0-D878-EE4A-BAE3-35F769916C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0ED73-185E-C448-B11D-B365CC22BE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59DCE-6681-6B49-91FA-4A0BE03279F2}"/>
              </a:ext>
            </a:extLst>
          </p:cNvPr>
          <p:cNvSpPr txBox="1"/>
          <p:nvPr/>
        </p:nvSpPr>
        <p:spPr>
          <a:xfrm>
            <a:off x="332483" y="1623120"/>
            <a:ext cx="83305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1. Find out which hyperparameters can be tuned</a:t>
            </a:r>
          </a:p>
          <a:p>
            <a:endParaRPr lang="en-US" sz="1400" dirty="0"/>
          </a:p>
          <a:p>
            <a:r>
              <a:rPr lang="en-US" sz="1400" dirty="0"/>
              <a:t>Step 2. Choose 1 or 2 hyperparameters (hp) to tune. E.g. ‘penalty’ (Regularization type)</a:t>
            </a:r>
          </a:p>
          <a:p>
            <a:endParaRPr lang="en-US" sz="1400" dirty="0"/>
          </a:p>
          <a:p>
            <a:r>
              <a:rPr lang="en-US" sz="1400" dirty="0"/>
              <a:t>Step 3. Use grid search to try a few different values for the chosen hp.  Repeat this step with the 3 different CV settings.</a:t>
            </a:r>
          </a:p>
          <a:p>
            <a:endParaRPr lang="en-US" sz="1400" dirty="0"/>
          </a:p>
          <a:p>
            <a:r>
              <a:rPr lang="en-US" sz="1400" dirty="0"/>
              <a:t>Step 4. Print the best hp settings found by grid search for each of the 3 CV settings.</a:t>
            </a:r>
          </a:p>
          <a:p>
            <a:endParaRPr lang="en-US" sz="1400" dirty="0"/>
          </a:p>
          <a:p>
            <a:r>
              <a:rPr lang="en-US" sz="1400" dirty="0"/>
              <a:t>Step 5. Refit the model with the best setting on the complete train set, and then use this model to predict on test set.  Do this for each of the 3 CV settings.  Compare and contrast the model performance on test set for the 3 CV settings.  Which CV setting gives the highest Accuracy? How about efficiency -- does 10-fold CV take longer than 2-fold? If so, does the gain in Accuracy justify the higher computational cost? </a:t>
            </a:r>
          </a:p>
        </p:txBody>
      </p:sp>
    </p:spTree>
    <p:extLst>
      <p:ext uri="{BB962C8B-B14F-4D97-AF65-F5344CB8AC3E}">
        <p14:creationId xmlns:p14="http://schemas.microsoft.com/office/powerpoint/2010/main" val="31763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3F93-A697-8F43-A3F3-01604CE0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HW #10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3A87-F130-F843-9509-97AC6EA7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5" y="742950"/>
            <a:ext cx="8431530" cy="8660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200" dirty="0"/>
              <a:t>1. b. Feature importance analysis / Model interpretation:  For each class, print the 10 most important features, and the 10 least important features.  Also, print the weights learnt for the three features you added in HW#9. 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2. b. Feature importance analysis / Model interpretation: Specifies 3 most important features and 3 least important features for each class.  For each feature, describe your conjecture for why that weights was learnt for that feature.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DF2A2-8F4D-8B45-9932-FCC656463AD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843CE-2DC5-9949-83C2-B6F7262539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82CC8-AC89-BC41-A42E-7BA60AB67671}"/>
              </a:ext>
            </a:extLst>
          </p:cNvPr>
          <p:cNvSpPr txBox="1"/>
          <p:nvPr/>
        </p:nvSpPr>
        <p:spPr>
          <a:xfrm>
            <a:off x="675249" y="3792954"/>
            <a:ext cx="825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(Source: https://scikit-</a:t>
            </a:r>
            <a:r>
              <a:rPr lang="en-US" sz="1000" dirty="0" err="1"/>
              <a:t>learn.org</a:t>
            </a:r>
            <a:r>
              <a:rPr lang="en-US" sz="1000" dirty="0"/>
              <a:t>/stable/modules/generated/</a:t>
            </a:r>
            <a:r>
              <a:rPr lang="en-US" sz="1000" dirty="0" err="1"/>
              <a:t>sklearn.linear_model.LogisticRegression.html</a:t>
            </a:r>
            <a:r>
              <a:rPr lang="en-US" sz="10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32A1D-323A-1948-99A2-E69E6DAE52A7}"/>
              </a:ext>
            </a:extLst>
          </p:cNvPr>
          <p:cNvSpPr txBox="1"/>
          <p:nvPr/>
        </p:nvSpPr>
        <p:spPr>
          <a:xfrm>
            <a:off x="302003" y="4248150"/>
            <a:ext cx="68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Spooky Author classification is a </a:t>
            </a:r>
            <a:r>
              <a:rPr lang="en-US" sz="1400" dirty="0" err="1"/>
              <a:t>multi_class</a:t>
            </a:r>
            <a:r>
              <a:rPr lang="en-US" sz="1400" dirty="0"/>
              <a:t> problem.</a:t>
            </a:r>
          </a:p>
          <a:p>
            <a:r>
              <a:rPr lang="en-US" sz="1400" dirty="0"/>
              <a:t>For each class take absolute values of its feature coefficients, and then sort them to do 1.b.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30B54-25C8-A402-AB88-68DF9D53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9435"/>
            <a:ext cx="5791200" cy="2120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9E1D95-72DD-1EE0-5612-0C86BBE2D0F9}"/>
              </a:ext>
            </a:extLst>
          </p:cNvPr>
          <p:cNvSpPr txBox="1"/>
          <p:nvPr/>
        </p:nvSpPr>
        <p:spPr>
          <a:xfrm>
            <a:off x="6324600" y="1827060"/>
            <a:ext cx="2542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</a:t>
            </a:r>
            <a:r>
              <a:rPr lang="en-US" sz="1200" b="1" dirty="0"/>
              <a:t>weight</a:t>
            </a:r>
            <a:r>
              <a:rPr lang="en-US" sz="1200" dirty="0"/>
              <a:t> == Feature </a:t>
            </a:r>
            <a:r>
              <a:rPr lang="en-US" sz="1200" b="1" dirty="0"/>
              <a:t>coefficient</a:t>
            </a:r>
          </a:p>
        </p:txBody>
      </p:sp>
    </p:spTree>
    <p:extLst>
      <p:ext uri="{BB962C8B-B14F-4D97-AF65-F5344CB8AC3E}">
        <p14:creationId xmlns:p14="http://schemas.microsoft.com/office/powerpoint/2010/main" val="15443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0576-54B0-C54F-B094-DB69BB65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30887"/>
          </a:xfrm>
        </p:spPr>
        <p:txBody>
          <a:bodyPr/>
          <a:lstStyle/>
          <a:p>
            <a:r>
              <a:rPr lang="en-US" sz="2800" dirty="0"/>
              <a:t>Text Classification: Development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85F5CA-5F64-5940-AC4B-1F021CB6470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6234" y="742950"/>
                <a:ext cx="8431530" cy="3693319"/>
              </a:xfrm>
            </p:spPr>
            <p:txBody>
              <a:bodyPr/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 that labelled data is divided into Train &amp; Test splits.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Train the classification model on the Train set, and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Evaluate the model on the Test set.</a:t>
                </a: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classification models often need one or more </a:t>
                </a:r>
                <a:r>
                  <a:rPr lang="en-US" sz="16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hyperparameters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be set / tuned.  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⍺ in Regularization, Mixing parameter in smoothing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the same Train &amp; Test splits to tune the model parameter(s) is a bad idea! 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Because we would be cheating.  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are choosing the parameter setting that gives best performance on the Test set.</a:t>
                </a:r>
              </a:p>
              <a:p>
                <a:pPr lvl="1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So it’s not unseen data anymore, and we can’t get a realistic estimate of model performance.</a:t>
                </a: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avoid this, the labelled data is split 3-way: Train Set, Tuning/Development Set, and Test Set.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85F5CA-5F64-5940-AC4B-1F021CB64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6234" y="742950"/>
                <a:ext cx="8431530" cy="3693319"/>
              </a:xfrm>
              <a:blipFill>
                <a:blip r:embed="rId3"/>
                <a:stretch>
                  <a:fillRect l="-1351" t="-1712" r="-300" b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ABCF5-F158-D742-8518-1DA9C48FD5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AECEA-7017-7948-9AFF-C9D6647E29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0576-54B0-C54F-B094-DB69BB65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30887"/>
          </a:xfrm>
        </p:spPr>
        <p:txBody>
          <a:bodyPr/>
          <a:lstStyle/>
          <a:p>
            <a:r>
              <a:rPr lang="en-US" sz="2800" dirty="0"/>
              <a:t>Text Classification: 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5F5CA-5F64-5940-AC4B-1F021CB6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742950"/>
            <a:ext cx="8431530" cy="3693319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Labelled data is precious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Almost always, there is less of it than you would like.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1) The more data we have for training the better the model.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2) Train, Dev and Test sets HAVE to be separate sets.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meet both 1 &amp; 2, let’s keep 80% of the labeled data as Train set, 10% for Dev,  and 10% for Test.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However, with this setup the selected hyperparameters may be well-suited only for that small Dev set.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we set things up differently such that we can tune the hyperparameters on more data while also meeting (1) &amp;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ABCF5-F158-D742-8518-1DA9C48FD5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AECEA-7017-7948-9AFF-C9D6647E29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A464C-16A5-0640-8510-51442DF0E2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D9DD2-32F2-FF45-B2F1-7D1FD34F7B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0BD63B-BDB6-0945-B6F2-8B7E367E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75264"/>
            <a:ext cx="5654167" cy="4327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B141CC-439E-BD43-B35A-055FBCAF84E3}"/>
              </a:ext>
            </a:extLst>
          </p:cNvPr>
          <p:cNvSpPr txBox="1"/>
          <p:nvPr/>
        </p:nvSpPr>
        <p:spPr>
          <a:xfrm>
            <a:off x="7179527" y="4439406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 https://scikit-</a:t>
            </a:r>
            <a:r>
              <a:rPr lang="en-US" sz="1000" dirty="0" err="1"/>
              <a:t>learn.org</a:t>
            </a:r>
            <a:r>
              <a:rPr lang="en-US" sz="1000" dirty="0"/>
              <a:t>/stable/modules/</a:t>
            </a:r>
            <a:r>
              <a:rPr lang="en-US" sz="1000" dirty="0" err="1"/>
              <a:t>cross_validation.html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F686E-FD5D-1C40-9EE4-9FD4D42F8EAB}"/>
              </a:ext>
            </a:extLst>
          </p:cNvPr>
          <p:cNvSpPr txBox="1"/>
          <p:nvPr/>
        </p:nvSpPr>
        <p:spPr>
          <a:xfrm>
            <a:off x="1177252" y="57150"/>
            <a:ext cx="5147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5-fold Cross-validation (</a:t>
            </a:r>
            <a:r>
              <a:rPr lang="en-US" sz="2400" b="1"/>
              <a:t>5-fold CV)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35FFC-DA2D-6142-BBE0-5EC92AEFD825}"/>
              </a:ext>
            </a:extLst>
          </p:cNvPr>
          <p:cNvSpPr txBox="1"/>
          <p:nvPr/>
        </p:nvSpPr>
        <p:spPr>
          <a:xfrm>
            <a:off x="5334000" y="3181350"/>
            <a:ext cx="196874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Tuning hyperparameters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7239D-11D8-3863-44A5-F4CF889EA8E9}"/>
              </a:ext>
            </a:extLst>
          </p:cNvPr>
          <p:cNvSpPr txBox="1"/>
          <p:nvPr/>
        </p:nvSpPr>
        <p:spPr>
          <a:xfrm>
            <a:off x="2895600" y="16573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AE295-A0EC-1C4C-511A-71766CA70550}"/>
              </a:ext>
            </a:extLst>
          </p:cNvPr>
          <p:cNvSpPr txBox="1"/>
          <p:nvPr/>
        </p:nvSpPr>
        <p:spPr>
          <a:xfrm>
            <a:off x="5638800" y="16573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43BC4-BA91-C2DD-55C0-034825BDA190}"/>
              </a:ext>
            </a:extLst>
          </p:cNvPr>
          <p:cNvSpPr txBox="1"/>
          <p:nvPr/>
        </p:nvSpPr>
        <p:spPr>
          <a:xfrm>
            <a:off x="1447800" y="19621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33A2A-6568-947A-41F9-93A837312DAB}"/>
              </a:ext>
            </a:extLst>
          </p:cNvPr>
          <p:cNvSpPr txBox="1"/>
          <p:nvPr/>
        </p:nvSpPr>
        <p:spPr>
          <a:xfrm>
            <a:off x="2128768" y="19621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E3953-2828-5A30-5544-02BD46927539}"/>
              </a:ext>
            </a:extLst>
          </p:cNvPr>
          <p:cNvSpPr txBox="1"/>
          <p:nvPr/>
        </p:nvSpPr>
        <p:spPr>
          <a:xfrm>
            <a:off x="2895600" y="19621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23D4F-1595-0A7F-9CF0-A5264CFAA193}"/>
              </a:ext>
            </a:extLst>
          </p:cNvPr>
          <p:cNvSpPr txBox="1"/>
          <p:nvPr/>
        </p:nvSpPr>
        <p:spPr>
          <a:xfrm>
            <a:off x="3656934" y="19621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7E99-ACC9-C0AA-F923-E81A0F8963DE}"/>
              </a:ext>
            </a:extLst>
          </p:cNvPr>
          <p:cNvSpPr txBox="1"/>
          <p:nvPr/>
        </p:nvSpPr>
        <p:spPr>
          <a:xfrm>
            <a:off x="4400320" y="19621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BC824-CF19-A056-CBA7-163A0FE8FE2C}"/>
              </a:ext>
            </a:extLst>
          </p:cNvPr>
          <p:cNvSpPr txBox="1"/>
          <p:nvPr/>
        </p:nvSpPr>
        <p:spPr>
          <a:xfrm>
            <a:off x="1371600" y="246717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E4D4E-0726-CE60-01D3-F202135F93A1}"/>
              </a:ext>
            </a:extLst>
          </p:cNvPr>
          <p:cNvSpPr txBox="1"/>
          <p:nvPr/>
        </p:nvSpPr>
        <p:spPr>
          <a:xfrm>
            <a:off x="3352800" y="244715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64%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EFACABA-A05E-3EDB-668A-5564176E9AB6}"/>
              </a:ext>
            </a:extLst>
          </p:cNvPr>
          <p:cNvSpPr/>
          <p:nvPr/>
        </p:nvSpPr>
        <p:spPr>
          <a:xfrm rot="5400000">
            <a:off x="3428348" y="1284883"/>
            <a:ext cx="161583" cy="288771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9" grpId="0"/>
      <p:bldP spid="10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F085-0747-0043-B1BF-D8B94B3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Statistical Significance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D28B-7A21-0144-8C69-FA5B51142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32B98-7ECC-8044-96AD-592164FE97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0551F-A6B2-3547-B11B-9B4D05F334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D06FE-E11D-054E-98C4-D82B54C7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1200150"/>
            <a:ext cx="8397240" cy="3943350"/>
          </a:xfrm>
        </p:spPr>
        <p:txBody>
          <a:bodyPr>
            <a:normAutofit/>
          </a:bodyPr>
          <a:lstStyle/>
          <a:p>
            <a:r>
              <a:rPr lang="en-US" sz="1600" dirty="0"/>
              <a:t>Given:</a:t>
            </a:r>
          </a:p>
          <a:p>
            <a:pPr lvl="1"/>
            <a:r>
              <a:rPr lang="en-US" sz="1600" dirty="0"/>
              <a:t>Classification models A and B</a:t>
            </a:r>
          </a:p>
          <a:p>
            <a:pPr lvl="1"/>
            <a:r>
              <a:rPr lang="en-US" sz="1600" dirty="0"/>
              <a:t>Evaluation Metric M (E.g. F1, </a:t>
            </a:r>
            <a:r>
              <a:rPr lang="en-US" sz="1600" dirty="0" err="1"/>
              <a:t>Prec</a:t>
            </a:r>
            <a:r>
              <a:rPr lang="en-US" sz="1600" dirty="0"/>
              <a:t>, Recall)</a:t>
            </a:r>
          </a:p>
          <a:p>
            <a:pPr lvl="1"/>
            <a:r>
              <a:rPr lang="en-US" sz="1600" dirty="0"/>
              <a:t>M(</a:t>
            </a:r>
            <a:r>
              <a:rPr lang="en-US" sz="1600" dirty="0" err="1"/>
              <a:t>A,x</a:t>
            </a:r>
            <a:r>
              <a:rPr lang="en-US" sz="1600" dirty="0"/>
              <a:t>) is the performance of A on test set </a:t>
            </a:r>
            <a:r>
              <a:rPr lang="en-US" sz="1600" i="1" dirty="0"/>
              <a:t>x</a:t>
            </a:r>
            <a:endParaRPr lang="en-US" sz="1600" dirty="0"/>
          </a:p>
          <a:p>
            <a:pPr lvl="1"/>
            <a:r>
              <a:rPr lang="en-US" sz="1600" dirty="0"/>
              <a:t>𝛿(x): the performance difference between A, B on </a:t>
            </a:r>
            <a:r>
              <a:rPr lang="en-US" sz="1600" i="1" dirty="0"/>
              <a:t>x </a:t>
            </a:r>
            <a:r>
              <a:rPr lang="en-US" sz="1600" dirty="0"/>
              <a:t>as quantified by M() metric:</a:t>
            </a:r>
          </a:p>
          <a:p>
            <a:pPr lvl="2"/>
            <a:r>
              <a:rPr lang="en-US" sz="1600" dirty="0"/>
              <a:t>𝛿(x) = M(</a:t>
            </a:r>
            <a:r>
              <a:rPr lang="en-US" sz="1600" dirty="0" err="1"/>
              <a:t>A,x</a:t>
            </a:r>
            <a:r>
              <a:rPr lang="en-US" sz="1600" dirty="0"/>
              <a:t>) – M(</a:t>
            </a:r>
            <a:r>
              <a:rPr lang="en-US" sz="1600" dirty="0" err="1"/>
              <a:t>B,x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𝛿(x) is called the </a:t>
            </a:r>
            <a:r>
              <a:rPr lang="en-US" sz="1600" b="1" dirty="0"/>
              <a:t>effect size 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We want to know if 𝛿(x)&gt;0, then does it mean A is better than B</a:t>
            </a:r>
          </a:p>
          <a:p>
            <a:pPr lvl="1"/>
            <a:r>
              <a:rPr lang="en-US" sz="1600" dirty="0"/>
              <a:t>If effect size is positive. Are we done?</a:t>
            </a:r>
          </a:p>
          <a:p>
            <a:pPr lvl="1"/>
            <a:r>
              <a:rPr lang="en-US" sz="1600" dirty="0"/>
              <a:t>No!  This might be just an accidental effect size on this one test set.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AF2BE8-0FA7-5669-88EA-95C3E32D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3C69-5A95-4866-BFAF-4BA2581F9009}"/>
              </a:ext>
            </a:extLst>
          </p:cNvPr>
          <p:cNvSpPr txBox="1"/>
          <p:nvPr/>
        </p:nvSpPr>
        <p:spPr>
          <a:xfrm>
            <a:off x="304800" y="438150"/>
            <a:ext cx="6324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How do we assess if one classification model is better than another?</a:t>
            </a:r>
          </a:p>
        </p:txBody>
      </p:sp>
    </p:spTree>
    <p:extLst>
      <p:ext uri="{BB962C8B-B14F-4D97-AF65-F5344CB8AC3E}">
        <p14:creationId xmlns:p14="http://schemas.microsoft.com/office/powerpoint/2010/main" val="30673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668D-5536-C64D-B01D-13063688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ED17-0055-644C-A1F6-5A4FC862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7750"/>
            <a:ext cx="4574344" cy="3581400"/>
          </a:xfrm>
        </p:spPr>
        <p:txBody>
          <a:bodyPr>
            <a:norm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Consider two hypotheses: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Null hypothesis: A isn't better than B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 is better than B</a:t>
            </a:r>
          </a:p>
          <a:p>
            <a:pPr lvl="1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We want to rule out H</a:t>
            </a:r>
            <a:r>
              <a:rPr lang="en-US" sz="1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We create a random variable X ranging over test sets.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And ask, if H</a:t>
            </a:r>
            <a:r>
              <a:rPr lang="en-US" sz="1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is true, then among these test sets how likely is it that we would see the effect size we observed or bigger, just by chance?</a:t>
            </a:r>
          </a:p>
          <a:p>
            <a:pPr marL="233363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Formalized as the p-value:</a:t>
            </a:r>
          </a:p>
          <a:p>
            <a:pPr marL="233363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This is the probability that we will see similarly big differences in A &amp; B by chance when H</a:t>
            </a:r>
            <a:r>
              <a:rPr lang="en-US" sz="11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is true.</a:t>
            </a:r>
          </a:p>
          <a:p>
            <a:pPr marL="690563" lvl="1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When p-value is high, it means that the observed effect size, </a:t>
            </a:r>
            <a:r>
              <a:rPr lang="en-US" sz="1100" dirty="0"/>
              <a:t>𝛿(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is by chance.</a:t>
            </a:r>
          </a:p>
          <a:p>
            <a:pPr marL="690563" lvl="1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When p-value is low, it means that the observed effect size, </a:t>
            </a:r>
            <a:r>
              <a:rPr lang="en-US" sz="1100" dirty="0"/>
              <a:t>𝛿(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),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is not by chance, it is a real trend  (A is better than B).</a:t>
            </a:r>
          </a:p>
          <a:p>
            <a:pPr marL="233363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48962-013F-E84E-852A-E6D5E7BF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55663"/>
            <a:ext cx="1010782" cy="558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571FC-6689-514A-9F48-5775B4DD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90628"/>
            <a:ext cx="1536899" cy="260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31BF4-B1FB-774C-B918-C4219B358E48}"/>
              </a:ext>
            </a:extLst>
          </p:cNvPr>
          <p:cNvSpPr txBox="1"/>
          <p:nvPr/>
        </p:nvSpPr>
        <p:spPr>
          <a:xfrm>
            <a:off x="304800" y="438150"/>
            <a:ext cx="6324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How do we assess if one classification model is better than another?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00292-ABC7-6F40-9953-573D9B1888D3}"/>
              </a:ext>
            </a:extLst>
          </p:cNvPr>
          <p:cNvSpPr txBox="1"/>
          <p:nvPr/>
        </p:nvSpPr>
        <p:spPr>
          <a:xfrm>
            <a:off x="5334000" y="895350"/>
            <a:ext cx="3657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Let’s make this concrete: </a:t>
            </a:r>
          </a:p>
          <a:p>
            <a:r>
              <a:rPr lang="en-US" sz="1100" dirty="0"/>
              <a:t>Text classification task: Spam vs Ham Email Classification</a:t>
            </a:r>
          </a:p>
          <a:p>
            <a:endParaRPr lang="en-US" sz="1100" dirty="0"/>
          </a:p>
          <a:p>
            <a:r>
              <a:rPr lang="en-US" sz="1100" dirty="0"/>
              <a:t>A: Classification model learnt with Logistic Regression</a:t>
            </a:r>
          </a:p>
          <a:p>
            <a:r>
              <a:rPr lang="en-US" sz="1100" dirty="0"/>
              <a:t>B: Classification model learnt with Naïve Bayes</a:t>
            </a:r>
          </a:p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 set</a:t>
            </a:r>
          </a:p>
          <a:p>
            <a:endParaRPr lang="en-US" sz="1100" dirty="0"/>
          </a:p>
          <a:p>
            <a:r>
              <a:rPr lang="en-US" sz="1100" dirty="0"/>
              <a:t>M(</a:t>
            </a:r>
            <a:r>
              <a:rPr lang="en-US" sz="1100" dirty="0" err="1"/>
              <a:t>A,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 = F1(</a:t>
            </a:r>
            <a:r>
              <a:rPr lang="en-US" sz="1100" dirty="0" err="1"/>
              <a:t>A,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 = 0.98</a:t>
            </a:r>
          </a:p>
          <a:p>
            <a:r>
              <a:rPr lang="en-US" sz="1100" dirty="0"/>
              <a:t>M(</a:t>
            </a:r>
            <a:r>
              <a:rPr lang="en-US" sz="1100" dirty="0" err="1"/>
              <a:t>B,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 = F1(</a:t>
            </a:r>
            <a:r>
              <a:rPr lang="en-US" sz="1100" dirty="0" err="1"/>
              <a:t>B,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 = 0.97</a:t>
            </a:r>
          </a:p>
          <a:p>
            <a:r>
              <a:rPr lang="en-US" sz="1100" dirty="0"/>
              <a:t>𝛿(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 = M(</a:t>
            </a:r>
            <a:r>
              <a:rPr lang="en-US" sz="1100" dirty="0" err="1"/>
              <a:t>A,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 - M(</a:t>
            </a:r>
            <a:r>
              <a:rPr lang="en-US" sz="1100" dirty="0" err="1"/>
              <a:t>B,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 = 0.01  </a:t>
            </a:r>
          </a:p>
          <a:p>
            <a:r>
              <a:rPr lang="en-US" sz="1100" dirty="0"/>
              <a:t>Right here, the delta we are getting on Test set is counter to our H</a:t>
            </a:r>
            <a:r>
              <a:rPr lang="en-US" sz="1100" baseline="-25000" dirty="0"/>
              <a:t>0</a:t>
            </a:r>
            <a:r>
              <a:rPr lang="en-US" sz="1100" dirty="0"/>
              <a:t>: 𝛿(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dirty="0"/>
              <a:t>) ≤ 0.  </a:t>
            </a:r>
          </a:p>
          <a:p>
            <a:r>
              <a:rPr lang="en-US" sz="1100" dirty="0"/>
              <a:t>But statistically this evidence isn’t sufficient to reject H</a:t>
            </a:r>
            <a:r>
              <a:rPr lang="en-US" sz="1100" baseline="-25000" dirty="0"/>
              <a:t>0</a:t>
            </a:r>
            <a:r>
              <a:rPr lang="en-US" sz="1100" dirty="0"/>
              <a:t> since it is just 1 observation.  </a:t>
            </a:r>
          </a:p>
          <a:p>
            <a:endParaRPr lang="en-US" sz="1100" dirty="0"/>
          </a:p>
          <a:p>
            <a:r>
              <a:rPr lang="en-US" sz="1100" dirty="0"/>
              <a:t>So, we proceed to create multiple observations (test sets) and then ask the question:</a:t>
            </a:r>
          </a:p>
          <a:p>
            <a:r>
              <a:rPr lang="en-US" sz="1100" dirty="0"/>
              <a:t>If H</a:t>
            </a:r>
            <a:r>
              <a:rPr lang="en-US" sz="1100" baseline="-25000" dirty="0"/>
              <a:t>0</a:t>
            </a:r>
            <a:r>
              <a:rPr lang="en-US" sz="1100" dirty="0"/>
              <a:t> is true, what is: P(𝛿(X) ≥ 0.01 | H</a:t>
            </a:r>
            <a:r>
              <a:rPr lang="en-US" sz="1100" baseline="-25000" dirty="0"/>
              <a:t>0</a:t>
            </a:r>
            <a:r>
              <a:rPr lang="en-US" sz="1100" dirty="0"/>
              <a:t> is true) just by chance</a:t>
            </a:r>
          </a:p>
        </p:txBody>
      </p:sp>
    </p:spTree>
    <p:extLst>
      <p:ext uri="{BB962C8B-B14F-4D97-AF65-F5344CB8AC3E}">
        <p14:creationId xmlns:p14="http://schemas.microsoft.com/office/powerpoint/2010/main" val="23690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668D-5536-C64D-B01D-13063688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ED17-0055-644C-A1F6-5A4FC862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3950"/>
            <a:ext cx="8382000" cy="4019550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How do we compute this probability, p-value?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In NLP, we don't tend to use parametric tests (like t-tests) because the underlying assumptions are often not true in our scenarios (e.g. normal distribution)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Instead, we use non-parametric tests based on sampling: artificially creating many versions of the setup.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48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5E04-026C-4545-8582-1011FF1B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615553"/>
          </a:xfrm>
        </p:spPr>
        <p:txBody>
          <a:bodyPr/>
          <a:lstStyle/>
          <a:p>
            <a:r>
              <a:rPr lang="en-US" sz="2000" dirty="0"/>
              <a:t>Non-parametric Statistical Significance Test:</a:t>
            </a:r>
            <a:br>
              <a:rPr lang="en-US" sz="2000" dirty="0"/>
            </a:br>
            <a:r>
              <a:rPr lang="en-US" sz="2000" u="sng" dirty="0"/>
              <a:t>Paired</a:t>
            </a:r>
            <a:r>
              <a:rPr lang="en-US" sz="2000" dirty="0"/>
              <a:t> </a:t>
            </a:r>
            <a:r>
              <a:rPr lang="en-US" sz="2000" u="sng" dirty="0"/>
              <a:t>Bootstrap</a:t>
            </a:r>
            <a:r>
              <a:rPr lang="en-US" sz="2000" dirty="0"/>
              <a:t> 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4B9BC-CB6F-7F48-A7DE-870368669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5410-F438-4549-8E0F-A729CB8E02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E5035-42B3-5B42-B464-353BEDF3A69C}"/>
              </a:ext>
            </a:extLst>
          </p:cNvPr>
          <p:cNvSpPr txBox="1"/>
          <p:nvPr/>
        </p:nvSpPr>
        <p:spPr>
          <a:xfrm>
            <a:off x="332482" y="1276350"/>
            <a:ext cx="87353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Paired tests:</a:t>
            </a:r>
          </a:p>
          <a:p>
            <a:pPr lvl="1"/>
            <a:r>
              <a:rPr lang="en-US" sz="1600" dirty="0"/>
              <a:t>Comparing two sets of observations in which each data-point in one set can be paired with an data-point in another.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For example, when looking at systems A and B </a:t>
            </a:r>
            <a:r>
              <a:rPr lang="en-US" sz="1600" b="1" dirty="0"/>
              <a:t>on the same test set</a:t>
            </a:r>
            <a:r>
              <a:rPr lang="en-US" sz="1600" dirty="0"/>
              <a:t>, we can compare the performance of system </a:t>
            </a:r>
            <a:r>
              <a:rPr lang="en-US" sz="1600" i="1" dirty="0"/>
              <a:t>A </a:t>
            </a:r>
            <a:r>
              <a:rPr lang="en-US" sz="1600" dirty="0"/>
              <a:t>and</a:t>
            </a:r>
            <a:r>
              <a:rPr lang="en-US" sz="1600" i="1" dirty="0"/>
              <a:t> B </a:t>
            </a:r>
            <a:r>
              <a:rPr lang="en-US" sz="1600" dirty="0"/>
              <a:t>on the same</a:t>
            </a:r>
            <a:r>
              <a:rPr lang="en-US" sz="1600" i="1" dirty="0"/>
              <a:t> </a:t>
            </a:r>
            <a:r>
              <a:rPr lang="en-US" sz="1600" dirty="0"/>
              <a:t>data-point </a:t>
            </a:r>
            <a:r>
              <a:rPr lang="en-US" sz="1600" i="1" dirty="0"/>
              <a:t>x</a:t>
            </a:r>
            <a:r>
              <a:rPr lang="en-US" sz="1600" i="1" baseline="-25000" dirty="0"/>
              <a:t>i </a:t>
            </a:r>
            <a:r>
              <a:rPr lang="en-US" sz="1600" dirty="0"/>
              <a:t>(Each Email, in our running example.)</a:t>
            </a:r>
          </a:p>
          <a:p>
            <a:endParaRPr lang="en-US" sz="1600" dirty="0"/>
          </a:p>
          <a:p>
            <a:r>
              <a:rPr lang="en-US" sz="1600" dirty="0"/>
              <a:t>Bootstrap test: </a:t>
            </a:r>
          </a:p>
          <a:p>
            <a:pPr lvl="1"/>
            <a:r>
              <a:rPr lang="en-US" sz="1600" b="1" kern="0" dirty="0"/>
              <a:t>Bootstrap</a:t>
            </a:r>
            <a:r>
              <a:rPr lang="en-US" sz="1600" kern="0" dirty="0"/>
              <a:t> means to repeatedly draw large numbers of smaller samples with replacement (called </a:t>
            </a:r>
            <a:r>
              <a:rPr lang="en-US" sz="1600" b="1" kern="0" dirty="0"/>
              <a:t>bootstrap samples</a:t>
            </a:r>
            <a:r>
              <a:rPr lang="en-US" sz="1600" kern="0" dirty="0"/>
              <a:t>) from an original larger sample. </a:t>
            </a:r>
          </a:p>
          <a:p>
            <a:pPr lvl="1"/>
            <a:endParaRPr lang="en-US" sz="1600" kern="0" dirty="0"/>
          </a:p>
          <a:p>
            <a:pPr lvl="1"/>
            <a:r>
              <a:rPr lang="en-US" sz="1600" kern="0" dirty="0"/>
              <a:t>Can be applied to any metric (accuracy, precision, recall, F1, </a:t>
            </a:r>
            <a:r>
              <a:rPr lang="en-US" sz="1600" kern="0" dirty="0" err="1"/>
              <a:t>etc</a:t>
            </a:r>
            <a:r>
              <a:rPr lang="en-US" sz="1600" kern="0" dirty="0"/>
              <a:t>).</a:t>
            </a:r>
          </a:p>
          <a:p>
            <a:endParaRPr lang="en-US" sz="1600" kern="0" dirty="0"/>
          </a:p>
          <a:p>
            <a:r>
              <a:rPr lang="en-US" sz="1600" dirty="0"/>
              <a:t>(From </a:t>
            </a:r>
            <a:r>
              <a:rPr lang="en-US" sz="1600" dirty="0" err="1"/>
              <a:t>Efron</a:t>
            </a:r>
            <a:r>
              <a:rPr lang="en-US" sz="1600" dirty="0"/>
              <a:t> and </a:t>
            </a:r>
            <a:r>
              <a:rPr lang="en-US" sz="1600" dirty="0" err="1"/>
              <a:t>Tibshirani</a:t>
            </a:r>
            <a:r>
              <a:rPr lang="en-US" sz="1600" dirty="0"/>
              <a:t>, 1993)</a:t>
            </a:r>
          </a:p>
        </p:txBody>
      </p:sp>
    </p:spTree>
    <p:extLst>
      <p:ext uri="{BB962C8B-B14F-4D97-AF65-F5344CB8AC3E}">
        <p14:creationId xmlns:p14="http://schemas.microsoft.com/office/powerpoint/2010/main" val="647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24008</TotalTime>
  <Words>1955</Words>
  <Application>Microsoft Macintosh PowerPoint</Application>
  <PresentationFormat>On-screen Show (16:9)</PresentationFormat>
  <Paragraphs>203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</vt:lpstr>
      <vt:lpstr>Times New Roman</vt:lpstr>
      <vt:lpstr>Office Theme</vt:lpstr>
      <vt:lpstr>PowerPoint Presentation</vt:lpstr>
      <vt:lpstr>Text Classification: Development Set</vt:lpstr>
      <vt:lpstr>Text Classification: Cross-validation</vt:lpstr>
      <vt:lpstr>PowerPoint Presentation</vt:lpstr>
      <vt:lpstr>Statistical Significance Testing</vt:lpstr>
      <vt:lpstr>Statistical Hypothesis Testing</vt:lpstr>
      <vt:lpstr>Statistical Hypothesis Testing</vt:lpstr>
      <vt:lpstr>Statistical Hypothesis Testing</vt:lpstr>
      <vt:lpstr>Non-parametric Statistical Significance Test: Paired Bootstrap Test</vt:lpstr>
      <vt:lpstr>Paired Bootstrap example</vt:lpstr>
      <vt:lpstr>Paired Bootstrap example</vt:lpstr>
      <vt:lpstr>Paired Bootstrap Test</vt:lpstr>
      <vt:lpstr>Paired Bootstrap example</vt:lpstr>
      <vt:lpstr>Paired bootstrap example</vt:lpstr>
      <vt:lpstr>That is a wrap for  Text Classification!</vt:lpstr>
      <vt:lpstr>Reminders</vt:lpstr>
      <vt:lpstr>HW #10</vt:lpstr>
      <vt:lpstr>HW #10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637</cp:revision>
  <cp:lastPrinted>2020-08-27T01:58:20Z</cp:lastPrinted>
  <dcterms:created xsi:type="dcterms:W3CDTF">2019-08-21T17:42:26Z</dcterms:created>
  <dcterms:modified xsi:type="dcterms:W3CDTF">2022-10-27T20:53:55Z</dcterms:modified>
</cp:coreProperties>
</file>