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559" r:id="rId3"/>
    <p:sldId id="698" r:id="rId4"/>
    <p:sldId id="697" r:id="rId5"/>
    <p:sldId id="696" r:id="rId6"/>
    <p:sldId id="601" r:id="rId7"/>
    <p:sldId id="602" r:id="rId8"/>
    <p:sldId id="603" r:id="rId9"/>
    <p:sldId id="604" r:id="rId10"/>
    <p:sldId id="622" r:id="rId11"/>
    <p:sldId id="606" r:id="rId12"/>
    <p:sldId id="623" r:id="rId13"/>
    <p:sldId id="608" r:id="rId14"/>
    <p:sldId id="609" r:id="rId15"/>
    <p:sldId id="610" r:id="rId16"/>
    <p:sldId id="699" r:id="rId17"/>
    <p:sldId id="546" r:id="rId18"/>
    <p:sldId id="547" r:id="rId19"/>
    <p:sldId id="704" r:id="rId20"/>
    <p:sldId id="705" r:id="rId21"/>
    <p:sldId id="702" r:id="rId22"/>
    <p:sldId id="708" r:id="rId23"/>
    <p:sldId id="533" r:id="rId2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6"/>
    <p:restoredTop sz="85703"/>
  </p:normalViewPr>
  <p:slideViewPr>
    <p:cSldViewPr>
      <p:cViewPr varScale="1">
        <p:scale>
          <a:sx n="258" d="100"/>
          <a:sy n="258" d="100"/>
        </p:scale>
        <p:origin x="187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8AE56-4535-4A42-A153-0049C9EE6E4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9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Heavy on philosophical discussions.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“the meaning of a word is its use in the language”</a:t>
            </a:r>
          </a:p>
          <a:p>
            <a:pPr marL="0" indent="0">
              <a:buNone/>
            </a:pPr>
            <a:r>
              <a:rPr lang="en-US" sz="1200" dirty="0"/>
              <a:t>-- (Wittgenstein, 1953)</a:t>
            </a:r>
          </a:p>
          <a:p>
            <a:endParaRPr lang="en-US" dirty="0"/>
          </a:p>
          <a:p>
            <a:r>
              <a:rPr lang="en-US" dirty="0"/>
              <a:t>When a word in used in a sentence I imagine meaning-tendrils reaching out from other words in the sentence to that word and vice versa. It is a symbiotic relationship between words -- one cannot exist without others.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52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hear the word mouse many</a:t>
            </a:r>
            <a:r>
              <a:rPr lang="en-US" baseline="0" dirty="0"/>
              <a:t> different concepts get fired in our brain - </a:t>
            </a:r>
            <a:r>
              <a:rPr lang="en-US" baseline="0" dirty="0" err="1"/>
              <a:t>fuzzyness</a:t>
            </a:r>
            <a:r>
              <a:rPr lang="en-US" baseline="0" dirty="0"/>
              <a:t>, a pet, pied piper, plague, computer, little arrow shaped pointer on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22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word does not exist in vacuum, it needs the context around</a:t>
            </a:r>
            <a:r>
              <a:rPr lang="en-US" baseline="0" dirty="0"/>
              <a:t> it to manifest its complete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15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N:</a:t>
            </a:r>
            <a:r>
              <a:rPr lang="en-US" baseline="0" dirty="0"/>
              <a:t> Natural numbers / whole numbers: {0, 1, 2, 3,…}</a:t>
            </a:r>
            <a:endParaRPr lang="en-US" dirty="0"/>
          </a:p>
          <a:p>
            <a:r>
              <a:rPr lang="en-US" dirty="0"/>
              <a:t>Query: Brutus</a:t>
            </a:r>
            <a:r>
              <a:rPr lang="en-US" baseline="0" dirty="0"/>
              <a:t> and </a:t>
            </a:r>
            <a:r>
              <a:rPr lang="en-US" baseline="0" dirty="0" err="1"/>
              <a:t>Ceasar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C2DC-DB7A-43DE-B9EF-4146898AE5BD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303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frequencies are skewed. </a:t>
            </a:r>
            <a:r>
              <a:rPr lang="en-US" dirty="0" err="1"/>
              <a:t>Zipf’s</a:t>
            </a:r>
            <a:r>
              <a:rPr lang="en-US" dirty="0"/>
              <a:t> law: Power law:</a:t>
            </a:r>
            <a:r>
              <a:rPr lang="en-US" baseline="0" dirty="0"/>
              <a:t> </a:t>
            </a:r>
            <a:r>
              <a:rPr lang="en-US" dirty="0"/>
              <a:t>Few terms appear many times, and majority of the terms appear only a few times.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12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20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N:</a:t>
            </a:r>
            <a:r>
              <a:rPr lang="en-US" baseline="0" dirty="0"/>
              <a:t> Natural numbers / whole numbers: {0, 1, 2, 3,…}</a:t>
            </a:r>
            <a:endParaRPr lang="en-US" dirty="0"/>
          </a:p>
          <a:p>
            <a:r>
              <a:rPr lang="en-US" dirty="0"/>
              <a:t>Query: Brutus</a:t>
            </a:r>
            <a:r>
              <a:rPr lang="en-US" baseline="0" dirty="0"/>
              <a:t> and </a:t>
            </a:r>
            <a:r>
              <a:rPr lang="en-US" baseline="0" dirty="0" err="1"/>
              <a:t>Ceasar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C2DC-DB7A-43DE-B9EF-4146898AE5BD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98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R: Real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1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045" y="726884"/>
            <a:ext cx="74079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0746" y="2879915"/>
            <a:ext cx="7362507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A40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by Anagha Kulkarni, 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5168-E919-D647-B323-136D249CA883}" type="datetime1">
              <a:rPr lang="en-US" smtClean="0"/>
              <a:t>10/31/22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301101A-3A36-B746-A396-1C536430515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00125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by Anagha Kulkarni, 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30646-9481-1345-80BF-1D15475DC4D0}" type="datetime1">
              <a:rPr lang="en-US" smtClean="0"/>
              <a:t>10/31/22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by Anagha Kulkarni, 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D930-5A52-A84D-9FCD-4A508B2D2FA7}" type="datetime1">
              <a:rPr lang="en-US" smtClean="0"/>
              <a:t>10/31/22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k@sfsu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endParaRPr lang="en-US" sz="4000" b="1" dirty="0"/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/>
              <a:t>CSc</a:t>
            </a:r>
            <a:r>
              <a:rPr lang="en-US" sz="3600" dirty="0"/>
              <a:t> 620 &amp; </a:t>
            </a:r>
            <a:r>
              <a:rPr lang="en-US" sz="3600" dirty="0" err="1"/>
              <a:t>CSc</a:t>
            </a:r>
            <a:r>
              <a:rPr lang="en-US" sz="3600" dirty="0"/>
              <a:t> 820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Natural Language Technologies</a:t>
            </a:r>
            <a:endParaRPr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518200" y="3181350"/>
            <a:ext cx="410759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Professor Anagha Kulkarni</a:t>
            </a:r>
          </a:p>
          <a:p>
            <a:pPr algn="ctr"/>
            <a:r>
              <a:rPr lang="en-US" sz="2000" dirty="0">
                <a:hlinkClick r:id="rId2"/>
              </a:rPr>
              <a:t>ak@sfsu.edu</a:t>
            </a:r>
            <a:endParaRPr lang="en-US" sz="2000" dirty="0"/>
          </a:p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College of Science &amp; Engineering</a:t>
            </a:r>
          </a:p>
          <a:p>
            <a:pPr algn="ctr"/>
            <a:r>
              <a:rPr lang="en-US" dirty="0"/>
              <a:t>San Francisco State University</a:t>
            </a:r>
          </a:p>
        </p:txBody>
      </p:sp>
      <p:pic>
        <p:nvPicPr>
          <p:cNvPr id="6" name="Picture 5" descr="SPUBAFF2:new identity:~Logos:~Logo Masters:SFState_Logo_H_cmyk_1in.bmp">
            <a:extLst>
              <a:ext uri="{FF2B5EF4-FFF2-40B4-BE49-F238E27FC236}">
                <a16:creationId xmlns:a16="http://schemas.microsoft.com/office/drawing/2014/main" id="{39E50A25-7D2A-5040-B7FD-891D2F1420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2362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6F5D2-8E0E-9647-969C-1B0F228CAA8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4CF52-C0D1-5F4E-9D6D-466714789E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3950"/>
            <a:ext cx="8534400" cy="387798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similar are two words?  </a:t>
            </a: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One of the most important concepts in NLP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Examples in Automated Question Answering System: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“What site did Lindbergh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his flight from in 1927?”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“Lindbergh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started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his historic flight at Roosevelt Field in 1927</a:t>
            </a:r>
            <a:r>
              <a:rPr lang="is-IS" sz="1800" dirty="0">
                <a:latin typeface="Calibri" panose="020F0502020204030204" pitchFamily="34" charset="0"/>
                <a:cs typeface="Calibri" panose="020F0502020204030204" pitchFamily="34" charset="0"/>
              </a:rPr>
              <a:t>…”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“How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big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the planet Venus?”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“The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of the planet Venus is estimated to be </a:t>
            </a:r>
            <a:r>
              <a:rPr lang="is-IS" sz="18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“When was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JFK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born?”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“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John Fitzgerald Kennedy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was born to Joseph P. Kennedy Sr. and Rose Fitzgerald on May 29, 1917.”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CF2AE-2BEE-E941-AC3F-11AB7BB13EC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BCFA-44FF-6244-92C6-6481F9F5C8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3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Relatedness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8534400" cy="193899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When two words are related in ways other than similarity.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E.g. ‘coffee’ and ‘cup’, ‘programming’ and ‘computer’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Semantic field: A set of words that cover a particular semantic domain.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E.g. hospitals (doctor, nurse, scalpel, hospital),  restaurants (menu, waiter, chef, restaurant) 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A223A-D8B4-0F49-9BE2-DFDC69F2E26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90A8C-9908-5C43-9273-159DFB4DB0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3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Semantics: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34" y="1364424"/>
            <a:ext cx="8431530" cy="2769989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Homographs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Homophones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Synonyms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Antonyms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Hyponyms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Hypernyms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Word Similarity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Related words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7D448-3DA0-6B44-BAF4-B1B9FF727A4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37682-110B-AD4B-89ED-57F0612560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5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467600" cy="742950"/>
          </a:xfrm>
        </p:spPr>
        <p:txBody>
          <a:bodyPr/>
          <a:lstStyle/>
          <a:p>
            <a:r>
              <a:rPr lang="en-US" dirty="0" err="1"/>
              <a:t>Distributionalist</a:t>
            </a:r>
            <a:r>
              <a:rPr lang="en-US" dirty="0"/>
              <a:t>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534400" cy="360098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What </a:t>
            </a:r>
            <a:r>
              <a:rPr lang="en-US" sz="1800" b="1" dirty="0"/>
              <a:t>word representation</a:t>
            </a:r>
            <a:r>
              <a:rPr lang="en-US" sz="1800" dirty="0"/>
              <a:t> can model all of the concepts covered so far?</a:t>
            </a:r>
          </a:p>
          <a:p>
            <a:pPr marL="0" indent="0">
              <a:buNone/>
            </a:pPr>
            <a:r>
              <a:rPr lang="en-US" sz="1800" dirty="0"/>
              <a:t>	Elusive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“the meaning of a word is its use in the language”</a:t>
            </a:r>
          </a:p>
          <a:p>
            <a:pPr marL="0" indent="0">
              <a:buNone/>
            </a:pPr>
            <a:r>
              <a:rPr lang="en-US" sz="1800" dirty="0"/>
              <a:t>-- (Wittgenstein, 1953)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Distributionalist</a:t>
            </a:r>
            <a:r>
              <a:rPr lang="en-US" sz="1800" dirty="0"/>
              <a:t> approach to word representation: </a:t>
            </a:r>
          </a:p>
          <a:p>
            <a:pPr marL="0" indent="0">
              <a:buNone/>
            </a:pPr>
            <a:r>
              <a:rPr lang="en-US" sz="1800" dirty="0"/>
              <a:t>“You shall know a word by the company it keeps!” (Firth, 1957)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 A word’s distribution is the set of contexts in which it occurs, the neighboring words and the grammatical environments.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FA521-C2C6-2C45-9BED-85CAD61CB1E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CEC97-F4A2-4843-883E-28E576C205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6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Distributionalist</a:t>
            </a:r>
            <a:r>
              <a:rPr lang="en-US" dirty="0"/>
              <a:t> Approach: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34" y="1364424"/>
            <a:ext cx="8431530" cy="1231106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Sefchi is delicious sautéed with garlic.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Sefchi is superb over rice.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...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sefchi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leaves with salty sauces...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F438E-7126-2440-8F6D-DE25E3372AD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F18D5-CA50-E941-A67C-D107CC9BA1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5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11676"/>
            <a:ext cx="7467600" cy="742950"/>
          </a:xfrm>
        </p:spPr>
        <p:txBody>
          <a:bodyPr/>
          <a:lstStyle/>
          <a:p>
            <a:r>
              <a:rPr lang="en-US" dirty="0"/>
              <a:t>Vector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31274"/>
            <a:ext cx="8763000" cy="332398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Two key ideas: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Distributionalist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intuition: Represent a word using the other words that occur around it.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Vector representation: A word as a point in space.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word as a point in space.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Word represented as a vector of numbers. 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word is “embedded” in a multidimensional semantic space so as to capture the many attributes of a word. 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Embeddings: Vector representations of words.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02A1B-6B44-1D43-BE35-307D06CD343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DC240-D016-A04B-91BC-559E25786A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1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39" y="397934"/>
            <a:ext cx="7467600" cy="492443"/>
          </a:xfrm>
        </p:spPr>
        <p:txBody>
          <a:bodyPr/>
          <a:lstStyle/>
          <a:p>
            <a:r>
              <a:rPr lang="en-US" dirty="0"/>
              <a:t>Background (Detour into IR)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839200" cy="184665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Vector Semantics for Documents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Information Retrieval (IR) (aka Search Engines) field: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To estimate similarity between search queries and webpages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Vector Space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D33C4-9FD6-1F4E-B331-C58C86EF80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DD45-00BD-9846-A68C-F69F0FAD53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Binary Incidence Matrix</a:t>
            </a:r>
          </a:p>
        </p:txBody>
      </p:sp>
      <p:graphicFrame>
        <p:nvGraphicFramePr>
          <p:cNvPr id="2050" name="Object 1028"/>
          <p:cNvGraphicFramePr>
            <a:graphicFrameLocks noGrp="1" noChangeAspect="1"/>
          </p:cNvGraphicFramePr>
          <p:nvPr>
            <p:ph idx="1"/>
          </p:nvPr>
        </p:nvGraphicFramePr>
        <p:xfrm>
          <a:off x="1143000" y="1489473"/>
          <a:ext cx="6825854" cy="2511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791852" imgH="3596678" progId="Excel.Sheet.8">
                  <p:embed/>
                </p:oleObj>
              </mc:Choice>
              <mc:Fallback>
                <p:oleObj name="Worksheet" r:id="rId2" imgW="9791852" imgH="3596678" progId="Excel.Sheet.8">
                  <p:embed/>
                  <p:pic>
                    <p:nvPicPr>
                      <p:cNvPr id="205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89473"/>
                        <a:ext cx="6825854" cy="2511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Box 6"/>
          <p:cNvSpPr txBox="1">
            <a:spLocks noChangeArrowheads="1"/>
          </p:cNvSpPr>
          <p:nvPr/>
        </p:nvSpPr>
        <p:spPr bwMode="auto">
          <a:xfrm>
            <a:off x="279644" y="860066"/>
            <a:ext cx="72655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500" dirty="0">
                <a:latin typeface="Calibri" charset="0"/>
                <a:ea typeface="Calibri" charset="0"/>
                <a:cs typeface="Calibri" charset="0"/>
              </a:rPr>
              <a:t>Each cell records the presence (1) or absence (0) of the row word in the column document.</a:t>
            </a:r>
          </a:p>
          <a:p>
            <a:pPr eaLnBrk="1" hangingPunct="1"/>
            <a:r>
              <a:rPr lang="en-US" altLang="en-US" sz="1500" dirty="0">
                <a:latin typeface="Calibri" charset="0"/>
                <a:ea typeface="Calibri" charset="0"/>
                <a:cs typeface="Calibri" charset="0"/>
              </a:rPr>
              <a:t>Thus, each document is represented by a binary vector ∈ {0,1}</a:t>
            </a:r>
            <a:r>
              <a:rPr lang="en-US" altLang="en-US" sz="1500" baseline="30000" dirty="0">
                <a:latin typeface="Calibri" charset="0"/>
                <a:ea typeface="Calibri" charset="0"/>
                <a:cs typeface="Calibri" charset="0"/>
              </a:rPr>
              <a:t>|V|</a:t>
            </a: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FBFCFF"/>
                </a:solidFill>
              </a:rPr>
              <a:t>Sec. 6.2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E88AFA-7D6D-DE49-859E-E0952C8003B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96BBEF-3CF7-FD47-BE61-FB5F454DF7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57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9365"/>
            <a:ext cx="6240780" cy="49244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Count Incidence Matrix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95350"/>
            <a:ext cx="8686800" cy="492443"/>
          </a:xfrm>
        </p:spPr>
        <p:txBody>
          <a:bodyPr/>
          <a:lstStyle/>
          <a:p>
            <a:pPr marL="150876" lvl="1"/>
            <a:r>
              <a:rPr lang="en-US" altLang="en-US" sz="1600" dirty="0">
                <a:latin typeface="Calibri" charset="0"/>
                <a:ea typeface="Calibri" charset="0"/>
                <a:cs typeface="Calibri" charset="0"/>
              </a:rPr>
              <a:t>Each cell records the count / frequency of the row word in the column document.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150876" lvl="1"/>
            <a:r>
              <a:rPr lang="en-US" altLang="en-US" sz="1600" dirty="0">
                <a:ea typeface="ＭＳ Ｐゴシック" panose="020B0600070205080204" pitchFamily="34" charset="-128"/>
              </a:rPr>
              <a:t>Each document is a count vector in </a:t>
            </a:r>
            <a:r>
              <a:rPr lang="en-US" altLang="en-US" sz="1600" dirty="0" err="1">
                <a:latin typeface="Lucida Sans Unicode" panose="020B0602030504020204" pitchFamily="34" charset="0"/>
                <a:ea typeface="ＭＳ Ｐゴシック" panose="020B0600070205080204" pitchFamily="34" charset="-128"/>
              </a:rPr>
              <a:t>ℕ</a:t>
            </a:r>
            <a:r>
              <a:rPr lang="en-US" altLang="en-US" sz="1600" baseline="30000" dirty="0" err="1">
                <a:ea typeface="ＭＳ Ｐゴシック" panose="020B0600070205080204" pitchFamily="34" charset="-128"/>
              </a:rPr>
              <a:t>|v</a:t>
            </a:r>
            <a:r>
              <a:rPr lang="en-US" altLang="en-US" sz="1600" baseline="30000" dirty="0">
                <a:ea typeface="ＭＳ Ｐゴシック" panose="020B0600070205080204" pitchFamily="34" charset="-128"/>
              </a:rPr>
              <a:t>|</a:t>
            </a:r>
            <a:endParaRPr lang="en-US" altLang="en-US" sz="16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219200" y="1581150"/>
          <a:ext cx="6699647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9791700" imgH="2926080" progId="Excel.Sheet.8">
                  <p:embed/>
                </p:oleObj>
              </mc:Choice>
              <mc:Fallback>
                <p:oleObj name="Worksheet" r:id="rId3" imgW="9791700" imgH="2926080" progId="Excel.Sheet.8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81150"/>
                        <a:ext cx="6699647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Box 4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FBFCFF"/>
                </a:solidFill>
              </a:rPr>
              <a:t>Sec. 6.2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99CF01-00C6-5D4F-9856-14F0871C74C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09B57A-9044-874D-811B-D301C158AD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23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84951"/>
            <a:ext cx="8351519" cy="430887"/>
          </a:xfrm>
        </p:spPr>
        <p:txBody>
          <a:bodyPr/>
          <a:lstStyle/>
          <a:p>
            <a:r>
              <a:rPr lang="en-US" sz="2800" dirty="0" err="1"/>
              <a:t>tf.idf</a:t>
            </a:r>
            <a:r>
              <a:rPr lang="en-US" sz="2800" dirty="0"/>
              <a:t> Vectors: term frequency (</a:t>
            </a:r>
            <a:r>
              <a:rPr lang="en-US" sz="2800" dirty="0" err="1"/>
              <a:t>tf</a:t>
            </a:r>
            <a:r>
              <a:rPr lang="en-US" sz="2800" dirty="0"/>
              <a:t>)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34" y="1364424"/>
            <a:ext cx="8431530" cy="3323987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number of times a word / term appears in a document tells us how important or central it is to the topic in the document. (Reasoning behind Count vector)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However, if a term appears 100 times in a document, is it 100 times more important than a term that appears 1 time?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likely, no.  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count(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t,d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= 10,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2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count(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t,d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= 100,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3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28950"/>
            <a:ext cx="4724400" cy="75466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8980D-0F62-D74C-8908-34838736A37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45EC1-6D40-7C4E-BDBC-2A15A843C6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6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42950"/>
            <a:ext cx="8458200" cy="3505200"/>
          </a:xfrm>
        </p:spPr>
        <p:txBody>
          <a:bodyPr/>
          <a:lstStyle/>
          <a:p>
            <a:pPr algn="r"/>
            <a:r>
              <a:rPr lang="en-US" sz="3600" dirty="0">
                <a:solidFill>
                  <a:schemeClr val="accent1"/>
                </a:solidFill>
              </a:rPr>
              <a:t>CSC 620/820: Natural Language </a:t>
            </a: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Technologies</a:t>
            </a:r>
            <a:br>
              <a:rPr lang="en-US" sz="3600" dirty="0">
                <a:solidFill>
                  <a:schemeClr val="accent1"/>
                </a:solidFill>
              </a:rPr>
            </a:br>
            <a:br>
              <a:rPr lang="en-US" sz="3600" dirty="0">
                <a:solidFill>
                  <a:schemeClr val="accent1"/>
                </a:solidFill>
              </a:rPr>
            </a:br>
            <a:br>
              <a:rPr lang="en-US" sz="3600" dirty="0">
                <a:solidFill>
                  <a:schemeClr val="accent1"/>
                </a:solidFill>
              </a:rPr>
            </a:b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Vector Semantics</a:t>
            </a:r>
            <a:endParaRPr lang="en-US" sz="3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3BA57-3B1C-1240-BFD8-66649ADE0C0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0F98-EC27-DE47-8D18-CD25D93328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1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19" y="651985"/>
            <a:ext cx="8915400" cy="738664"/>
          </a:xfrm>
        </p:spPr>
        <p:txBody>
          <a:bodyPr/>
          <a:lstStyle/>
          <a:p>
            <a:r>
              <a:rPr lang="en-US" sz="2400" dirty="0" err="1"/>
              <a:t>tf.idf</a:t>
            </a:r>
            <a:r>
              <a:rPr lang="en-US" sz="2400" dirty="0"/>
              <a:t> Vectors: inverse document frequency (</a:t>
            </a:r>
            <a:r>
              <a:rPr lang="en-US" sz="2400" dirty="0" err="1"/>
              <a:t>idf</a:t>
            </a:r>
            <a:r>
              <a:rPr lang="en-US" sz="2400" dirty="0"/>
              <a:t>)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046988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every term equally important?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No.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Words that appear in many documents have less discriminatory power.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Rare words (across documents) are more useful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Inverse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document frequency: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N: total number of documents in the corpus.</a:t>
            </a:r>
          </a:p>
          <a:p>
            <a:pPr marL="457200" lvl="1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number of documents in which term t appears.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038890"/>
            <a:ext cx="1828798" cy="6758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2533649"/>
            <a:ext cx="2286000" cy="23853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28935" y="2659618"/>
            <a:ext cx="8242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(N=37)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EA8B0-5E07-0B49-86C1-AB039A33AD9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B5C21-9DF1-D341-9248-B2C7B83D8E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39CD86-561A-284C-9D34-306D4AC12030}"/>
              </a:ext>
            </a:extLst>
          </p:cNvPr>
          <p:cNvSpPr/>
          <p:nvPr/>
        </p:nvSpPr>
        <p:spPr>
          <a:xfrm>
            <a:off x="8077200" y="2533649"/>
            <a:ext cx="609600" cy="23834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6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9550"/>
            <a:ext cx="7467600" cy="361950"/>
          </a:xfrm>
        </p:spPr>
        <p:txBody>
          <a:bodyPr/>
          <a:lstStyle/>
          <a:p>
            <a:r>
              <a:rPr lang="en-US" dirty="0" err="1"/>
              <a:t>tf.idf</a:t>
            </a:r>
            <a:r>
              <a:rPr lang="en-US" dirty="0"/>
              <a:t> Vectors: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36" y="786100"/>
            <a:ext cx="7315201" cy="177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765655"/>
            <a:ext cx="7239000" cy="22444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629" y="285750"/>
            <a:ext cx="2301240" cy="42415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58CBCBE-CA2F-0F44-8D2E-E441D6246A95}"/>
              </a:ext>
            </a:extLst>
          </p:cNvPr>
          <p:cNvSpPr/>
          <p:nvPr/>
        </p:nvSpPr>
        <p:spPr>
          <a:xfrm>
            <a:off x="1981200" y="3333750"/>
            <a:ext cx="5410200" cy="2286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FC3465E-A002-0D4C-8BF5-8679FFD07BF3}"/>
              </a:ext>
            </a:extLst>
          </p:cNvPr>
          <p:cNvSpPr/>
          <p:nvPr/>
        </p:nvSpPr>
        <p:spPr>
          <a:xfrm>
            <a:off x="1981200" y="1352550"/>
            <a:ext cx="5410200" cy="2286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97E40-265D-7F4A-92CA-46D1A664A52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D4964F-E615-5F41-B4AB-D581C11097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6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9365"/>
            <a:ext cx="6240780" cy="49244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Count Incidence Matrix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95350"/>
            <a:ext cx="8686800" cy="492443"/>
          </a:xfrm>
        </p:spPr>
        <p:txBody>
          <a:bodyPr/>
          <a:lstStyle/>
          <a:p>
            <a:pPr marL="150876" lvl="1"/>
            <a:r>
              <a:rPr lang="en-US" altLang="en-US" sz="1600" dirty="0">
                <a:latin typeface="Calibri" charset="0"/>
                <a:ea typeface="Calibri" charset="0"/>
                <a:cs typeface="Calibri" charset="0"/>
              </a:rPr>
              <a:t>Each cell records the count / frequency of the row word in the column document.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150876" lvl="1"/>
            <a:r>
              <a:rPr lang="en-US" altLang="en-US" sz="1600" dirty="0">
                <a:ea typeface="ＭＳ Ｐゴシック" panose="020B0600070205080204" pitchFamily="34" charset="-128"/>
              </a:rPr>
              <a:t>Each document is a count vector in </a:t>
            </a:r>
            <a:r>
              <a:rPr lang="en-US" altLang="en-US" sz="1600" dirty="0" err="1">
                <a:latin typeface="Lucida Sans Unicode" panose="020B0602030504020204" pitchFamily="34" charset="0"/>
                <a:ea typeface="ＭＳ Ｐゴシック" panose="020B0600070205080204" pitchFamily="34" charset="-128"/>
              </a:rPr>
              <a:t>ℕ</a:t>
            </a:r>
            <a:r>
              <a:rPr lang="en-US" altLang="en-US" sz="1600" baseline="30000" dirty="0" err="1">
                <a:ea typeface="ＭＳ Ｐゴシック" panose="020B0600070205080204" pitchFamily="34" charset="-128"/>
              </a:rPr>
              <a:t>|v</a:t>
            </a:r>
            <a:r>
              <a:rPr lang="en-US" altLang="en-US" sz="1600" baseline="30000" dirty="0">
                <a:ea typeface="ＭＳ Ｐゴシック" panose="020B0600070205080204" pitchFamily="34" charset="-128"/>
              </a:rPr>
              <a:t>|</a:t>
            </a:r>
            <a:endParaRPr lang="en-US" altLang="en-US" sz="16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219200" y="1581150"/>
          <a:ext cx="6699647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9791700" imgH="2926080" progId="Excel.Sheet.8">
                  <p:embed/>
                </p:oleObj>
              </mc:Choice>
              <mc:Fallback>
                <p:oleObj name="Worksheet" r:id="rId3" imgW="9791700" imgH="2926080" progId="Excel.Sheet.8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81150"/>
                        <a:ext cx="6699647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Box 4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FBFCFF"/>
                </a:solidFill>
              </a:rPr>
              <a:t>Sec. 6.2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99CF01-00C6-5D4F-9856-14F0871C74C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09B57A-9044-874D-811B-D301C158AD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38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4953"/>
            <a:ext cx="7189470" cy="49244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Binary → count → </a:t>
            </a:r>
            <a:r>
              <a:rPr lang="en-US" altLang="en-US" dirty="0" err="1">
                <a:ea typeface="ＭＳ Ｐゴシック" panose="020B0600070205080204" pitchFamily="34" charset="-128"/>
              </a:rPr>
              <a:t>tf.idf</a:t>
            </a:r>
            <a:r>
              <a:rPr lang="en-US" altLang="en-US" dirty="0">
                <a:ea typeface="ＭＳ Ｐゴシック" panose="020B0600070205080204" pitchFamily="34" charset="-128"/>
              </a:rPr>
              <a:t> matrix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216818" y="1601508"/>
          <a:ext cx="6710363" cy="2008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1506200" imgH="3454400" progId="Excel.Sheet.8">
                  <p:embed/>
                </p:oleObj>
              </mc:Choice>
              <mc:Fallback>
                <p:oleObj name="Worksheet" r:id="rId3" imgW="11506200" imgH="3454400" progId="Excel.Sheet.8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818" y="1601508"/>
                        <a:ext cx="6710363" cy="2008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Box 8"/>
          <p:cNvSpPr txBox="1">
            <a:spLocks noChangeArrowheads="1"/>
          </p:cNvSpPr>
          <p:nvPr/>
        </p:nvSpPr>
        <p:spPr bwMode="auto">
          <a:xfrm>
            <a:off x="334946" y="895350"/>
            <a:ext cx="70675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Each document is now represented by a vector of </a:t>
            </a:r>
            <a:r>
              <a:rPr lang="en-US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tf-idf</a:t>
            </a: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weights ∈ R</a:t>
            </a:r>
            <a:r>
              <a:rPr lang="en-US" altLang="en-US" sz="1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|V|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A82560-0D27-4F40-8EE3-C6B401255BE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606A8A-FC7D-114F-9980-A735F2651F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830B-169B-8945-BD12-91582E4B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56220-C307-204D-8992-7F0D6383C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1477328"/>
          </a:xfrm>
        </p:spPr>
        <p:txBody>
          <a:bodyPr/>
          <a:lstStyle/>
          <a:p>
            <a:r>
              <a:rPr lang="en-US" sz="2400" dirty="0"/>
              <a:t>Attendance</a:t>
            </a:r>
          </a:p>
          <a:p>
            <a:endParaRPr lang="en-US" sz="2400" dirty="0"/>
          </a:p>
          <a:p>
            <a:r>
              <a:rPr lang="en-US" sz="2400" dirty="0"/>
              <a:t>Peer discussion/share-out of previous homework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Weekly summary: new process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15382-FC9F-4E49-9A2A-2C877AFD487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14789-A11B-5446-AC64-828AEB8E99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5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88061-81B6-6E4F-B83E-F8FC8AACB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5" y="971550"/>
            <a:ext cx="8431530" cy="2215991"/>
          </a:xfrm>
        </p:spPr>
        <p:txBody>
          <a:bodyPr/>
          <a:lstStyle/>
          <a:p>
            <a:r>
              <a:rPr lang="en-US" sz="1600" dirty="0"/>
              <a:t>New topic we are starting: Word Embeddings</a:t>
            </a:r>
          </a:p>
          <a:p>
            <a:pPr lvl="1"/>
            <a:r>
              <a:rPr lang="en-US" sz="1600" dirty="0"/>
              <a:t>Word2Vec (Google)</a:t>
            </a:r>
          </a:p>
          <a:p>
            <a:pPr lvl="1"/>
            <a:r>
              <a:rPr lang="en-US" sz="1600" dirty="0" err="1"/>
              <a:t>GloVe</a:t>
            </a:r>
            <a:r>
              <a:rPr lang="en-US" sz="1600" dirty="0"/>
              <a:t> (Stanford)</a:t>
            </a:r>
          </a:p>
          <a:p>
            <a:pPr lvl="1"/>
            <a:r>
              <a:rPr lang="en-US" sz="1600" dirty="0" err="1"/>
              <a:t>FastText</a:t>
            </a:r>
            <a:r>
              <a:rPr lang="en-US" sz="1600" dirty="0"/>
              <a:t> (Facebook)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But before that we have to tackle more existential questions (for NLP): </a:t>
            </a:r>
          </a:p>
          <a:p>
            <a:r>
              <a:rPr lang="en-US" sz="1600" dirty="0"/>
              <a:t>	What does meaning of a word mean? And how do we represent it?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74F20-2419-024D-8DDA-F8B266B6F8C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09396-84FA-3240-9361-84757D157B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2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6E86-F9E2-C448-ADF1-CF3EFDFC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Lexical Semantics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6FA6C-0E0C-FB43-B41C-B4252B81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1538883"/>
          </a:xfrm>
        </p:spPr>
        <p:txBody>
          <a:bodyPr/>
          <a:lstStyle/>
          <a:p>
            <a:pPr fontAlgn="base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 wonder why. I wonder why.</a:t>
            </a:r>
          </a:p>
          <a:p>
            <a:pPr fontAlgn="base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 wonder why I wonder.</a:t>
            </a:r>
          </a:p>
          <a:p>
            <a:pPr fontAlgn="base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 wonder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I wonder why</a:t>
            </a:r>
          </a:p>
          <a:p>
            <a:pPr fontAlgn="base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 wonder why I wonder!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-- Richard Feynman (Theoretical Physicist, 1918 -- 1988)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7AB52-1179-ED40-B8E2-303457E97A5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7532F-0174-CB45-9113-2E4308E0AA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7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70" y="932367"/>
            <a:ext cx="8431530" cy="36004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How should we represent the meaning of a word?</a:t>
            </a:r>
          </a:p>
          <a:p>
            <a:pPr marL="457200" lvl="1" indent="0">
              <a:buNone/>
            </a:pPr>
            <a:r>
              <a:rPr lang="en-US" sz="1800" dirty="0"/>
              <a:t>As it is defined in a dictionary?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65676"/>
            <a:ext cx="6591300" cy="9074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3773" y="1666284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lemma / citation form / stem: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6225" y="2013910"/>
            <a:ext cx="4382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mice: </a:t>
            </a:r>
            <a:r>
              <a:rPr lang="en-US" sz="1600" dirty="0" err="1">
                <a:latin typeface="+mn-lt"/>
              </a:rPr>
              <a:t>wordforms</a:t>
            </a:r>
            <a:r>
              <a:rPr lang="en-US" sz="1600" dirty="0">
                <a:latin typeface="+mn-lt"/>
              </a:rPr>
              <a:t> / morphological variant of the lemma ‘mouse’.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6069" y="2516424"/>
            <a:ext cx="1402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part-of-speech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659" y="2724477"/>
            <a:ext cx="975492" cy="58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word senses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3773" y="3438033"/>
            <a:ext cx="4125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overloaded word, ambiguous word, homonyms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773" y="3783670"/>
            <a:ext cx="7728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homograph: same spelling, different meanings. E.g. mouse, bank, bow</a:t>
            </a:r>
          </a:p>
          <a:p>
            <a:r>
              <a:rPr lang="en-US" sz="1600" dirty="0">
                <a:latin typeface="+mn-lt"/>
              </a:rPr>
              <a:t>homophones: different spellings, same pronunciation, different meanings. E.g. </a:t>
            </a:r>
            <a:r>
              <a:rPr lang="en-US" sz="1600" dirty="0" err="1">
                <a:latin typeface="+mn-lt"/>
              </a:rPr>
              <a:t>abel</a:t>
            </a:r>
            <a:r>
              <a:rPr lang="en-US" sz="1600" dirty="0">
                <a:latin typeface="+mn-lt"/>
              </a:rPr>
              <a:t> vs able, birth vs berth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68E44D3-86F5-C548-82CC-0B691C313F1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091769-7F60-B642-B248-3D241AF80D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6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distinct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3950"/>
            <a:ext cx="8839200" cy="387798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Synonyms: Two words with different spellings that have the same (similar) word sense.</a:t>
            </a:r>
          </a:p>
          <a:p>
            <a:pPr marL="342900" lvl="1" indent="0">
              <a:buNone/>
            </a:pPr>
            <a:r>
              <a:rPr lang="en-US" sz="1800" dirty="0"/>
              <a:t>E.g. small/tiny, couch/sofa, beautiful/gorgeous, large/big </a:t>
            </a:r>
          </a:p>
          <a:p>
            <a:pPr marL="342900" lvl="1" indent="0">
              <a:buNone/>
            </a:pPr>
            <a:endParaRPr lang="en-US" sz="1800" dirty="0"/>
          </a:p>
          <a:p>
            <a:pPr marL="342900" lvl="1" indent="0">
              <a:buNone/>
            </a:pPr>
            <a:r>
              <a:rPr lang="en-US" sz="1800" dirty="0"/>
              <a:t>Words that are substitutable for one another in a sentence. </a:t>
            </a:r>
          </a:p>
          <a:p>
            <a:pPr marL="342900" lvl="1" indent="0">
              <a:buNone/>
            </a:pPr>
            <a:endParaRPr lang="en-US" sz="1800" dirty="0"/>
          </a:p>
          <a:p>
            <a:pPr marL="342900" lvl="1" indent="0">
              <a:buNone/>
            </a:pPr>
            <a:r>
              <a:rPr lang="en-US" sz="1800" dirty="0"/>
              <a:t>Truth preserving substitution (truth condition of the sentence does not change)</a:t>
            </a:r>
          </a:p>
          <a:p>
            <a:pPr marL="342900" lvl="1" indent="0">
              <a:buNone/>
            </a:pPr>
            <a:endParaRPr lang="en-US" sz="1800" dirty="0"/>
          </a:p>
          <a:p>
            <a:pPr marL="342900" lvl="1" indent="0">
              <a:buNone/>
            </a:pPr>
            <a:r>
              <a:rPr lang="en-US" sz="1800" dirty="0"/>
              <a:t>Principle of contrast: Difference in lexical forms is always associated with at least some difference in meaning. </a:t>
            </a:r>
          </a:p>
          <a:p>
            <a:pPr marL="342900" lvl="1" indent="0">
              <a:buNone/>
            </a:pPr>
            <a:r>
              <a:rPr lang="en-US" sz="1800" dirty="0"/>
              <a:t>E.g. “She saw a small child.”  “She saw a tiny child.”</a:t>
            </a:r>
          </a:p>
          <a:p>
            <a:pPr marL="342900" lvl="1" indent="0">
              <a:buNone/>
            </a:pPr>
            <a:endParaRPr lang="en-US" sz="1800" dirty="0"/>
          </a:p>
          <a:p>
            <a:pPr marL="342900" lvl="1" indent="0">
              <a:buNone/>
            </a:pPr>
            <a:r>
              <a:rPr lang="en-US" sz="1800" dirty="0"/>
              <a:t>No two words convey exactly the same meaning. </a:t>
            </a:r>
          </a:p>
          <a:p>
            <a:pPr marL="342900" lvl="1" indent="0">
              <a:buNone/>
            </a:pPr>
            <a:endParaRPr lang="en-US" sz="1800" dirty="0"/>
          </a:p>
          <a:p>
            <a:pPr marL="342900" lvl="1" indent="0">
              <a:buNone/>
            </a:pPr>
            <a:r>
              <a:rPr lang="en-US" sz="1800" dirty="0"/>
              <a:t>No such thing as true synonyms.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50555-9368-644A-97BF-07CA0036234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B1C63-7FFF-BD43-AF71-DCF0705AD2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1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distinct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839200" cy="304698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Antonyms: Words with opposite meaning.</a:t>
            </a:r>
          </a:p>
          <a:p>
            <a:pPr marL="0" indent="0">
              <a:buNone/>
            </a:pPr>
            <a:endParaRPr lang="en-US" sz="1800" dirty="0"/>
          </a:p>
          <a:p>
            <a:pPr marL="342900" lvl="1" indent="0">
              <a:buNone/>
            </a:pPr>
            <a:r>
              <a:rPr lang="en-US" sz="1800" dirty="0"/>
              <a:t>E.g.  long/short,  big/small,  hot/cold,  rich/poor, happy/sad, rise/fall</a:t>
            </a:r>
          </a:p>
          <a:p>
            <a:pPr marL="342900" lvl="1" indent="0">
              <a:buNone/>
            </a:pPr>
            <a:endParaRPr lang="en-US" sz="1800" dirty="0"/>
          </a:p>
          <a:p>
            <a:pPr marL="342900" lvl="1" indent="0">
              <a:buNone/>
            </a:pPr>
            <a:r>
              <a:rPr lang="en-US" sz="1800" dirty="0"/>
              <a:t>Opposite ends of some scale (length, size, temperature, economic status, emotion)</a:t>
            </a:r>
          </a:p>
          <a:p>
            <a:pPr marL="342900" lvl="1" indent="0">
              <a:buNone/>
            </a:pPr>
            <a:endParaRPr lang="en-US" sz="1800" dirty="0"/>
          </a:p>
          <a:p>
            <a:pPr marL="342900" lvl="1" indent="0">
              <a:buNone/>
            </a:pPr>
            <a:r>
              <a:rPr lang="en-US" sz="1800" dirty="0" err="1"/>
              <a:t>Reversives</a:t>
            </a:r>
            <a:r>
              <a:rPr lang="en-US" sz="1800" dirty="0"/>
              <a:t>: describe </a:t>
            </a:r>
            <a:r>
              <a:rPr lang="en-US" sz="1800" i="1" dirty="0"/>
              <a:t>change</a:t>
            </a:r>
            <a:r>
              <a:rPr lang="en-US" sz="1800" dirty="0"/>
              <a:t> (rise/fall) or movement (in/out) </a:t>
            </a:r>
          </a:p>
          <a:p>
            <a:pPr marL="342900" lvl="1" indent="0">
              <a:buNone/>
            </a:pPr>
            <a:endParaRPr lang="en-US" sz="1800" dirty="0"/>
          </a:p>
          <a:p>
            <a:pPr marL="342900" lvl="1" indent="0">
              <a:buNone/>
            </a:pPr>
            <a:r>
              <a:rPr lang="en-US" sz="1800" dirty="0"/>
              <a:t>Antonyms are closely related words (similar/identical on most aspects) but differ starkly on one (or few) aspects.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64A03-B846-7440-8C04-A1034D26004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41BF-EA98-C248-BE1F-4C5E12D63F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292662"/>
          </a:xfrm>
        </p:spPr>
        <p:txBody>
          <a:bodyPr/>
          <a:lstStyle/>
          <a:p>
            <a:r>
              <a:rPr lang="en-US" dirty="0"/>
              <a:t>Relationship between distinct words</a:t>
            </a:r>
            <a:br>
              <a:rPr lang="en-US" dirty="0"/>
            </a:br>
            <a:r>
              <a:rPr lang="en-US" sz="2000" dirty="0"/>
              <a:t>(Taxonomic or hierarchical relationships)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57350"/>
            <a:ext cx="8839200" cy="138499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Hyponyms (Subordinates): A word that is a more specific type of another word. </a:t>
            </a:r>
          </a:p>
          <a:p>
            <a:pPr marL="3429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E.g. ‘sedan’ is a hyponym of ‘car’, ‘car’ is a hyponym of ‘vehicle’ 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Hypernyms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Superordinates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): A word that is more general type of another word.</a:t>
            </a:r>
          </a:p>
          <a:p>
            <a:pPr marL="3429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E.g. ‘animal’ is a hypernym of ‘dog’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C31A8-EBC1-1D47-A9F0-40D1A093D87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A29CA-49E6-9E49-A3E2-65E23D3739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1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17134</TotalTime>
  <Words>1599</Words>
  <Application>Microsoft Macintosh PowerPoint</Application>
  <PresentationFormat>On-screen Show (16:9)</PresentationFormat>
  <Paragraphs>238</Paragraphs>
  <Slides>23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Lucida Sans</vt:lpstr>
      <vt:lpstr>Lucida Sans Unicode</vt:lpstr>
      <vt:lpstr>Office Theme</vt:lpstr>
      <vt:lpstr>Worksheet</vt:lpstr>
      <vt:lpstr>PowerPoint Presentation</vt:lpstr>
      <vt:lpstr>CSC 620/820: Natural Language  Technologies    Vector Semantics</vt:lpstr>
      <vt:lpstr>Reminders</vt:lpstr>
      <vt:lpstr>PowerPoint Presentation</vt:lpstr>
      <vt:lpstr>Lexical Semantics</vt:lpstr>
      <vt:lpstr>Lexical Semantics</vt:lpstr>
      <vt:lpstr>Relationship between distinct words</vt:lpstr>
      <vt:lpstr>Relationship between distinct words</vt:lpstr>
      <vt:lpstr>Relationship between distinct words (Taxonomic or hierarchical relationships)</vt:lpstr>
      <vt:lpstr>Word Similarity</vt:lpstr>
      <vt:lpstr>Word Relatedness</vt:lpstr>
      <vt:lpstr>Lexical Semantics: Summary</vt:lpstr>
      <vt:lpstr>Distributionalist Approach</vt:lpstr>
      <vt:lpstr>Distributionalist Approach: Example</vt:lpstr>
      <vt:lpstr>Vector Semantics</vt:lpstr>
      <vt:lpstr>Background (Detour into IR)</vt:lpstr>
      <vt:lpstr>Binary Incidence Matrix</vt:lpstr>
      <vt:lpstr>Count Incidence Matrix</vt:lpstr>
      <vt:lpstr>tf.idf Vectors: term frequency (tf) component</vt:lpstr>
      <vt:lpstr>tf.idf Vectors: inverse document frequency (idf) component</vt:lpstr>
      <vt:lpstr>tf.idf Vectors: </vt:lpstr>
      <vt:lpstr>Count Incidence Matrix</vt:lpstr>
      <vt:lpstr>Binary → count → tf.idf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Anagha Kulkarni</cp:lastModifiedBy>
  <cp:revision>637</cp:revision>
  <cp:lastPrinted>2020-08-27T01:58:20Z</cp:lastPrinted>
  <dcterms:created xsi:type="dcterms:W3CDTF">2019-08-21T17:42:26Z</dcterms:created>
  <dcterms:modified xsi:type="dcterms:W3CDTF">2022-11-03T17:33:31Z</dcterms:modified>
</cp:coreProperties>
</file>