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559" r:id="rId3"/>
    <p:sldId id="698" r:id="rId4"/>
    <p:sldId id="697" r:id="rId5"/>
    <p:sldId id="623" r:id="rId6"/>
    <p:sldId id="610" r:id="rId7"/>
    <p:sldId id="699" r:id="rId8"/>
    <p:sldId id="546" r:id="rId9"/>
    <p:sldId id="547" r:id="rId10"/>
    <p:sldId id="533" r:id="rId11"/>
    <p:sldId id="550" r:id="rId12"/>
    <p:sldId id="534" r:id="rId13"/>
    <p:sldId id="536" r:id="rId14"/>
    <p:sldId id="707" r:id="rId15"/>
    <p:sldId id="703" r:id="rId16"/>
    <p:sldId id="709" r:id="rId17"/>
    <p:sldId id="641" r:id="rId18"/>
    <p:sldId id="618" r:id="rId19"/>
    <p:sldId id="643" r:id="rId20"/>
    <p:sldId id="644" r:id="rId21"/>
    <p:sldId id="645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/>
    <p:restoredTop sz="85675"/>
  </p:normalViewPr>
  <p:slideViewPr>
    <p:cSldViewPr>
      <p:cViewPr varScale="1">
        <p:scale>
          <a:sx n="143" d="100"/>
          <a:sy n="143" d="100"/>
        </p:scale>
        <p:origin x="-36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trained models available for both: Glove trained on Wikipedia,</a:t>
            </a:r>
            <a:r>
              <a:rPr lang="en-US" baseline="0" dirty="0"/>
              <a:t> Web data,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Heavy on philosophical discussions.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“the meaning of a word is its use in the language”</a:t>
            </a:r>
          </a:p>
          <a:p>
            <a:pPr marL="0" indent="0">
              <a:buNone/>
            </a:pPr>
            <a:r>
              <a:rPr lang="en-US" sz="1200" dirty="0"/>
              <a:t>-- (Wittgenstein, 1953)</a:t>
            </a:r>
          </a:p>
          <a:p>
            <a:endParaRPr lang="en-US" dirty="0"/>
          </a:p>
          <a:p>
            <a:r>
              <a:rPr lang="en-US" dirty="0"/>
              <a:t>When a word in used in a sentence I imagine meaning-tendrils reaching out from other words in the sentence to that word and vice versa. It is a symbiotic relationship between words -- one cannot exist without others.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</a:t>
            </a:r>
            <a:r>
              <a:rPr lang="en-US" baseline="0" dirty="0"/>
              <a:t> Natural numbers / whole numbers: {0, 1, 2, 3,…}</a:t>
            </a:r>
            <a:endParaRPr lang="en-US" dirty="0"/>
          </a:p>
          <a:p>
            <a:r>
              <a:rPr lang="en-US" dirty="0"/>
              <a:t>Query: Brutus</a:t>
            </a:r>
            <a:r>
              <a:rPr lang="en-US" baseline="0" dirty="0"/>
              <a:t> and </a:t>
            </a:r>
            <a:r>
              <a:rPr lang="en-US" baseline="0" dirty="0" err="1"/>
              <a:t>Ceasar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C2DC-DB7A-43DE-B9EF-4146898AE5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30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R: 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One axis for each term.  |V|</a:t>
            </a:r>
            <a:r>
              <a:rPr lang="en-US" baseline="0" dirty="0"/>
              <a:t> is typically large for text collections, so h</a:t>
            </a:r>
            <a:r>
              <a:rPr lang="en-US" dirty="0"/>
              <a:t>igh-dimensional vector space.</a:t>
            </a:r>
          </a:p>
          <a:p>
            <a:r>
              <a:rPr lang="en-US" dirty="0"/>
              <a:t>* Each vector represents a point in space (2D space in this case) and all the vectors are normalized to be unit vectors.  Every vector (point-in-space) is going to fall on the unit length circle (dotted curve in the figure).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C2DC-DB7A-43DE-B9EF-4146898AE5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7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See Law of Cosines (Cosine Rule)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wikipedia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page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Although summation over the entire</a:t>
            </a:r>
            <a:r>
              <a:rPr lang="en-US" altLang="en-US" baseline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vocabulary, </a:t>
            </a:r>
          </a:p>
          <a:p>
            <a:endParaRPr lang="en-US" altLang="en-US" baseline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 Unless otherwise specified,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the reader may assume that the components are computed using the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tf-idf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weighting scheme, although the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particular weighting scheme is immaterial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to the discussion that follows.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A1D78A9-5C97-413F-BF7A-C9B70D8E638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826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Rows are word vectors, columns are word vectors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each target word: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Identify all its occurrences in the training corpus and its surrounding contexts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 how many times a given column word occurs in all the identified contexts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Unwieldy why?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Efficiency: We can’t have millions of features in a classification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model, for example.  We would have to learn millions of feature weights.  Computationally very very expensive.  Imagine doing gradient descent in a million dimensional space.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Effectiveness: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Having so many parameters is sure to </a:t>
            </a:r>
            <a:r>
              <a:rPr lang="en-US" altLang="en-US" dirty="0" err="1">
                <a:ea typeface="ＭＳ Ｐゴシック" panose="020B0600070205080204" pitchFamily="34" charset="-128"/>
              </a:rPr>
              <a:t>overfit</a:t>
            </a:r>
            <a:r>
              <a:rPr lang="en-US" altLang="en-US" dirty="0">
                <a:ea typeface="ＭＳ Ｐゴシック" panose="020B0600070205080204" pitchFamily="34" charset="-128"/>
              </a:rPr>
              <a:t> the model.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Do not capture word relationships very well.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 For example, these long sparse vectors for ‘car’ and ‘automobile’ are very different.  They shouldn’t be given that they are synonyms / hyper - hyponyms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Reuters RCV1 Dataset Size Statistics:</a:t>
            </a:r>
            <a:endParaRPr lang="en-US" altLang="en-US" b="1" u="sng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b="1" u="sng" dirty="0">
                <a:ea typeface="ＭＳ Ｐゴシック" panose="020B0600070205080204" pitchFamily="34" charset="-128"/>
              </a:rPr>
              <a:t>symbol	statistic 			value</a:t>
            </a: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 		documents			800,000</a:t>
            </a: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V		types		 		400,000</a:t>
            </a: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                    	tokens				100,000,000</a:t>
            </a:r>
          </a:p>
          <a:p>
            <a:pPr>
              <a:spcBef>
                <a:spcPts val="375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trained models available for both: Glove trained on Wikipedia,</a:t>
            </a:r>
            <a:r>
              <a:rPr lang="en-US" baseline="0" dirty="0"/>
              <a:t> Web data,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5168-E919-D647-B323-136D249CA883}" type="datetime1">
              <a:rPr lang="en-US" smtClean="0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0646-9481-1345-80BF-1D15475DC4D0}" type="datetime1">
              <a:rPr lang="en-US" smtClean="0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D930-5A52-A84D-9FCD-4A508B2D2FA7}" type="datetime1">
              <a:rPr lang="en-US" smtClean="0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6F5D2-8E0E-9647-969C-1B0F228CAA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CF52-C0D1-5F4E-9D6D-466714789E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953"/>
            <a:ext cx="7189470" cy="49244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tf.idf</a:t>
            </a:r>
            <a:r>
              <a:rPr lang="en-US" altLang="en-US" dirty="0">
                <a:ea typeface="ＭＳ Ｐゴシック" panose="020B0600070205080204" pitchFamily="34" charset="-128"/>
              </a:rPr>
              <a:t> matrix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216818" y="1601508"/>
          <a:ext cx="6710363" cy="200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506200" imgH="3454400" progId="Excel.Sheet.8">
                  <p:embed/>
                </p:oleObj>
              </mc:Choice>
              <mc:Fallback>
                <p:oleObj name="Worksheet" r:id="rId3" imgW="11506200" imgH="34544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18" y="1601508"/>
                        <a:ext cx="6710363" cy="2008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334946" y="895350"/>
            <a:ext cx="7067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Each document is now represented by a vector of </a:t>
            </a:r>
            <a:r>
              <a:rPr lang="en-US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weights ∈ R</a:t>
            </a:r>
            <a:r>
              <a:rPr lang="en-US" alt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|V|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82560-0D27-4F40-8EE3-C6B401255B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06A8A-FC7D-114F-9980-A735F2651F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54260-3EF2-FAE3-17B7-EB4E30F2E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685463"/>
            <a:ext cx="2362200" cy="377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32299-BA37-14C1-AD41-19FE41EE9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156" y="1040336"/>
            <a:ext cx="916088" cy="338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ADED2-5495-22F3-563B-94DB6B8CDF28}"/>
              </a:ext>
            </a:extLst>
          </p:cNvPr>
          <p:cNvSpPr txBox="1"/>
          <p:nvPr/>
        </p:nvSpPr>
        <p:spPr>
          <a:xfrm>
            <a:off x="381000" y="3921647"/>
            <a:ext cx="2373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Column: Document vector</a:t>
            </a:r>
          </a:p>
          <a:p>
            <a:r>
              <a:rPr lang="en-US" sz="1600" dirty="0"/>
              <a:t>Row: Word vector</a:t>
            </a:r>
          </a:p>
          <a:p>
            <a:endParaRPr lang="en-US" sz="1600" dirty="0"/>
          </a:p>
          <a:p>
            <a:r>
              <a:rPr lang="en-US" sz="1600" dirty="0" err="1"/>
              <a:t>tfidf</a:t>
            </a:r>
            <a:r>
              <a:rPr lang="en-US" sz="1600" dirty="0"/>
              <a:t> vectors</a:t>
            </a:r>
          </a:p>
        </p:txBody>
      </p:sp>
    </p:spTree>
    <p:extLst>
      <p:ext uri="{BB962C8B-B14F-4D97-AF65-F5344CB8AC3E}">
        <p14:creationId xmlns:p14="http://schemas.microsoft.com/office/powerpoint/2010/main" val="11338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984885"/>
          </a:xfrm>
        </p:spPr>
        <p:txBody>
          <a:bodyPr/>
          <a:lstStyle/>
          <a:p>
            <a:r>
              <a:rPr lang="en-US" dirty="0"/>
              <a:t>Vectors and Angles for </a:t>
            </a:r>
            <a:br>
              <a:rPr lang="en-US" dirty="0"/>
            </a:br>
            <a:r>
              <a:rPr lang="en-US" dirty="0"/>
              <a:t>Query-Document Matching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1858228"/>
            <a:ext cx="3380639" cy="28401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87878-28F9-CD46-96C7-97043DA386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FF14-2092-1041-9B8A-31D7A002E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5F991-C278-8B46-B2E8-2CFD85B84621}"/>
              </a:ext>
            </a:extLst>
          </p:cNvPr>
          <p:cNvSpPr txBox="1"/>
          <p:nvPr/>
        </p:nvSpPr>
        <p:spPr>
          <a:xfrm>
            <a:off x="304800" y="1200150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come the angles!</a:t>
            </a:r>
          </a:p>
        </p:txBody>
      </p:sp>
    </p:spTree>
    <p:extLst>
      <p:ext uri="{BB962C8B-B14F-4D97-AF65-F5344CB8AC3E}">
        <p14:creationId xmlns:p14="http://schemas.microsoft.com/office/powerpoint/2010/main" val="9431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158533" cy="301752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ea typeface="ＭＳ Ｐゴシック" panose="020B0600070205080204" pitchFamily="34" charset="-128"/>
              </a:rPr>
              <a:t>Key idea: Rank documents according to their angle with query.</a:t>
            </a:r>
          </a:p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The following two notions are equivalent:</a:t>
            </a:r>
          </a:p>
          <a:p>
            <a:pPr lvl="1" eaLnBrk="1" hangingPunct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Rank documents in the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increasing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Rank documents in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decreasing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order  of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cosine(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query,document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because…</a:t>
            </a:r>
          </a:p>
          <a:p>
            <a:pPr eaLnBrk="1" hangingPunct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ea typeface="ＭＳ Ｐゴシック" panose="020B0600070205080204" pitchFamily="34" charset="-128"/>
              </a:rPr>
              <a:t>, 180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DD604-A225-5A4B-87E0-979A6E66FE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5D9A6F-ADC2-754F-A953-945553D446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DA5BBD0-323E-5447-963F-2B339DDD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5612423" y="2995665"/>
            <a:ext cx="30861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4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1257300" y="214953"/>
            <a:ext cx="6160770" cy="10880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3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cosine(</a:t>
            </a:r>
            <a:r>
              <a:rPr lang="en-US" altLang="en-US" sz="33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query,document</a:t>
            </a:r>
            <a:r>
              <a:rPr lang="en-US" altLang="en-US" sz="33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1266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902619" y="1738313"/>
          <a:ext cx="5298281" cy="109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609480" progId="Equation.3">
                  <p:embed/>
                </p:oleObj>
              </mc:Choice>
              <mc:Fallback>
                <p:oleObj name="Equation" r:id="rId3" imgW="2946240" imgH="609480" progId="Equation.3">
                  <p:embed/>
                  <p:pic>
                    <p:nvPicPr>
                      <p:cNvPr id="11266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619" y="1738313"/>
                        <a:ext cx="5298281" cy="1095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2343150" y="1245870"/>
            <a:ext cx="1534394" cy="369332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Dot product</a:t>
            </a:r>
          </a:p>
        </p:txBody>
      </p:sp>
      <p:sp>
        <p:nvSpPr>
          <p:cNvPr id="11270" name="TextBox 10"/>
          <p:cNvSpPr txBox="1">
            <a:spLocks noChangeArrowheads="1"/>
          </p:cNvSpPr>
          <p:nvPr/>
        </p:nvSpPr>
        <p:spPr bwMode="auto">
          <a:xfrm>
            <a:off x="1371600" y="3257550"/>
            <a:ext cx="7391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800" i="1" dirty="0"/>
              <a:t>q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is the </a:t>
            </a:r>
            <a:r>
              <a:rPr lang="en-US" altLang="en-US" sz="1800" i="1" dirty="0"/>
              <a:t>weight</a:t>
            </a:r>
            <a:r>
              <a:rPr lang="en-US" altLang="en-US" sz="1800" dirty="0"/>
              <a:t> of term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in the query</a:t>
            </a:r>
          </a:p>
          <a:p>
            <a:pPr eaLnBrk="1" hangingPunct="1"/>
            <a:r>
              <a:rPr lang="en-US" altLang="en-US" sz="1800" i="1" dirty="0"/>
              <a:t>d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is the </a:t>
            </a:r>
            <a:r>
              <a:rPr lang="en-US" altLang="en-US" sz="1800" i="1" dirty="0"/>
              <a:t>weight</a:t>
            </a:r>
            <a:r>
              <a:rPr lang="en-US" altLang="en-US" sz="1800" dirty="0"/>
              <a:t> of term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in the document</a:t>
            </a:r>
          </a:p>
          <a:p>
            <a:pPr eaLnBrk="1" hangingPunct="1"/>
            <a:r>
              <a:rPr lang="en-US" altLang="en-US" sz="1800" i="1" dirty="0"/>
              <a:t>weight </a:t>
            </a:r>
            <a:r>
              <a:rPr lang="en-US" altLang="en-US" sz="1800" dirty="0"/>
              <a:t>can be binary value, raw </a:t>
            </a:r>
            <a:r>
              <a:rPr lang="en-US" altLang="en-US" sz="1800" dirty="0" err="1"/>
              <a:t>tf</a:t>
            </a:r>
            <a:r>
              <a:rPr lang="en-US" altLang="en-US" sz="1800" dirty="0"/>
              <a:t>, scaled </a:t>
            </a:r>
            <a:r>
              <a:rPr lang="en-US" altLang="en-US" sz="1800" dirty="0" err="1"/>
              <a:t>tf</a:t>
            </a:r>
            <a:r>
              <a:rPr lang="en-US" altLang="en-US" sz="1800" dirty="0"/>
              <a:t>, or </a:t>
            </a:r>
            <a:r>
              <a:rPr lang="en-US" altLang="en-US" sz="1800" dirty="0" err="1"/>
              <a:t>tf.idf</a:t>
            </a:r>
            <a:r>
              <a:rPr lang="en-US" altLang="en-US" sz="1800" dirty="0"/>
              <a:t> or …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cos(</a:t>
            </a:r>
            <a:r>
              <a:rPr lang="en-US" altLang="en-US" sz="1800" i="1" dirty="0" err="1"/>
              <a:t>q,d</a:t>
            </a:r>
            <a:r>
              <a:rPr lang="en-US" altLang="en-US" sz="1800" dirty="0"/>
              <a:t>) is the cosine similarity of </a:t>
            </a:r>
            <a:r>
              <a:rPr lang="en-US" altLang="en-US" sz="1800" i="1" dirty="0"/>
              <a:t>q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d</a:t>
            </a:r>
            <a:r>
              <a:rPr lang="en-US" altLang="en-US" sz="1800" dirty="0"/>
              <a:t> … or,</a:t>
            </a:r>
          </a:p>
          <a:p>
            <a:pPr eaLnBrk="1" hangingPunct="1"/>
            <a:r>
              <a:rPr lang="en-US" altLang="en-US" sz="1800" dirty="0"/>
              <a:t>equivalently, the cosine of the angle between </a:t>
            </a:r>
            <a:r>
              <a:rPr lang="en-US" altLang="en-US" sz="1800" i="1" dirty="0"/>
              <a:t>q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d</a:t>
            </a:r>
            <a:r>
              <a:rPr lang="en-US" altLang="en-US" sz="1800" dirty="0"/>
              <a:t>.</a:t>
            </a:r>
          </a:p>
        </p:txBody>
      </p:sp>
      <p:cxnSp>
        <p:nvCxnSpPr>
          <p:cNvPr id="11271" name="Straight Arrow Connector 11"/>
          <p:cNvCxnSpPr>
            <a:cxnSpLocks noChangeShapeType="1"/>
          </p:cNvCxnSpPr>
          <p:nvPr/>
        </p:nvCxnSpPr>
        <p:spPr bwMode="auto">
          <a:xfrm>
            <a:off x="5257800" y="4474369"/>
            <a:ext cx="17145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Arrow Connector 12"/>
          <p:cNvCxnSpPr>
            <a:cxnSpLocks noChangeShapeType="1"/>
          </p:cNvCxnSpPr>
          <p:nvPr/>
        </p:nvCxnSpPr>
        <p:spPr bwMode="auto">
          <a:xfrm>
            <a:off x="5943600" y="4418409"/>
            <a:ext cx="17145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3"/>
          <p:cNvCxnSpPr>
            <a:cxnSpLocks noChangeShapeType="1"/>
          </p:cNvCxnSpPr>
          <p:nvPr/>
        </p:nvCxnSpPr>
        <p:spPr bwMode="auto">
          <a:xfrm>
            <a:off x="6572250" y="4704160"/>
            <a:ext cx="17145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14"/>
          <p:cNvCxnSpPr>
            <a:cxnSpLocks noChangeShapeType="1"/>
          </p:cNvCxnSpPr>
          <p:nvPr/>
        </p:nvCxnSpPr>
        <p:spPr bwMode="auto">
          <a:xfrm>
            <a:off x="7200900" y="4647010"/>
            <a:ext cx="17145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15"/>
          <p:cNvCxnSpPr>
            <a:cxnSpLocks noChangeShapeType="1"/>
          </p:cNvCxnSpPr>
          <p:nvPr/>
        </p:nvCxnSpPr>
        <p:spPr bwMode="auto">
          <a:xfrm>
            <a:off x="2114550" y="4418409"/>
            <a:ext cx="17145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Straight Arrow Connector 16"/>
          <p:cNvCxnSpPr>
            <a:cxnSpLocks noChangeShapeType="1"/>
          </p:cNvCxnSpPr>
          <p:nvPr/>
        </p:nvCxnSpPr>
        <p:spPr bwMode="auto">
          <a:xfrm>
            <a:off x="1885950" y="4475559"/>
            <a:ext cx="17145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31432" y="1828800"/>
            <a:ext cx="1083469" cy="9715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0268BA-EB0C-6C4C-852E-EE819C9504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60A5-57D4-0B4D-AB35-F4B052758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6" y="71166"/>
            <a:ext cx="8724900" cy="482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2832" y="162356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Similar documents (because vectors are closer to </a:t>
            </a:r>
            <a:r>
              <a:rPr lang="en-US" sz="1800">
                <a:latin typeface="+mn-lt"/>
              </a:rPr>
              <a:t>each other)</a:t>
            </a:r>
            <a:endParaRPr lang="en-US" sz="1800" dirty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2608481"/>
            <a:ext cx="5029200" cy="4572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1326398"/>
            <a:ext cx="533400" cy="185495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3AEB42E-502E-8242-856E-191E6736A9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E75DA1-FD34-D841-B4AB-0A5EFF76AF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11E6A-5869-D24D-835E-2AA87CE22197}"/>
              </a:ext>
            </a:extLst>
          </p:cNvPr>
          <p:cNvSpPr txBox="1"/>
          <p:nvPr/>
        </p:nvSpPr>
        <p:spPr>
          <a:xfrm>
            <a:off x="3735917" y="188398"/>
            <a:ext cx="454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generally, similarity between documents</a:t>
            </a:r>
          </a:p>
          <a:p>
            <a:r>
              <a:rPr lang="en-US" dirty="0"/>
              <a:t>(not just query and document)</a:t>
            </a:r>
          </a:p>
        </p:txBody>
      </p:sp>
    </p:spTree>
    <p:extLst>
      <p:ext uri="{BB962C8B-B14F-4D97-AF65-F5344CB8AC3E}">
        <p14:creationId xmlns:p14="http://schemas.microsoft.com/office/powerpoint/2010/main" val="42782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999A-F7AF-3346-8610-2783DCEB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71EE-7D53-464C-A84B-A1B91F57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430887"/>
          </a:xfrm>
        </p:spPr>
        <p:txBody>
          <a:bodyPr/>
          <a:lstStyle/>
          <a:p>
            <a:r>
              <a:rPr lang="en-US" dirty="0"/>
              <a:t>Back to Vector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17E6-02D4-3543-86C8-9674226104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6D35-BE76-6749-89DC-93E308482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150"/>
            <a:ext cx="7467600" cy="742950"/>
          </a:xfrm>
        </p:spPr>
        <p:txBody>
          <a:bodyPr/>
          <a:lstStyle/>
          <a:p>
            <a:r>
              <a:rPr lang="en-US" dirty="0"/>
              <a:t>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1274"/>
            <a:ext cx="8763000" cy="249299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does a word convey? And how do we represent it?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key ideas: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intuition: Represent a word using the other words that occur around it.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 representation: A word as a point in space.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Word Embedding: Vector representation of a word that captures the many things that the word conveys.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D1C4A-7025-454C-A39F-DC66470904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20315-6499-BF4B-8EE2-C6E60EE296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-42624"/>
            <a:ext cx="7467600" cy="861774"/>
          </a:xfrm>
        </p:spPr>
        <p:txBody>
          <a:bodyPr/>
          <a:lstStyle/>
          <a:p>
            <a:r>
              <a:rPr lang="en-US" sz="2800" dirty="0"/>
              <a:t>Simple approach: Term-Term Matrix / </a:t>
            </a:r>
            <a:br>
              <a:rPr lang="en-US" sz="2800" dirty="0"/>
            </a:br>
            <a:r>
              <a:rPr lang="en-US" sz="2800" dirty="0"/>
              <a:t>Word-Word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34400" cy="3016210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|V| x |V| dimensional matrix. 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Each cell records the frequency of co-occurrence of row word (target) and column word in some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 a training corpus.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training corpus: no labels. Just textual language data.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context: a window of X words to the left and right of the target word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13306"/>
            <a:ext cx="6598919" cy="11014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71E0B-1188-CC4F-979E-931C5ADE31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EA6663-1671-2340-8BEE-3D31FC770C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676"/>
            <a:ext cx="8120768" cy="861774"/>
          </a:xfrm>
        </p:spPr>
        <p:txBody>
          <a:bodyPr/>
          <a:lstStyle/>
          <a:p>
            <a:r>
              <a:rPr lang="en-US" sz="2800" dirty="0"/>
              <a:t>Similarity between two target words: </a:t>
            </a:r>
            <a:br>
              <a:rPr lang="en-US" sz="2800" dirty="0"/>
            </a:b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6" y="1072571"/>
            <a:ext cx="3913454" cy="1573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3019425"/>
            <a:ext cx="6013450" cy="21061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86328" y="4035668"/>
            <a:ext cx="5943600" cy="5905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981" y="4610100"/>
            <a:ext cx="5943600" cy="4773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B583-46B2-7B47-A2CD-E499E72AE2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FE2F-180E-8949-891E-9A900466D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A145527-92CE-F448-9DF6-2DF439B4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6334593" y="895350"/>
            <a:ext cx="2442594" cy="162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9E3CD-FD9B-8747-ADC6-3CEB0F739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40" y="2787250"/>
            <a:ext cx="3032760" cy="16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9" y="209550"/>
            <a:ext cx="7467600" cy="430887"/>
          </a:xfrm>
        </p:spPr>
        <p:txBody>
          <a:bodyPr/>
          <a:lstStyle/>
          <a:p>
            <a:r>
              <a:rPr lang="en-US" sz="2800" dirty="0"/>
              <a:t>Word Vectors from Word-Word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1" y="1959598"/>
            <a:ext cx="8534400" cy="22159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Typical Properties:</a:t>
            </a:r>
          </a:p>
          <a:p>
            <a:r>
              <a:rPr lang="en-US" sz="1600" dirty="0"/>
              <a:t>Long</a:t>
            </a:r>
          </a:p>
          <a:p>
            <a:r>
              <a:rPr lang="en-US" sz="1600" dirty="0"/>
              <a:t>Sparse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Unwieldy </a:t>
            </a:r>
          </a:p>
          <a:p>
            <a:endParaRPr lang="en-US" sz="16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62200" y="1959598"/>
          <a:ext cx="6618584" cy="22938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4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24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aardvark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pinch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</a:p>
                    <a:p>
                      <a:r>
                        <a:rPr lang="is-IS" sz="1200" dirty="0"/>
                        <a:t>|V| = in </a:t>
                      </a:r>
                      <a:r>
                        <a:rPr lang="is-IS" sz="1200" baseline="0" dirty="0"/>
                        <a:t>millions </a:t>
                      </a:r>
                      <a:endParaRPr lang="is-I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aardvark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pinch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1F9A1-5768-564E-9809-24D8943C26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9EBA8-093B-924E-A829-8C4F94A929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505200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Vector Semantics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3BA57-3B1C-1240-BFD8-66649ADE0C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0F98-EC27-DE47-8D18-CD25D9332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7467600" cy="742950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2154436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Word-Word Matrix representation produces long and sparse word vectors.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we generate word vectors that are short (50-500 dims) and dense (most values are non-zero)?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Yes.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Word2vec Approaches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Mikolov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2013 -- Google)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SGNS (Skip-Gram Negative Sampling)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CBOW (Continuous Bag Of Words)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Approach (Pennington et al., 2014 -- Stanford)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073AE-642A-3D44-B0B8-199E07E678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0F27-107C-6043-9940-A5AEC8ABC6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6655948" cy="492443"/>
          </a:xfrm>
        </p:spPr>
        <p:txBody>
          <a:bodyPr/>
          <a:lstStyle/>
          <a:p>
            <a:r>
              <a:rPr lang="en-US" dirty="0"/>
              <a:t>The Magic that word2vec can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2846933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Closest word vectors (as per cosine similarity) to frog word vector in </a:t>
            </a:r>
            <a:r>
              <a:rPr lang="en-US" sz="1800" dirty="0" err="1"/>
              <a:t>GloVe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frogs, toad, </a:t>
            </a:r>
            <a:r>
              <a:rPr lang="en-US" sz="1800" dirty="0" err="1"/>
              <a:t>litoria</a:t>
            </a:r>
            <a:r>
              <a:rPr lang="en-US" sz="1800" dirty="0"/>
              <a:t>,  </a:t>
            </a:r>
            <a:r>
              <a:rPr lang="en-US" sz="1800" dirty="0" err="1"/>
              <a:t>leptodactylidae</a:t>
            </a:r>
            <a:r>
              <a:rPr lang="en-US" sz="1800" dirty="0"/>
              <a:t>, rana, lizard,  </a:t>
            </a:r>
            <a:r>
              <a:rPr lang="en-US" sz="1800" dirty="0" err="1"/>
              <a:t>eleutherodactylus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vector(“Paris”) - vector(“France”) + vector(“Italy”)</a:t>
            </a:r>
          </a:p>
          <a:p>
            <a:pPr lvl="1"/>
            <a:r>
              <a:rPr lang="en-US" dirty="0"/>
              <a:t>Resulting vector is very close to vector(“Rome”)</a:t>
            </a:r>
          </a:p>
          <a:p>
            <a:endParaRPr lang="en-US" sz="1800" dirty="0"/>
          </a:p>
          <a:p>
            <a:r>
              <a:rPr lang="en-US" sz="1800" dirty="0"/>
              <a:t>vector(“brother”) - vector(“man”) + vector(“women”)</a:t>
            </a:r>
          </a:p>
          <a:p>
            <a:pPr lvl="1"/>
            <a:r>
              <a:rPr lang="en-US" dirty="0"/>
              <a:t>Resulting vector is very close to vector(“sister”)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1A3F-C41C-3F43-8E60-51C7A1624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BFB2-C24E-6A42-BE24-952B1C8B12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830B-169B-8945-BD12-91582E4B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56220-C307-204D-8992-7F0D6383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107996"/>
          </a:xfrm>
        </p:spPr>
        <p:txBody>
          <a:bodyPr/>
          <a:lstStyle/>
          <a:p>
            <a:r>
              <a:rPr lang="en-US" sz="2400" dirty="0"/>
              <a:t>Attendance</a:t>
            </a:r>
          </a:p>
          <a:p>
            <a:endParaRPr lang="en-US" sz="2400" dirty="0"/>
          </a:p>
          <a:p>
            <a:r>
              <a:rPr lang="en-US" sz="2400" dirty="0"/>
              <a:t>HW #10: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5382-FC9F-4E49-9A2A-2C877AFD48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4789-A11B-5446-AC64-828AEB8E9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8061-81B6-6E4F-B83E-F8FC8AAC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971550"/>
            <a:ext cx="8431530" cy="123110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What does a word convey? And how do we represent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4F20-2419-024D-8DDA-F8B266B6F8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09396-84FA-3240-9361-84757D157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Semantics: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2769989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Homographs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Homophones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Synonyms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Antonyms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Hyponyms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Hypernyms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Word Similarity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Related words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D448-3DA0-6B44-BAF4-B1B9FF727A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7682-110B-AD4B-89ED-57F0612560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787"/>
            <a:ext cx="7467600" cy="742950"/>
          </a:xfrm>
        </p:spPr>
        <p:txBody>
          <a:bodyPr/>
          <a:lstStyle/>
          <a:p>
            <a:r>
              <a:rPr lang="en-US" dirty="0"/>
              <a:t>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1274"/>
            <a:ext cx="876300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key ideas: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intuition: Represent a word using the other words that occur around it.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 representation: A word as a point in space.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word as a point in space.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Word represented as a vector of numbers.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word is “embedded” in a multidimensional semantic space so as to capture the many attributes of a word.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Embeddings: Vector representations of words.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A1B-6B44-1D43-BE35-307D06CD34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C240-D016-A04B-91BC-559E25786A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397934"/>
            <a:ext cx="7467600" cy="492443"/>
          </a:xfrm>
        </p:spPr>
        <p:txBody>
          <a:bodyPr/>
          <a:lstStyle/>
          <a:p>
            <a:r>
              <a:rPr lang="en-US" dirty="0"/>
              <a:t>Background (Detour into 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Vector Semantics for Documents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Information Retrieval (IR) (aka Search Engines) field: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To estimate similarity between search queries and webpages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Vector Space Model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Let’s represent search queries &amp; web-pages as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33C4-9FD6-1F4E-B331-C58C86EF80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DD45-00BD-9846-A68C-F69F0FAD53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Binary Incidence Matrix</a:t>
            </a:r>
          </a:p>
        </p:txBody>
      </p:sp>
      <p:graphicFrame>
        <p:nvGraphicFramePr>
          <p:cNvPr id="2050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489473"/>
          <a:ext cx="6825854" cy="251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91852" imgH="3596678" progId="Excel.Sheet.8">
                  <p:embed/>
                </p:oleObj>
              </mc:Choice>
              <mc:Fallback>
                <p:oleObj name="Worksheet" r:id="rId2" imgW="9791852" imgH="3596678" progId="Excel.Sheet.8">
                  <p:embed/>
                  <p:pic>
                    <p:nvPicPr>
                      <p:cNvPr id="2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89473"/>
                        <a:ext cx="6825854" cy="2511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279644" y="860066"/>
            <a:ext cx="72655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500" dirty="0">
                <a:latin typeface="Calibri" charset="0"/>
                <a:ea typeface="Calibri" charset="0"/>
                <a:cs typeface="Calibri" charset="0"/>
              </a:rPr>
              <a:t>Each cell records the presence (1) or absence (0) of the row word in the column document.</a:t>
            </a:r>
          </a:p>
          <a:p>
            <a:pPr eaLnBrk="1" hangingPunct="1"/>
            <a:r>
              <a:rPr lang="en-US" altLang="en-US" sz="1500" dirty="0">
                <a:latin typeface="Calibri" charset="0"/>
                <a:ea typeface="Calibri" charset="0"/>
                <a:cs typeface="Calibri" charset="0"/>
              </a:rPr>
              <a:t>Thus, each document is represented by a binary vector ∈ {0,1}</a:t>
            </a:r>
            <a:r>
              <a:rPr lang="en-US" altLang="en-US" sz="1500" baseline="30000" dirty="0">
                <a:latin typeface="Calibri" charset="0"/>
                <a:ea typeface="Calibri" charset="0"/>
                <a:cs typeface="Calibri" charset="0"/>
              </a:rPr>
              <a:t>|V|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E88AFA-7D6D-DE49-859E-E0952C8003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6BBEF-3CF7-FD47-BE61-FB5F454DF7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1CE2-EC97-100E-9F50-CB47F29C651C}"/>
              </a:ext>
            </a:extLst>
          </p:cNvPr>
          <p:cNvSpPr txBox="1"/>
          <p:nvPr/>
        </p:nvSpPr>
        <p:spPr>
          <a:xfrm>
            <a:off x="381000" y="3921647"/>
            <a:ext cx="2373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Column: Document vector</a:t>
            </a:r>
          </a:p>
          <a:p>
            <a:r>
              <a:rPr lang="en-US" sz="1600" dirty="0"/>
              <a:t>Row: Word vector</a:t>
            </a:r>
          </a:p>
          <a:p>
            <a:endParaRPr lang="en-US" sz="1600" dirty="0"/>
          </a:p>
          <a:p>
            <a:r>
              <a:rPr lang="en-US" sz="1600" dirty="0"/>
              <a:t>Binary vectors</a:t>
            </a:r>
          </a:p>
        </p:txBody>
      </p:sp>
    </p:spTree>
    <p:extLst>
      <p:ext uri="{BB962C8B-B14F-4D97-AF65-F5344CB8AC3E}">
        <p14:creationId xmlns:p14="http://schemas.microsoft.com/office/powerpoint/2010/main" val="91315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9365"/>
            <a:ext cx="6240780" cy="49244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Count Incidence Matrix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686800" cy="492443"/>
          </a:xfrm>
        </p:spPr>
        <p:txBody>
          <a:bodyPr/>
          <a:lstStyle/>
          <a:p>
            <a:pPr marL="150876" lvl="1"/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Each cell records the count / frequency of the row word in the column document.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150876" lvl="1"/>
            <a:r>
              <a:rPr lang="en-US" altLang="en-US" sz="1600" dirty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en-US" sz="1600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altLang="en-US" sz="1600" baseline="30000" dirty="0" err="1">
                <a:ea typeface="ＭＳ Ｐゴシック" panose="020B0600070205080204" pitchFamily="34" charset="-128"/>
              </a:rPr>
              <a:t>|v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|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9200" y="1581150"/>
          <a:ext cx="6699647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81150"/>
                        <a:ext cx="6699647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9CF01-00C6-5D4F-9856-14F0871C74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B57A-9044-874D-811B-D301C158AD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20187-EAA3-C724-D08C-B5D11CADCBC0}"/>
              </a:ext>
            </a:extLst>
          </p:cNvPr>
          <p:cNvSpPr txBox="1"/>
          <p:nvPr/>
        </p:nvSpPr>
        <p:spPr>
          <a:xfrm>
            <a:off x="381000" y="3921647"/>
            <a:ext cx="2373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Column: Document vector</a:t>
            </a:r>
          </a:p>
          <a:p>
            <a:r>
              <a:rPr lang="en-US" sz="1600" dirty="0"/>
              <a:t>Row: Word vector</a:t>
            </a:r>
          </a:p>
          <a:p>
            <a:endParaRPr lang="en-US" sz="1600" dirty="0"/>
          </a:p>
          <a:p>
            <a:r>
              <a:rPr lang="en-US" sz="1600" dirty="0"/>
              <a:t>Count vectors</a:t>
            </a:r>
          </a:p>
        </p:txBody>
      </p:sp>
    </p:spTree>
    <p:extLst>
      <p:ext uri="{BB962C8B-B14F-4D97-AF65-F5344CB8AC3E}">
        <p14:creationId xmlns:p14="http://schemas.microsoft.com/office/powerpoint/2010/main" val="205182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14825</TotalTime>
  <Words>1446</Words>
  <Application>Microsoft Macintosh PowerPoint</Application>
  <PresentationFormat>On-screen Show (16:9)</PresentationFormat>
  <Paragraphs>280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Lucida Sans</vt:lpstr>
      <vt:lpstr>Lucida Sans Unicode</vt:lpstr>
      <vt:lpstr>Times New Roman</vt:lpstr>
      <vt:lpstr>Office Theme</vt:lpstr>
      <vt:lpstr>Worksheet</vt:lpstr>
      <vt:lpstr>Equation</vt:lpstr>
      <vt:lpstr>PowerPoint Presentation</vt:lpstr>
      <vt:lpstr>CSC 620/820: Natural Language  Technologies    Vector Semantics</vt:lpstr>
      <vt:lpstr>Reminders</vt:lpstr>
      <vt:lpstr>PowerPoint Presentation</vt:lpstr>
      <vt:lpstr>Lexical Semantics: Summary</vt:lpstr>
      <vt:lpstr>Vector Semantics</vt:lpstr>
      <vt:lpstr>Background (Detour into IR)</vt:lpstr>
      <vt:lpstr>Binary Incidence Matrix</vt:lpstr>
      <vt:lpstr>Count Incidence Matrix</vt:lpstr>
      <vt:lpstr>tf.idf matrix</vt:lpstr>
      <vt:lpstr>Vectors and Angles for  Query-Document Matching</vt:lpstr>
      <vt:lpstr>From angles to cosines</vt:lpstr>
      <vt:lpstr>cosine(query,document)</vt:lpstr>
      <vt:lpstr>PowerPoint Presentation</vt:lpstr>
      <vt:lpstr>PowerPoint Presentation</vt:lpstr>
      <vt:lpstr>Vector Semantics</vt:lpstr>
      <vt:lpstr>Simple approach: Term-Term Matrix /  Word-Word Matrix</vt:lpstr>
      <vt:lpstr>Similarity between two target words:  v and w</vt:lpstr>
      <vt:lpstr>Word Vectors from Word-Word Matrix </vt:lpstr>
      <vt:lpstr>Word2Vec</vt:lpstr>
      <vt:lpstr>The Magic that word2vec can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646</cp:revision>
  <cp:lastPrinted>2020-08-27T01:58:20Z</cp:lastPrinted>
  <dcterms:created xsi:type="dcterms:W3CDTF">2019-08-21T17:42:26Z</dcterms:created>
  <dcterms:modified xsi:type="dcterms:W3CDTF">2022-11-03T23:57:13Z</dcterms:modified>
</cp:coreProperties>
</file>