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698" r:id="rId3"/>
    <p:sldId id="559" r:id="rId4"/>
    <p:sldId id="697" r:id="rId5"/>
    <p:sldId id="610" r:id="rId6"/>
    <p:sldId id="641" r:id="rId7"/>
    <p:sldId id="618" r:id="rId8"/>
    <p:sldId id="643" r:id="rId9"/>
    <p:sldId id="644" r:id="rId10"/>
    <p:sldId id="645" r:id="rId11"/>
    <p:sldId id="650" r:id="rId12"/>
    <p:sldId id="651" r:id="rId13"/>
    <p:sldId id="652" r:id="rId14"/>
    <p:sldId id="684" r:id="rId15"/>
    <p:sldId id="685" r:id="rId16"/>
    <p:sldId id="686" r:id="rId17"/>
    <p:sldId id="687" r:id="rId18"/>
    <p:sldId id="689" r:id="rId19"/>
    <p:sldId id="690" r:id="rId20"/>
    <p:sldId id="692" r:id="rId21"/>
    <p:sldId id="710" r:id="rId22"/>
    <p:sldId id="711" r:id="rId23"/>
    <p:sldId id="712" r:id="rId24"/>
    <p:sldId id="716" r:id="rId25"/>
    <p:sldId id="694" r:id="rId26"/>
    <p:sldId id="683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/>
    <p:restoredTop sz="85624"/>
  </p:normalViewPr>
  <p:slideViewPr>
    <p:cSldViewPr>
      <p:cViewPr>
        <p:scale>
          <a:sx n="230" d="100"/>
          <a:sy n="230" d="100"/>
        </p:scale>
        <p:origin x="1440" y="6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9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4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sz="1800" dirty="0"/>
              <a:t>One can use W and throw away C, or </a:t>
            </a:r>
          </a:p>
          <a:p>
            <a:r>
              <a:rPr lang="en-US" sz="1800" dirty="0"/>
              <a:t>Merge them: add or concatenate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sz="1800" dirty="0"/>
              <a:t>One can use W and throw away C, or </a:t>
            </a:r>
          </a:p>
          <a:p>
            <a:r>
              <a:rPr lang="en-US" sz="1800" dirty="0"/>
              <a:t>Merge them: add or concatenate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Heavy on philosophical discussions.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“the meaning of a word is its use in the language”</a:t>
            </a:r>
          </a:p>
          <a:p>
            <a:pPr marL="0" indent="0">
              <a:buNone/>
            </a:pPr>
            <a:r>
              <a:rPr lang="en-US" sz="1200" dirty="0"/>
              <a:t>-- (Wittgenstein, 1953)</a:t>
            </a:r>
          </a:p>
          <a:p>
            <a:endParaRPr lang="en-US" dirty="0"/>
          </a:p>
          <a:p>
            <a:r>
              <a:rPr lang="en-US" dirty="0"/>
              <a:t>When a word in used in a sentence I imagine meaning-tendrils reaching out from other words in the sentence to that word and vice versa. It is a symbiotic relationship between words -- one cannot exist without others.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Rows are word vectors, columns are word vectors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each target word: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Identify all its occurrences in the training corpus and its surrounding contexts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 how many times a given column word occurs in all the identified contexts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Unwieldy why?</a:t>
            </a:r>
          </a:p>
          <a:p>
            <a:pPr marL="228600" indent="-228600">
              <a:spcBef>
                <a:spcPts val="375"/>
              </a:spcBef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Efficiency: We can’t have millions of features in a classification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model, for example.  We would have to learn millions of feature weights.  Computationally very very expensive.  Imagine doing gradient descent in a million dimensional space.</a:t>
            </a:r>
          </a:p>
          <a:p>
            <a:pPr marL="228600" indent="-228600">
              <a:spcBef>
                <a:spcPts val="375"/>
              </a:spcBef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Effectiveness: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Having so many parameters is sure to </a:t>
            </a:r>
            <a:r>
              <a:rPr lang="en-US" altLang="en-US" dirty="0" err="1">
                <a:ea typeface="ＭＳ Ｐゴシック" panose="020B0600070205080204" pitchFamily="34" charset="-128"/>
              </a:rPr>
              <a:t>overfit</a:t>
            </a:r>
            <a:r>
              <a:rPr lang="en-US" altLang="en-US" dirty="0">
                <a:ea typeface="ＭＳ Ｐゴシック" panose="020B0600070205080204" pitchFamily="34" charset="-128"/>
              </a:rPr>
              <a:t> the model.</a:t>
            </a:r>
          </a:p>
          <a:p>
            <a:pPr marL="228600" indent="-228600">
              <a:spcBef>
                <a:spcPts val="375"/>
              </a:spcBef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Do not capture word relationships very well.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 For example, these long sparse vectors for ‘car’ and ‘automobile’ are very different.  They shouldn’t be given that they are synonyms / hyper - hyponyms</a:t>
            </a:r>
          </a:p>
          <a:p>
            <a:pPr marL="228600" indent="-228600">
              <a:spcBef>
                <a:spcPts val="375"/>
              </a:spcBef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Reuters RCV1 Dataset Size Statistics:</a:t>
            </a:r>
            <a:endParaRPr lang="en-US" altLang="en-US" b="1" u="sng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b="1" u="sng" dirty="0">
                <a:ea typeface="ＭＳ Ｐゴシック" panose="020B0600070205080204" pitchFamily="34" charset="-128"/>
              </a:rPr>
              <a:t>symbol	statistic 			value</a:t>
            </a: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 		documents			800,000</a:t>
            </a: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V		types		 		400,000</a:t>
            </a:r>
          </a:p>
          <a:p>
            <a:pPr marL="0" indent="0">
              <a:spcBef>
                <a:spcPts val="375"/>
              </a:spcBef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                    	tokens				100,000,000</a:t>
            </a:r>
          </a:p>
          <a:p>
            <a:pPr>
              <a:spcBef>
                <a:spcPts val="375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trained models available for both: Glove trained on Wikipedia,</a:t>
            </a:r>
            <a:r>
              <a:rPr lang="en-US" baseline="0" dirty="0"/>
              <a:t> Web data,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trained models available for both: Glove trained on Wikipedia,</a:t>
            </a:r>
            <a:r>
              <a:rPr lang="en-US" baseline="0" dirty="0"/>
              <a:t> Web data,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Use running text as labeled training data</a:t>
            </a:r>
          </a:p>
          <a:p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 neural language model: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 neural network that is learned to predict the next word from prior words.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</a:p>
          <a:p>
            <a:endParaRPr kumimoji="1" lang="en-US" sz="1200" kern="1200" baseline="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word2vec is a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much simpler model than the neural network language model, in two ways. 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First,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word2vec simplifies the task (making it binary classification instead of word prediction).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Second, word2vec simplifies the architecture (training a logistic regression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classifier instead of a multi-layer neural network with hidden layers that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demand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more sophisticated training algorithms)</a:t>
            </a:r>
          </a:p>
          <a:p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7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Need an objective function for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6C8-8EA7-0B45-ADFC-F6A908906328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3095-C63A-A043-AE3E-D926CBB8ACA9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D817-0E6C-FB48-B47B-9BCDC1173E40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emf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2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6F5D2-8E0E-9647-969C-1B0F228CAA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CF52-C0D1-5F4E-9D6D-466714789E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2" y="7989"/>
            <a:ext cx="6655948" cy="492443"/>
          </a:xfrm>
        </p:spPr>
        <p:txBody>
          <a:bodyPr/>
          <a:lstStyle/>
          <a:p>
            <a:r>
              <a:rPr lang="en-US" dirty="0"/>
              <a:t>The Magic that word2vec can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55" y="895350"/>
            <a:ext cx="8382000" cy="2846933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Closest word vectors (as per cosine similarity) to frog word vector in </a:t>
            </a:r>
            <a:r>
              <a:rPr lang="en-US" sz="1800" dirty="0" err="1"/>
              <a:t>GloVe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frogs, toad, </a:t>
            </a:r>
            <a:r>
              <a:rPr lang="en-US" sz="1800" dirty="0" err="1"/>
              <a:t>litoria</a:t>
            </a:r>
            <a:r>
              <a:rPr lang="en-US" sz="1800" dirty="0"/>
              <a:t>,  </a:t>
            </a:r>
            <a:r>
              <a:rPr lang="en-US" sz="1800" dirty="0" err="1"/>
              <a:t>leptodactylidae</a:t>
            </a:r>
            <a:r>
              <a:rPr lang="en-US" sz="1800" dirty="0"/>
              <a:t>, rana, lizard,  </a:t>
            </a:r>
            <a:r>
              <a:rPr lang="en-US" sz="1800" dirty="0" err="1"/>
              <a:t>eleutherodactylus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vector(“Paris”) - vector(“France”) + vector(“Italy”)</a:t>
            </a:r>
          </a:p>
          <a:p>
            <a:pPr lvl="1"/>
            <a:r>
              <a:rPr lang="en-US" dirty="0"/>
              <a:t>Resulting vector is very close to vector(“Rome”)</a:t>
            </a:r>
          </a:p>
          <a:p>
            <a:endParaRPr lang="en-US" sz="1800" dirty="0"/>
          </a:p>
          <a:p>
            <a:r>
              <a:rPr lang="en-US" sz="1800" dirty="0"/>
              <a:t>vector(“brother”) - vector(“man”) + vector(“women”)</a:t>
            </a:r>
          </a:p>
          <a:p>
            <a:pPr lvl="1"/>
            <a:r>
              <a:rPr lang="en-US" dirty="0"/>
              <a:t>Resulting vector is very close to vector(“sister”)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1A3F-C41C-3F43-8E60-51C7A1624A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BFB2-C24E-6A42-BE24-952B1C8B12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5657850" cy="928047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0502"/>
            <a:ext cx="8763000" cy="37592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Word-Word matrix approach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how often each word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occurs near target word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Instead train a classifier on a binary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task: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word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likely to show up near word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    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Classes: YES or NO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don’t actually care about the learnt classification model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But we'll take the learned classifier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the word vectors (aka word embeddings)</a:t>
            </a:r>
          </a:p>
          <a:p>
            <a:endParaRPr lang="en-US" sz="1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A190F-37EB-CD4D-B8B2-FF1245DDEF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4926-EE14-D346-85D2-2A9306F992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472-79BA-A447-9ECC-EDE5274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3350"/>
            <a:ext cx="8534400" cy="457200"/>
          </a:xfrm>
        </p:spPr>
        <p:txBody>
          <a:bodyPr>
            <a:normAutofit/>
          </a:bodyPr>
          <a:lstStyle/>
          <a:p>
            <a:r>
              <a:rPr lang="en-US" sz="2800" dirty="0"/>
              <a:t>Brilliant insight: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27B6-F21E-174C-B5D3-2D10632EC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644202"/>
          </a:xfrm>
        </p:spPr>
        <p:txBody>
          <a:bodyPr>
            <a:noAutofit/>
          </a:bodyPr>
          <a:lstStyle/>
          <a:p>
            <a:pPr marL="129777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order to learn the binary classification we need…</a:t>
            </a:r>
          </a:p>
          <a:p>
            <a:pPr marL="586977"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 (Labelled data for both classes)</a:t>
            </a:r>
          </a:p>
          <a:p>
            <a:pPr marL="586977"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6977"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777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Simply use language corpora from real world to extract “labeled” data:</a:t>
            </a:r>
          </a:p>
          <a:p>
            <a:pPr marL="472677"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Instances of target word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co-occurring words around it </a:t>
            </a:r>
          </a:p>
          <a:p>
            <a:pPr marL="472677"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2677"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777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for hand-labeled data</a:t>
            </a:r>
          </a:p>
          <a:p>
            <a:pPr marL="129777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777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777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idea comes from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 </a:t>
            </a:r>
          </a:p>
          <a:p>
            <a:pPr marL="349233" lvl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Bengio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(2003)</a:t>
            </a:r>
          </a:p>
          <a:p>
            <a:pPr marL="349233" lvl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Collobert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(2011)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9E427-BCF7-F14E-A881-48EA6C5D6C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13B65-836D-F841-A269-41D4ABDCE5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150"/>
            <a:ext cx="9220200" cy="738664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Word2Vec: </a:t>
            </a:r>
            <a:br>
              <a:rPr lang="en-US" sz="2400" b="0" dirty="0"/>
            </a:br>
            <a:r>
              <a:rPr lang="en-US" sz="2400" b="0" dirty="0"/>
              <a:t>Skip-Gram with Negative Sampling (SGNS)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8310"/>
            <a:ext cx="8763000" cy="36004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Build the training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F3B17-D3CC-D947-AFB2-4BB69E8F44CA}"/>
              </a:ext>
            </a:extLst>
          </p:cNvPr>
          <p:cNvSpPr txBox="1"/>
          <p:nvPr/>
        </p:nvSpPr>
        <p:spPr>
          <a:xfrm>
            <a:off x="2151547" y="1954698"/>
            <a:ext cx="261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(Assumes context words are those in +/- 2 word window)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DAFE1-71BD-6648-84D9-27905691965A}"/>
              </a:ext>
            </a:extLst>
          </p:cNvPr>
          <p:cNvSpPr txBox="1"/>
          <p:nvPr/>
        </p:nvSpPr>
        <p:spPr>
          <a:xfrm>
            <a:off x="4953000" y="2148066"/>
            <a:ext cx="2971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9779" indent="-83344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 For each positive example, create 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k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 negative examples.</a:t>
            </a:r>
          </a:p>
          <a:p>
            <a:pPr marL="129779" indent="-83344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 Using 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noise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 words (any random word that isn't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t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52DF7-4037-D24B-B4C0-665DF2C1EC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10345D-E25F-EC49-A09E-5DED50DC7B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64A38-7E10-AD40-8B42-25AD20E2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0084"/>
            <a:ext cx="1818886" cy="152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D217D8-044C-4746-817B-1E5FFF44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66" y="3344696"/>
            <a:ext cx="3048000" cy="1441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8BCFE4-CD5E-1247-8CD5-B3E374D18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36960"/>
            <a:ext cx="7239000" cy="696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23AB0-4F6E-F745-A5E5-8D6CC8807CA7}"/>
              </a:ext>
            </a:extLst>
          </p:cNvPr>
          <p:cNvSpPr txBox="1"/>
          <p:nvPr/>
        </p:nvSpPr>
        <p:spPr>
          <a:xfrm>
            <a:off x="228600" y="3320084"/>
            <a:ext cx="31852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Labelled datapoints for Class Yes/Positive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03EC1-B5BB-C34E-8101-54979E686E29}"/>
              </a:ext>
            </a:extLst>
          </p:cNvPr>
          <p:cNvSpPr txBox="1"/>
          <p:nvPr/>
        </p:nvSpPr>
        <p:spPr>
          <a:xfrm>
            <a:off x="4863050" y="3284669"/>
            <a:ext cx="32351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Labelled datapoints for Class No/Negative</a:t>
            </a:r>
          </a:p>
        </p:txBody>
      </p:sp>
    </p:spTree>
    <p:extLst>
      <p:ext uri="{BB962C8B-B14F-4D97-AF65-F5344CB8AC3E}">
        <p14:creationId xmlns:p14="http://schemas.microsoft.com/office/powerpoint/2010/main" val="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9220200" cy="738664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Word2vec: </a:t>
            </a:r>
            <a:br>
              <a:rPr lang="en-US" sz="2400" b="0" dirty="0"/>
            </a:br>
            <a:r>
              <a:rPr lang="en-US" sz="2400" b="0" dirty="0"/>
              <a:t>Skip-Gram with Negative Sampling (SGNS)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6004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1600" b="1" dirty="0"/>
              <a:t>Initialization: </a:t>
            </a:r>
            <a:r>
              <a:rPr lang="en-US" sz="1600" dirty="0"/>
              <a:t>Represent each unique word as a vector of some length (</a:t>
            </a:r>
            <a:r>
              <a:rPr lang="en-US" sz="1600" i="1" dirty="0"/>
              <a:t>d</a:t>
            </a:r>
            <a:r>
              <a:rPr lang="en-US" sz="1600" dirty="0"/>
              <a:t>). Initialize these word vectors to zero (or random values).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09600" y="2038350"/>
          <a:ext cx="6477000" cy="2743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2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6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i="1" dirty="0"/>
                        <a:t>d</a:t>
                      </a:r>
                      <a:r>
                        <a:rPr lang="is-IS" sz="1600" dirty="0"/>
                        <a:t> =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26">
                <a:tc>
                  <a:txBody>
                    <a:bodyPr/>
                    <a:lstStyle/>
                    <a:p>
                      <a:r>
                        <a:rPr lang="en-US" sz="1600" dirty="0"/>
                        <a:t>aardvark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26">
                <a:tc>
                  <a:txBody>
                    <a:bodyPr/>
                    <a:lstStyle/>
                    <a:p>
                      <a:r>
                        <a:rPr lang="is-IS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06">
                <a:tc>
                  <a:txBody>
                    <a:bodyPr/>
                    <a:lstStyle/>
                    <a:p>
                      <a:r>
                        <a:rPr lang="en-US" sz="16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26">
                <a:tc>
                  <a:txBody>
                    <a:bodyPr/>
                    <a:lstStyle/>
                    <a:p>
                      <a:r>
                        <a:rPr lang="en-US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26">
                <a:tc>
                  <a:txBody>
                    <a:bodyPr/>
                    <a:lstStyle/>
                    <a:p>
                      <a:r>
                        <a:rPr lang="en-US" sz="1600" dirty="0"/>
                        <a:t>pinch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826">
                <a:tc>
                  <a:txBody>
                    <a:bodyPr/>
                    <a:lstStyle/>
                    <a:p>
                      <a:r>
                        <a:rPr lang="is-IS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CAD1-FC6A-9248-9E41-C351B37E03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0EDD-ED7E-2340-8325-8D007BB013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6004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Iteratively update these word vectors such that: </a:t>
            </a:r>
          </a:p>
          <a:p>
            <a:pPr marL="800100" lvl="1" indent="-4572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Word vectors for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similar </a:t>
            </a:r>
          </a:p>
          <a:p>
            <a:pPr marL="800100" lvl="1" indent="-4572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e.g.  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apricot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tablespoon</a:t>
            </a:r>
          </a:p>
          <a:p>
            <a:pPr marL="800100" lvl="1" indent="-4572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Word vectors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similar</a:t>
            </a:r>
          </a:p>
          <a:p>
            <a:pPr marL="800100" lvl="1" indent="-4572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e.g. 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apricot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600" dirty="0">
                <a:latin typeface="Cambria" panose="02040503050406030204" pitchFamily="18" charset="0"/>
                <a:cs typeface="Arial" panose="020B0604020202020204" pitchFamily="34" charset="0"/>
              </a:rPr>
              <a:t>aardvark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How?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Logistic Regression, and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91548" y="3117162"/>
            <a:ext cx="3962400" cy="1931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149BECD-25A0-F944-9BB6-27C88DE6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3350"/>
            <a:ext cx="9220200" cy="738664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Word2vec: </a:t>
            </a:r>
            <a:br>
              <a:rPr lang="en-US" sz="2400" b="0" dirty="0"/>
            </a:br>
            <a:r>
              <a:rPr lang="en-US" sz="2400" b="0" dirty="0"/>
              <a:t>Skip-Gram with Negative Sampling (SGNS)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5C6FD-5E58-ED42-996C-D872D20467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D0E0-CFD5-834B-903A-A87FBC4F88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8150"/>
            <a:ext cx="8458200" cy="369332"/>
          </a:xfrm>
        </p:spPr>
        <p:txBody>
          <a:bodyPr/>
          <a:lstStyle/>
          <a:p>
            <a:r>
              <a:rPr lang="en-US" sz="2400" b="0" dirty="0"/>
              <a:t>Task Formulation: Binary 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711566" cy="3206006"/>
          </a:xfrm>
        </p:spPr>
        <p:txBody>
          <a:bodyPr/>
          <a:lstStyle/>
          <a:p>
            <a:pPr>
              <a:spcAft>
                <a:spcPts val="1050"/>
              </a:spcAft>
            </a:pPr>
            <a:r>
              <a:rPr lang="en-US" sz="1800" dirty="0"/>
              <a:t>Given a target word (</a:t>
            </a:r>
            <a:r>
              <a:rPr lang="en-US" sz="1800" i="1" dirty="0"/>
              <a:t>w</a:t>
            </a:r>
            <a:r>
              <a:rPr lang="en-US" sz="1800" dirty="0"/>
              <a:t>) and context word (</a:t>
            </a:r>
            <a:r>
              <a:rPr lang="en-US" sz="1800" i="1" dirty="0"/>
              <a:t>c</a:t>
            </a:r>
            <a:r>
              <a:rPr lang="en-US" sz="1800" dirty="0"/>
              <a:t>) </a:t>
            </a:r>
          </a:p>
          <a:p>
            <a:r>
              <a:rPr lang="en-US" sz="1800" dirty="0"/>
              <a:t>Predict if </a:t>
            </a:r>
            <a:r>
              <a:rPr lang="en-US" sz="1800" i="1" dirty="0"/>
              <a:t>c</a:t>
            </a:r>
            <a:r>
              <a:rPr lang="en-US" sz="1800" dirty="0"/>
              <a:t> is a real context word for </a:t>
            </a:r>
            <a:r>
              <a:rPr lang="en-US" sz="1800" i="1" dirty="0"/>
              <a:t>w</a:t>
            </a:r>
            <a:r>
              <a:rPr lang="en-US" sz="1800" dirty="0"/>
              <a:t>:</a:t>
            </a:r>
            <a:endParaRPr lang="en-US" i="1" dirty="0"/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 = 1 −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spcAft>
                <a:spcPts val="1050"/>
              </a:spcAft>
              <a:buNone/>
            </a:pPr>
            <a:r>
              <a:rPr lang="en-US" sz="1800" dirty="0"/>
              <a:t>Example:</a:t>
            </a:r>
          </a:p>
          <a:p>
            <a:pPr lvl="1"/>
            <a:r>
              <a:rPr lang="en-US" dirty="0"/>
              <a:t>Given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): (</a:t>
            </a:r>
            <a:r>
              <a:rPr lang="en-US" i="1" dirty="0">
                <a:solidFill>
                  <a:srgbClr val="C00000"/>
                </a:solidFill>
              </a:rPr>
              <a:t>apricot</a:t>
            </a:r>
            <a:r>
              <a:rPr lang="en-US" i="1" dirty="0"/>
              <a:t>, </a:t>
            </a:r>
            <a:r>
              <a:rPr lang="en-US" i="1" dirty="0">
                <a:solidFill>
                  <a:srgbClr val="0000FF"/>
                </a:solidFill>
              </a:rPr>
              <a:t>preserve</a:t>
            </a:r>
            <a:r>
              <a:rPr lang="en-US" dirty="0"/>
              <a:t>)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 is higher than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), so predict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Given</a:t>
            </a:r>
            <a:r>
              <a:rPr lang="en-US" dirty="0">
                <a:sym typeface="Wingdings"/>
              </a:rPr>
              <a:t>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>
                <a:sym typeface="Wingdings"/>
              </a:rPr>
              <a:t>):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apricot</a:t>
            </a:r>
            <a:r>
              <a:rPr lang="en-US" i="1" dirty="0"/>
              <a:t>, </a:t>
            </a:r>
            <a:r>
              <a:rPr lang="en-US" i="1" dirty="0">
                <a:solidFill>
                  <a:srgbClr val="0000FF"/>
                </a:solidFill>
              </a:rPr>
              <a:t>aardvark</a:t>
            </a:r>
            <a:r>
              <a:rPr lang="en-US" dirty="0"/>
              <a:t>)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 is higher than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), so predict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sz="1600" dirty="0"/>
              <a:t>How do we estimate </a:t>
            </a:r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600" dirty="0" err="1"/>
              <a:t>|</a:t>
            </a:r>
            <a:r>
              <a:rPr lang="en-US" sz="1600" i="1" dirty="0" err="1"/>
              <a:t>w</a:t>
            </a:r>
            <a:r>
              <a:rPr lang="en-US" sz="1600" dirty="0" err="1"/>
              <a:t>,</a:t>
            </a:r>
            <a:r>
              <a:rPr lang="en-US" sz="1600" i="1" dirty="0" err="1"/>
              <a:t>c</a:t>
            </a:r>
            <a:r>
              <a:rPr lang="en-US" sz="1600" dirty="0"/>
              <a:t>) and </a:t>
            </a:r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1600" dirty="0" err="1"/>
              <a:t>|</a:t>
            </a:r>
            <a:r>
              <a:rPr lang="en-US" sz="1600" i="1" dirty="0" err="1"/>
              <a:t>w</a:t>
            </a:r>
            <a:r>
              <a:rPr lang="en-US" sz="1600" dirty="0" err="1"/>
              <a:t>,</a:t>
            </a:r>
            <a:r>
              <a:rPr lang="en-US" sz="1600" i="1" dirty="0" err="1"/>
              <a:t>c</a:t>
            </a:r>
            <a:r>
              <a:rPr lang="en-US" sz="1600" dirty="0"/>
              <a:t>) 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C32E-8E1B-D643-BAE7-1032CB85F8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2D55-5DD9-8E4C-8B81-55513524A4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81" y="408381"/>
            <a:ext cx="7467600" cy="492443"/>
          </a:xfrm>
        </p:spPr>
        <p:txBody>
          <a:bodyPr/>
          <a:lstStyle/>
          <a:p>
            <a:r>
              <a:rPr lang="en-US" b="0" dirty="0"/>
              <a:t>How to formulate P(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b="0" dirty="0" err="1"/>
              <a:t>|</a:t>
            </a:r>
            <a:r>
              <a:rPr lang="en-US" b="0" i="1" dirty="0" err="1"/>
              <a:t>w</a:t>
            </a:r>
            <a:r>
              <a:rPr lang="en-US" b="0" dirty="0" err="1"/>
              <a:t>,</a:t>
            </a:r>
            <a:r>
              <a:rPr lang="en-US" b="0" i="1" dirty="0" err="1"/>
              <a:t>c</a:t>
            </a:r>
            <a:r>
              <a:rPr lang="en-US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4778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Intuition: words that appear near each other are similar (related) to each other.  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Distributionalist</a:t>
            </a:r>
            <a:r>
              <a:rPr lang="en-US" sz="1800" dirty="0"/>
              <a:t> Approach)</a:t>
            </a:r>
          </a:p>
          <a:p>
            <a:endParaRPr lang="en-US" sz="1800" dirty="0"/>
          </a:p>
          <a:p>
            <a:r>
              <a:rPr lang="en-US" sz="1800" dirty="0"/>
              <a:t>When </a:t>
            </a:r>
            <a:r>
              <a:rPr lang="en-US" sz="1800" i="1" dirty="0"/>
              <a:t>c</a:t>
            </a:r>
            <a:r>
              <a:rPr lang="en-US" sz="1800" dirty="0"/>
              <a:t> is a true context word for </a:t>
            </a:r>
            <a:r>
              <a:rPr lang="en-US" sz="1800" i="1" dirty="0"/>
              <a:t>w</a:t>
            </a:r>
            <a:r>
              <a:rPr lang="en-US" sz="1800" dirty="0"/>
              <a:t>, similarity(</a:t>
            </a:r>
            <a:r>
              <a:rPr lang="en-US" sz="1800" i="1" dirty="0" err="1"/>
              <a:t>w</a:t>
            </a:r>
            <a:r>
              <a:rPr lang="en-US" sz="1800" dirty="0" err="1"/>
              <a:t>,</a:t>
            </a:r>
            <a:r>
              <a:rPr lang="en-US" sz="1800" i="1" dirty="0" err="1"/>
              <a:t>c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r>
              <a:rPr lang="en-US" dirty="0"/>
              <a:t> 			               &gt;</a:t>
            </a:r>
          </a:p>
          <a:p>
            <a:r>
              <a:rPr lang="en-US" sz="1800" dirty="0"/>
              <a:t>When </a:t>
            </a:r>
            <a:r>
              <a:rPr lang="en-US" sz="1800" i="1" dirty="0"/>
              <a:t>c</a:t>
            </a:r>
            <a:r>
              <a:rPr lang="en-US" sz="1800" dirty="0"/>
              <a:t> is not a context word for </a:t>
            </a:r>
            <a:r>
              <a:rPr lang="en-US" sz="1800" i="1" dirty="0"/>
              <a:t>w</a:t>
            </a:r>
            <a:r>
              <a:rPr lang="en-US" sz="1800" dirty="0"/>
              <a:t>, similarity(</a:t>
            </a:r>
            <a:r>
              <a:rPr lang="en-US" sz="1800" i="1" dirty="0" err="1"/>
              <a:t>w</a:t>
            </a:r>
            <a:r>
              <a:rPr lang="en-US" sz="1800" dirty="0" err="1"/>
              <a:t>,</a:t>
            </a:r>
            <a:r>
              <a:rPr lang="en-US" sz="1800" i="1" dirty="0" err="1"/>
              <a:t>c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Use simplified version of cosine similarity function (just the numerator)</a:t>
            </a:r>
          </a:p>
          <a:p>
            <a:r>
              <a:rPr lang="en-US" sz="1800" dirty="0"/>
              <a:t>	similarity(</a:t>
            </a:r>
            <a:r>
              <a:rPr lang="en-US" sz="1800" i="1" dirty="0" err="1"/>
              <a:t>w</a:t>
            </a:r>
            <a:r>
              <a:rPr lang="en-US" sz="1800" dirty="0" err="1"/>
              <a:t>,</a:t>
            </a:r>
            <a:r>
              <a:rPr lang="en-US" sz="1800" i="1" dirty="0" err="1"/>
              <a:t>c</a:t>
            </a:r>
            <a:r>
              <a:rPr lang="en-US" sz="1800" dirty="0"/>
              <a:t>) ∝ </a:t>
            </a:r>
            <a:r>
              <a:rPr lang="en-US" sz="1800" i="1" dirty="0" err="1"/>
              <a:t>w</a:t>
            </a:r>
            <a:r>
              <a:rPr lang="en-US" sz="1800" dirty="0" err="1"/>
              <a:t>.</a:t>
            </a:r>
            <a:r>
              <a:rPr lang="en-US" sz="1800" i="1" dirty="0" err="1"/>
              <a:t>c</a:t>
            </a:r>
            <a:endParaRPr lang="en-US" sz="1800" i="1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But we need a probability, P(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800" dirty="0" err="1"/>
              <a:t>|</a:t>
            </a:r>
            <a:r>
              <a:rPr lang="en-US" sz="1800" i="1" dirty="0" err="1"/>
              <a:t>w</a:t>
            </a:r>
            <a:r>
              <a:rPr lang="en-US" sz="1800" dirty="0" err="1"/>
              <a:t>,</a:t>
            </a:r>
            <a:r>
              <a:rPr lang="en-US" sz="1800" i="1" dirty="0" err="1"/>
              <a:t>c</a:t>
            </a:r>
            <a:r>
              <a:rPr lang="en-US" sz="1800" dirty="0"/>
              <a:t>), not similarity score. So…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2C54-3DFF-F248-B08E-91570813F2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EDE5-DF08-A54E-8644-A48650DF6E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3AA-3634-9D4E-AB40-C7415094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7476"/>
            <a:ext cx="6278880" cy="738664"/>
          </a:xfrm>
        </p:spPr>
        <p:txBody>
          <a:bodyPr/>
          <a:lstStyle/>
          <a:p>
            <a:r>
              <a:rPr lang="en-US" sz="2400" dirty="0"/>
              <a:t>Turn similarity score into a probability using 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2C0E-61C9-5E4C-973B-FFF6886E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4" y="1086022"/>
            <a:ext cx="8431530" cy="49244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sigmoid lies between 0 and 1: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0DA86-05DE-2347-A314-A71A8463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4" y="825236"/>
            <a:ext cx="1657349" cy="730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AD202-F263-B043-914F-F1E2C5754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2550"/>
            <a:ext cx="3912524" cy="176504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E082-220F-504C-B5A7-9D53875C763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66F6-7F8A-8E4B-B40B-10A93B43B7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4C98C3-EE5A-5F7D-FC12-8724B1E088B4}"/>
                  </a:ext>
                </a:extLst>
              </p:cNvPr>
              <p:cNvSpPr txBox="1"/>
              <p:nvPr/>
            </p:nvSpPr>
            <p:spPr>
              <a:xfrm>
                <a:off x="228600" y="3572404"/>
                <a:ext cx="45747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similarity(</a:t>
                </a:r>
                <a:r>
                  <a:rPr lang="en-US" sz="1800" i="1" dirty="0" err="1"/>
                  <a:t>w</a:t>
                </a:r>
                <a:r>
                  <a:rPr lang="en-US" sz="1800" dirty="0" err="1"/>
                  <a:t>,</a:t>
                </a:r>
                <a:r>
                  <a:rPr lang="en-US" sz="1800" i="1" dirty="0" err="1"/>
                  <a:t>c</a:t>
                </a:r>
                <a:r>
                  <a:rPr lang="en-US" sz="1800" dirty="0"/>
                  <a:t>) ∝ </a:t>
                </a:r>
                <a:r>
                  <a:rPr lang="en-US" sz="1800" i="1" dirty="0" err="1"/>
                  <a:t>w</a:t>
                </a:r>
                <a:r>
                  <a:rPr lang="en-US" sz="1800" dirty="0" err="1"/>
                  <a:t>.</a:t>
                </a:r>
                <a:r>
                  <a:rPr lang="en-US" sz="1800" i="1" dirty="0" err="1"/>
                  <a:t>c</a:t>
                </a:r>
                <a:endParaRPr lang="en-US" sz="180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/>
                  <a:t>(similarity(</a:t>
                </a:r>
                <a:r>
                  <a:rPr lang="en-US" sz="1800" dirty="0" err="1"/>
                  <a:t>w,c</a:t>
                </a:r>
                <a:r>
                  <a:rPr lang="en-US" sz="1800" dirty="0"/>
                  <a:t>))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/>
                  <a:t>(</a:t>
                </a:r>
                <a:r>
                  <a:rPr lang="en-US" sz="1800" dirty="0" err="1"/>
                  <a:t>w.c</a:t>
                </a:r>
                <a:r>
                  <a:rPr lang="en-US" sz="1800" dirty="0"/>
                  <a:t>)</a:t>
                </a:r>
              </a:p>
              <a:p>
                <a:endParaRPr lang="en-US" sz="180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4C98C3-EE5A-5F7D-FC12-8724B1E0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72404"/>
                <a:ext cx="4574770" cy="923330"/>
              </a:xfrm>
              <a:prstGeom prst="rect">
                <a:avLst/>
              </a:prstGeom>
              <a:blipFill>
                <a:blip r:embed="rId4"/>
                <a:stretch>
                  <a:fillRect l="-1385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3AA-3634-9D4E-AB40-C7415094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04946"/>
            <a:ext cx="8686800" cy="369332"/>
          </a:xfrm>
        </p:spPr>
        <p:txBody>
          <a:bodyPr/>
          <a:lstStyle/>
          <a:p>
            <a:r>
              <a:rPr lang="en-US" sz="2400" dirty="0"/>
              <a:t>Turn similarity score into a probability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389FE-B07D-CF4B-BE3F-6AC60FBFD0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F207-BFBC-524B-B10E-A53649099B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3FDC4F-4650-3D46-95C8-AEC817D9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95350"/>
            <a:ext cx="3625850" cy="700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71E11-E541-3041-B778-D965A1EC4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2062762"/>
            <a:ext cx="3579157" cy="889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FB927-4019-3448-85FF-104ED138B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666750"/>
            <a:ext cx="1295400" cy="570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F1A71-E8CC-3E3F-4A2C-B1F6D693B751}"/>
              </a:ext>
            </a:extLst>
          </p:cNvPr>
          <p:cNvSpPr txBox="1"/>
          <p:nvPr/>
        </p:nvSpPr>
        <p:spPr>
          <a:xfrm>
            <a:off x="2057400" y="1024723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231FE-2580-F90A-0707-655375CB2159}"/>
              </a:ext>
            </a:extLst>
          </p:cNvPr>
          <p:cNvSpPr txBox="1"/>
          <p:nvPr/>
        </p:nvSpPr>
        <p:spPr>
          <a:xfrm>
            <a:off x="1877403" y="2039572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1780F-300A-CD97-CF86-93EC36A29972}"/>
              </a:ext>
            </a:extLst>
          </p:cNvPr>
          <p:cNvSpPr txBox="1"/>
          <p:nvPr/>
        </p:nvSpPr>
        <p:spPr>
          <a:xfrm>
            <a:off x="3733800" y="2046317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218B3-A2F5-C143-4283-FE0C2B657CA3}"/>
              </a:ext>
            </a:extLst>
          </p:cNvPr>
          <p:cNvSpPr/>
          <p:nvPr/>
        </p:nvSpPr>
        <p:spPr>
          <a:xfrm>
            <a:off x="3149664" y="2408904"/>
            <a:ext cx="2885375" cy="772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859D3D-C213-5A47-8F3A-6AA66B1089F8}"/>
                  </a:ext>
                </a:extLst>
              </p:cNvPr>
              <p:cNvSpPr txBox="1"/>
              <p:nvPr/>
            </p:nvSpPr>
            <p:spPr>
              <a:xfrm>
                <a:off x="2301341" y="2419350"/>
                <a:ext cx="6461659" cy="418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859D3D-C213-5A47-8F3A-6AA66B108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41" y="2419350"/>
                <a:ext cx="6461659" cy="418513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57660FC-F571-E0AC-0C36-191D9CCDAEE9}"/>
              </a:ext>
            </a:extLst>
          </p:cNvPr>
          <p:cNvSpPr txBox="1"/>
          <p:nvPr/>
        </p:nvSpPr>
        <p:spPr>
          <a:xfrm>
            <a:off x="1981200" y="2431018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2CF18-13F5-DDA8-A095-179709594B74}"/>
              </a:ext>
            </a:extLst>
          </p:cNvPr>
          <p:cNvSpPr txBox="1"/>
          <p:nvPr/>
        </p:nvSpPr>
        <p:spPr>
          <a:xfrm>
            <a:off x="1676400" y="3535513"/>
            <a:ext cx="628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order to compute these probabilities we need w and c vectors. </a:t>
            </a:r>
          </a:p>
        </p:txBody>
      </p:sp>
    </p:spTree>
    <p:extLst>
      <p:ext uri="{BB962C8B-B14F-4D97-AF65-F5344CB8AC3E}">
        <p14:creationId xmlns:p14="http://schemas.microsoft.com/office/powerpoint/2010/main" val="14431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1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830B-169B-8945-BD12-91582E4B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56220-C307-204D-8992-7F0D6383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107996"/>
          </a:xfrm>
        </p:spPr>
        <p:txBody>
          <a:bodyPr/>
          <a:lstStyle/>
          <a:p>
            <a:r>
              <a:rPr lang="en-US" sz="2400" dirty="0"/>
              <a:t>Attendance</a:t>
            </a:r>
          </a:p>
          <a:p>
            <a:endParaRPr lang="en-US" sz="2400" dirty="0"/>
          </a:p>
          <a:p>
            <a:r>
              <a:rPr lang="en-US" sz="2400" dirty="0"/>
              <a:t>Peer discussion of a previous homework solution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15382-FC9F-4E49-9A2A-2C877AFD48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4789-A11B-5446-AC64-828AEB8E99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397"/>
            <a:ext cx="7467600" cy="742950"/>
          </a:xfrm>
        </p:spPr>
        <p:txBody>
          <a:bodyPr/>
          <a:lstStyle/>
          <a:p>
            <a:r>
              <a:rPr lang="en-US" b="0" dirty="0"/>
              <a:t>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035" y="907358"/>
                <a:ext cx="7467600" cy="3244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We want to maximize</a:t>
                </a:r>
                <a:r>
                  <a:rPr lang="mr-IN" sz="1400" dirty="0"/>
                  <a:t>…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(+|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(−|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Maximize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probability of + class label for the pairs from the positive training data, and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probability of – class label for the pairs from the negative data.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where: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035" y="907358"/>
                <a:ext cx="7467600" cy="3244850"/>
              </a:xfrm>
              <a:blipFill>
                <a:blip r:embed="rId3"/>
                <a:stretch>
                  <a:fillRect l="-1528"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8634CD8-6366-6544-BBB0-FDF8D868E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39" y="2529783"/>
            <a:ext cx="3340100" cy="2347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66FB34-ACD8-544A-916A-54B5C54AF9B8}"/>
              </a:ext>
            </a:extLst>
          </p:cNvPr>
          <p:cNvSpPr txBox="1"/>
          <p:nvPr/>
        </p:nvSpPr>
        <p:spPr>
          <a:xfrm>
            <a:off x="304800" y="4275871"/>
            <a:ext cx="484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are the underlying parameters for this objective function?</a:t>
            </a:r>
          </a:p>
          <a:p>
            <a:r>
              <a:rPr lang="en-US" sz="1600" b="1" dirty="0" err="1"/>
              <a:t>θ</a:t>
            </a:r>
            <a:r>
              <a:rPr lang="en-US" sz="1600" b="1" dirty="0"/>
              <a:t> </a:t>
            </a:r>
            <a:r>
              <a:rPr lang="en-US" sz="1600" dirty="0"/>
              <a:t>: </a:t>
            </a:r>
            <a:r>
              <a:rPr lang="en-US" sz="1400" dirty="0"/>
              <a:t>Two matrices, w and c, both of dimensions: |V| x d</a:t>
            </a:r>
            <a:r>
              <a:rPr lang="en-US" sz="1600" dirty="0"/>
              <a:t>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44D612D-8124-1845-A5F8-6B7BE7B0F90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EE716E-35DE-0742-B939-40DABEAC92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D84B96-7861-F14E-A71F-06A5309F8E41}"/>
                  </a:ext>
                </a:extLst>
              </p:cNvPr>
              <p:cNvSpPr/>
              <p:nvPr/>
            </p:nvSpPr>
            <p:spPr>
              <a:xfrm>
                <a:off x="990600" y="2571750"/>
                <a:ext cx="182190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D84B96-7861-F14E-A71F-06A5309F8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571750"/>
                <a:ext cx="1821909" cy="3976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9B27981-AFC2-FA48-8B7E-615242718300}"/>
                  </a:ext>
                </a:extLst>
              </p:cNvPr>
              <p:cNvSpPr/>
              <p:nvPr/>
            </p:nvSpPr>
            <p:spPr>
              <a:xfrm>
                <a:off x="990600" y="3246662"/>
                <a:ext cx="1733744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9B27981-AFC2-FA48-8B7E-615242718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46662"/>
                <a:ext cx="1733744" cy="39767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DAAB32-B8B1-4E4F-A84A-9721FF4DFFC5}"/>
              </a:ext>
            </a:extLst>
          </p:cNvPr>
          <p:cNvSpPr txBox="1"/>
          <p:nvPr/>
        </p:nvSpPr>
        <p:spPr>
          <a:xfrm>
            <a:off x="6172200" y="2268173"/>
            <a:ext cx="2784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Keep in mind, w and c are vectors of length d</a:t>
            </a:r>
          </a:p>
        </p:txBody>
      </p:sp>
    </p:spTree>
    <p:extLst>
      <p:ext uri="{BB962C8B-B14F-4D97-AF65-F5344CB8AC3E}">
        <p14:creationId xmlns:p14="http://schemas.microsoft.com/office/powerpoint/2010/main" val="41534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B21-9E8C-9540-A7C9-6162665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133350"/>
            <a:ext cx="7467600" cy="1292662"/>
          </a:xfrm>
        </p:spPr>
        <p:txBody>
          <a:bodyPr/>
          <a:lstStyle/>
          <a:p>
            <a:r>
              <a:rPr lang="en-US" sz="2800" dirty="0"/>
              <a:t>Learning the Parameters: </a:t>
            </a:r>
            <a:br>
              <a:rPr lang="en-US" sz="2800" dirty="0"/>
            </a:br>
            <a:r>
              <a:rPr lang="en-US" sz="2800" dirty="0"/>
              <a:t>W and C matrices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2401A-8F97-E44B-A88E-70D62FEE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8" y="1291532"/>
            <a:ext cx="5151342" cy="2958275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6D474E3-1DD2-3245-8BF8-34FFBBD651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D2B6EF0-A7FA-0346-83C5-D09B245CC4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B21-9E8C-9540-A7C9-6162665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133350"/>
            <a:ext cx="7467600" cy="861774"/>
          </a:xfrm>
        </p:spPr>
        <p:txBody>
          <a:bodyPr/>
          <a:lstStyle/>
          <a:p>
            <a:r>
              <a:rPr lang="en-US" sz="2800" dirty="0"/>
              <a:t>Learning the Parameters: </a:t>
            </a:r>
            <a:br>
              <a:rPr lang="en-US" sz="2800" dirty="0"/>
            </a:br>
            <a:r>
              <a:rPr lang="en-US" sz="2800" dirty="0"/>
              <a:t>Objective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5F356-5E19-F74A-BF25-3B35FBADC2B6}"/>
              </a:ext>
            </a:extLst>
          </p:cNvPr>
          <p:cNvSpPr/>
          <p:nvPr/>
        </p:nvSpPr>
        <p:spPr>
          <a:xfrm>
            <a:off x="5715000" y="886045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Optimize (minimize) the objective function (loss function)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287933-AE07-0946-AA8F-085332A2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1504950"/>
            <a:ext cx="3632200" cy="675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E62C9F-8A1E-D546-851A-E7597336F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2221770"/>
            <a:ext cx="3429000" cy="649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32D027-39CB-E44C-BA50-7B2C65FE8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1" y="2912399"/>
            <a:ext cx="4137419" cy="652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3E9E2D-AFAD-0040-A778-FB9BCDF15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69" y="4182683"/>
            <a:ext cx="3549241" cy="675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22643-D4D4-0144-8DC1-A083A0599547}"/>
                  </a:ext>
                </a:extLst>
              </p:cNvPr>
              <p:cNvSpPr txBox="1"/>
              <p:nvPr/>
            </p:nvSpPr>
            <p:spPr>
              <a:xfrm>
                <a:off x="314632" y="1862091"/>
                <a:ext cx="2895599" cy="1888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r>
                  <a:rPr lang="en-US" sz="1400" dirty="0"/>
                  <a:t> </a:t>
                </a:r>
              </a:p>
              <a:p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22643-D4D4-0144-8DC1-A083A0599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1862091"/>
                <a:ext cx="2895599" cy="1888594"/>
              </a:xfrm>
              <a:prstGeom prst="rect">
                <a:avLst/>
              </a:prstGeom>
              <a:blipFill>
                <a:blip r:embed="rId7"/>
                <a:stretch>
                  <a:fillRect l="-1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C7080-A3BA-B34F-A359-1DA313C5322B}"/>
                  </a:ext>
                </a:extLst>
              </p:cNvPr>
              <p:cNvSpPr txBox="1"/>
              <p:nvPr/>
            </p:nvSpPr>
            <p:spPr>
              <a:xfrm>
                <a:off x="4953000" y="3480054"/>
                <a:ext cx="3966150" cy="653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. 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⁡(1−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𝑛𝑒𝑔</m:t>
                                      </m:r>
                                    </m:sub>
                                  </m:s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C7080-A3BA-B34F-A359-1DA313C5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480054"/>
                <a:ext cx="3966150" cy="653705"/>
              </a:xfrm>
              <a:prstGeom prst="rect">
                <a:avLst/>
              </a:prstGeom>
              <a:blipFill>
                <a:blip r:embed="rId8"/>
                <a:stretch>
                  <a:fillRect t="-113462" b="-17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9B6E-1FD8-6545-BDD4-ACD7C93D6F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5A8F03-8B8C-C441-A1A6-0E7CD4C605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1FE3E-4F7C-5D47-A9EB-ED36BB90D1F5}"/>
              </a:ext>
            </a:extLst>
          </p:cNvPr>
          <p:cNvSpPr txBox="1"/>
          <p:nvPr/>
        </p:nvSpPr>
        <p:spPr>
          <a:xfrm>
            <a:off x="2209800" y="1214864"/>
            <a:ext cx="2807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Keep in mind, w and c</a:t>
            </a:r>
            <a:r>
              <a:rPr lang="en-US" sz="1100" baseline="-25000" dirty="0"/>
              <a:t>x</a:t>
            </a:r>
            <a:r>
              <a:rPr lang="en-US" sz="1100" dirty="0"/>
              <a:t> are vectors of length d</a:t>
            </a:r>
          </a:p>
        </p:txBody>
      </p:sp>
    </p:spTree>
    <p:extLst>
      <p:ext uri="{BB962C8B-B14F-4D97-AF65-F5344CB8AC3E}">
        <p14:creationId xmlns:p14="http://schemas.microsoft.com/office/powerpoint/2010/main" val="147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allAtOnce" animBg="1"/>
      <p:bldP spid="4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B21-9E8C-9540-A7C9-6162665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133350"/>
            <a:ext cx="7467600" cy="1292662"/>
          </a:xfrm>
        </p:spPr>
        <p:txBody>
          <a:bodyPr/>
          <a:lstStyle/>
          <a:p>
            <a:r>
              <a:rPr lang="en-US" sz="2800" dirty="0"/>
              <a:t>Learning the Parameters: </a:t>
            </a:r>
            <a:br>
              <a:rPr lang="en-US" sz="2800" dirty="0"/>
            </a:br>
            <a:r>
              <a:rPr lang="en-US" sz="2800" dirty="0"/>
              <a:t>W and C matrices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5F356-5E19-F74A-BF25-3B35FBADC2B6}"/>
              </a:ext>
            </a:extLst>
          </p:cNvPr>
          <p:cNvSpPr/>
          <p:nvPr/>
        </p:nvSpPr>
        <p:spPr>
          <a:xfrm>
            <a:off x="228600" y="1012401"/>
            <a:ext cx="580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Optimize (minimize) the objective function (loss function):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C7080-A3BA-B34F-A359-1DA313C5322B}"/>
                  </a:ext>
                </a:extLst>
              </p:cNvPr>
              <p:cNvSpPr txBox="1"/>
              <p:nvPr/>
            </p:nvSpPr>
            <p:spPr>
              <a:xfrm>
                <a:off x="304800" y="1384645"/>
                <a:ext cx="4022896" cy="653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. 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sSub>
                                    <m:sSub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𝑛𝑒𝑔</m:t>
                                      </m:r>
                                    </m:sub>
                                  </m:s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C7080-A3BA-B34F-A359-1DA313C5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84645"/>
                <a:ext cx="4022896" cy="653705"/>
              </a:xfrm>
              <a:prstGeom prst="rect">
                <a:avLst/>
              </a:prstGeom>
              <a:blipFill>
                <a:blip r:embed="rId3"/>
                <a:stretch>
                  <a:fillRect t="-111321" b="-17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858FECDF-2713-B546-A996-EC2B51D92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13276" y="2012263"/>
            <a:ext cx="3962400" cy="1931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7D987-DF5E-CB42-A403-F32209D0DB1A}"/>
              </a:ext>
            </a:extLst>
          </p:cNvPr>
          <p:cNvSpPr txBox="1"/>
          <p:nvPr/>
        </p:nvSpPr>
        <p:spPr>
          <a:xfrm>
            <a:off x="0" y="3991889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the above Loss function, the parameter update rule comes to (after computing partial derivatives of the loss function):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608FA-262E-CB45-B8FF-A11FF139A6B0}"/>
              </a:ext>
            </a:extLst>
          </p:cNvPr>
          <p:cNvSpPr txBox="1"/>
          <p:nvPr/>
        </p:nvSpPr>
        <p:spPr>
          <a:xfrm>
            <a:off x="0" y="2360533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gradient descent: (For single parameter,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Random initialization of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w </a:t>
            </a:r>
            <a:r>
              <a:rPr lang="en-US" sz="1400" dirty="0"/>
              <a:t>at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baseline="30000" dirty="0"/>
              <a:t>1</a:t>
            </a:r>
            <a:r>
              <a:rPr lang="en-US" sz="1400" dirty="0"/>
              <a:t> (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baseline="30000" dirty="0" err="1"/>
              <a:t>t</a:t>
            </a:r>
            <a:r>
              <a:rPr lang="en-US" sz="1400" dirty="0"/>
              <a:t>, in general)</a:t>
            </a:r>
            <a:endParaRPr lang="en-US" sz="1400" baseline="300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Compute gradient (in this case, slope) of the loss function at 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Take a step in the opposite direction of the increasing slope to reach new 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400" baseline="30000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(Parameter update rule / equations)</a:t>
            </a:r>
            <a:endParaRPr lang="en-US" sz="1400" baseline="30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Repeat steps 2 &amp; 3 until stopping criteria is met.</a:t>
            </a:r>
            <a:endParaRPr lang="en-US" sz="14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F72FBD93-E1B1-2847-BCB8-283F17DF04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8D6FA9F-2BF1-2D4E-9458-C457A010AA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6CE2CE-688F-674C-B688-555AB40A9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050815"/>
            <a:ext cx="3886200" cy="10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B21-9E8C-9540-A7C9-6162665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133350"/>
            <a:ext cx="7467600" cy="1292662"/>
          </a:xfrm>
        </p:spPr>
        <p:txBody>
          <a:bodyPr/>
          <a:lstStyle/>
          <a:p>
            <a:r>
              <a:rPr lang="en-US" sz="2800" dirty="0"/>
              <a:t>Learning the Parameters: </a:t>
            </a:r>
            <a:br>
              <a:rPr lang="en-US" sz="2800" dirty="0"/>
            </a:br>
            <a:r>
              <a:rPr lang="en-US" sz="2800" dirty="0"/>
              <a:t>W and C matrices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5F356-5E19-F74A-BF25-3B35FBADC2B6}"/>
              </a:ext>
            </a:extLst>
          </p:cNvPr>
          <p:cNvSpPr/>
          <p:nvPr/>
        </p:nvSpPr>
        <p:spPr>
          <a:xfrm>
            <a:off x="228600" y="1012401"/>
            <a:ext cx="580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Optimize (minimize) the objective function (loss function):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C7080-A3BA-B34F-A359-1DA313C5322B}"/>
                  </a:ext>
                </a:extLst>
              </p:cNvPr>
              <p:cNvSpPr txBox="1"/>
              <p:nvPr/>
            </p:nvSpPr>
            <p:spPr>
              <a:xfrm>
                <a:off x="304800" y="1384645"/>
                <a:ext cx="4022896" cy="653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. 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sSub>
                                    <m:sSub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𝑛𝑒𝑔</m:t>
                                      </m:r>
                                    </m:sub>
                                  </m:s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C7080-A3BA-B34F-A359-1DA313C5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84645"/>
                <a:ext cx="4022896" cy="653705"/>
              </a:xfrm>
              <a:prstGeom prst="rect">
                <a:avLst/>
              </a:prstGeom>
              <a:blipFill>
                <a:blip r:embed="rId3"/>
                <a:stretch>
                  <a:fillRect t="-111321" b="-175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858FECDF-2713-B546-A996-EC2B51D92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13276" y="2012263"/>
            <a:ext cx="3962400" cy="1931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7D987-DF5E-CB42-A403-F32209D0DB1A}"/>
              </a:ext>
            </a:extLst>
          </p:cNvPr>
          <p:cNvSpPr txBox="1"/>
          <p:nvPr/>
        </p:nvSpPr>
        <p:spPr>
          <a:xfrm>
            <a:off x="228600" y="426269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the above Loss function, the parameter update rule comes to (after computing partial derivatives of the loss function):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608FA-262E-CB45-B8FF-A11FF139A6B0}"/>
              </a:ext>
            </a:extLst>
          </p:cNvPr>
          <p:cNvSpPr txBox="1"/>
          <p:nvPr/>
        </p:nvSpPr>
        <p:spPr>
          <a:xfrm>
            <a:off x="0" y="2360533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gradient descent: (For single parameter,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Random initialization of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w </a:t>
            </a:r>
            <a:r>
              <a:rPr lang="en-US" sz="1400" dirty="0"/>
              <a:t>at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baseline="30000" dirty="0"/>
              <a:t>1</a:t>
            </a:r>
            <a:r>
              <a:rPr lang="en-US" sz="1400" dirty="0"/>
              <a:t> (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baseline="30000" dirty="0" err="1"/>
              <a:t>t</a:t>
            </a:r>
            <a:r>
              <a:rPr lang="en-US" sz="1400" dirty="0"/>
              <a:t>, in general)</a:t>
            </a:r>
            <a:endParaRPr lang="en-US" sz="1400" baseline="300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Compute gradient (in this case, slope) of the loss function at 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Take a step in the opposite direction of the increasing slope to reach new 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4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400" baseline="30000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(Parameter update rule / equations)</a:t>
            </a:r>
            <a:endParaRPr lang="en-US" sz="1400" baseline="30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Repeat steps 2 &amp; 3 until stopping criteria is met.</a:t>
            </a:r>
            <a:endParaRPr lang="en-US" sz="14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F72FBD93-E1B1-2847-BCB8-283F17DF04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8D6FA9F-2BF1-2D4E-9458-C457A010AA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987BD-BD40-E941-B50C-7975FB164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799" y="4313976"/>
            <a:ext cx="4131559" cy="5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B21-9E8C-9540-A7C9-6162665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133350"/>
            <a:ext cx="7467600" cy="430887"/>
          </a:xfrm>
        </p:spPr>
        <p:txBody>
          <a:bodyPr/>
          <a:lstStyle/>
          <a:p>
            <a:r>
              <a:rPr lang="en-US" sz="2800" dirty="0"/>
              <a:t>Word2Vec: SGNS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5EA6-7E13-914B-AD14-E10ED2BA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97" y="4019550"/>
            <a:ext cx="8534400" cy="646331"/>
          </a:xfrm>
        </p:spPr>
        <p:txBody>
          <a:bodyPr/>
          <a:lstStyle/>
          <a:p>
            <a:pPr lvl="1"/>
            <a:endParaRPr lang="en-US" sz="1400" dirty="0"/>
          </a:p>
          <a:p>
            <a:r>
              <a:rPr lang="en-US" sz="1400" dirty="0"/>
              <a:t>One can use W and throw away C, or </a:t>
            </a:r>
          </a:p>
          <a:p>
            <a:r>
              <a:rPr lang="en-US" sz="1400" dirty="0"/>
              <a:t>Aggregate them: add or concatenate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079" y="1040850"/>
            <a:ext cx="5805541" cy="23893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05F356-5E19-F74A-BF25-3B35FBADC2B6}"/>
              </a:ext>
            </a:extLst>
          </p:cNvPr>
          <p:cNvSpPr/>
          <p:nvPr/>
        </p:nvSpPr>
        <p:spPr>
          <a:xfrm>
            <a:off x="6030034" y="886045"/>
            <a:ext cx="2961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Optimize (Minimize) the Objective function </a:t>
            </a:r>
            <a:br>
              <a:rPr lang="en-US" dirty="0"/>
            </a:br>
            <a:r>
              <a:rPr lang="en-US" dirty="0"/>
              <a:t>using gradient descent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3E62E-E403-2A47-9574-4B15E8D5CD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582CE-71F9-7E4E-B198-CD01688175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42FB1-FD74-F049-8534-23C44BFC75B3}"/>
              </a:ext>
            </a:extLst>
          </p:cNvPr>
          <p:cNvSpPr txBox="1"/>
          <p:nvPr/>
        </p:nvSpPr>
        <p:spPr>
          <a:xfrm>
            <a:off x="381000" y="3663842"/>
            <a:ext cx="8661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Once the binary classifier is learnt, that is, matrix W and C, are learnt the word embeddings are ready!</a:t>
            </a:r>
          </a:p>
          <a:p>
            <a:r>
              <a:rPr lang="en-US" sz="1600" dirty="0"/>
              <a:t>In fact, two versions of embeddings are ready for each word, one in each of the matrix.</a:t>
            </a:r>
          </a:p>
        </p:txBody>
      </p:sp>
    </p:spTree>
    <p:extLst>
      <p:ext uri="{BB962C8B-B14F-4D97-AF65-F5344CB8AC3E}">
        <p14:creationId xmlns:p14="http://schemas.microsoft.com/office/powerpoint/2010/main" val="32506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742950"/>
          </a:xfrm>
        </p:spPr>
        <p:txBody>
          <a:bodyPr/>
          <a:lstStyle/>
          <a:p>
            <a:r>
              <a:rPr lang="en-US" b="0" dirty="0"/>
              <a:t>Word2vec SGNS: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0"/>
            <a:ext cx="8534400" cy="3981450"/>
          </a:xfrm>
        </p:spPr>
        <p:txBody>
          <a:bodyPr>
            <a:normAutofit/>
          </a:bodyPr>
          <a:lstStyle/>
          <a:p>
            <a:r>
              <a:rPr lang="en-US" sz="1600" dirty="0"/>
              <a:t>Generate labeled data for binary classification task: Is word </a:t>
            </a:r>
            <a:r>
              <a:rPr lang="en-US" sz="1600" i="1" dirty="0"/>
              <a:t>c</a:t>
            </a:r>
            <a:r>
              <a:rPr lang="en-US" sz="1600" dirty="0"/>
              <a:t> a true context word for target word </a:t>
            </a:r>
            <a:r>
              <a:rPr lang="en-US" sz="1600" i="1" dirty="0"/>
              <a:t>w</a:t>
            </a:r>
            <a:r>
              <a:rPr lang="en-US" sz="1600" dirty="0"/>
              <a:t>?</a:t>
            </a:r>
          </a:p>
          <a:p>
            <a:endParaRPr lang="en-US" sz="1600" dirty="0"/>
          </a:p>
          <a:p>
            <a:r>
              <a:rPr lang="en-US" sz="1600" dirty="0"/>
              <a:t>Represent words as vectors of some length (</a:t>
            </a:r>
            <a:r>
              <a:rPr lang="en-US" sz="1600" i="1" dirty="0"/>
              <a:t>d</a:t>
            </a:r>
            <a:r>
              <a:rPr lang="en-US" sz="1600" dirty="0"/>
              <a:t>), randomly initialized. </a:t>
            </a:r>
          </a:p>
          <a:p>
            <a:pPr lvl="1"/>
            <a:r>
              <a:rPr lang="en-US" sz="1400" dirty="0"/>
              <a:t>Target word matrix W: </a:t>
            </a:r>
            <a:r>
              <a:rPr lang="en-US" sz="1400" i="1" dirty="0"/>
              <a:t>d </a:t>
            </a:r>
            <a:r>
              <a:rPr lang="en-US" sz="1400" dirty="0"/>
              <a:t>x |V| dimensions</a:t>
            </a:r>
          </a:p>
          <a:p>
            <a:pPr lvl="1"/>
            <a:r>
              <a:rPr lang="en-US" sz="1400" dirty="0"/>
              <a:t>Context word matrix C: |V| x</a:t>
            </a:r>
            <a:r>
              <a:rPr lang="en-US" sz="1400" i="1" dirty="0"/>
              <a:t> d </a:t>
            </a:r>
            <a:r>
              <a:rPr lang="en-US" sz="1400" dirty="0"/>
              <a:t>dimensions</a:t>
            </a:r>
          </a:p>
          <a:p>
            <a:pPr lvl="1"/>
            <a:endParaRPr lang="en-US" sz="1400" i="1" dirty="0"/>
          </a:p>
          <a:p>
            <a:r>
              <a:rPr lang="en-US" sz="1600" dirty="0"/>
              <a:t>Over the entire training set, adjust the word vectors so as to:</a:t>
            </a:r>
          </a:p>
          <a:p>
            <a:pPr lvl="1"/>
            <a:r>
              <a:rPr lang="en-US" sz="1400" dirty="0"/>
              <a:t>Maximize the similarity of </a:t>
            </a:r>
            <a:r>
              <a:rPr lang="en-US" sz="1400" i="1" dirty="0"/>
              <a:t>w</a:t>
            </a:r>
            <a:r>
              <a:rPr lang="en-US" sz="1400" dirty="0"/>
              <a:t> vectors and </a:t>
            </a:r>
            <a:r>
              <a:rPr lang="en-US" sz="1400" i="1" dirty="0"/>
              <a:t>c</a:t>
            </a:r>
            <a:r>
              <a:rPr lang="en-US" sz="1400" dirty="0"/>
              <a:t> vectors drawn from the positive data</a:t>
            </a:r>
          </a:p>
          <a:p>
            <a:pPr lvl="1"/>
            <a:r>
              <a:rPr lang="en-US" sz="1400" dirty="0"/>
              <a:t>Minimize the similarity of </a:t>
            </a:r>
            <a:r>
              <a:rPr lang="en-US" sz="1400" i="1" dirty="0"/>
              <a:t>w</a:t>
            </a:r>
            <a:r>
              <a:rPr lang="en-US" sz="1400" dirty="0"/>
              <a:t> vectors and </a:t>
            </a:r>
            <a:r>
              <a:rPr lang="en-US" sz="1400" i="1" dirty="0"/>
              <a:t>c</a:t>
            </a:r>
            <a:r>
              <a:rPr lang="en-US" sz="1400" dirty="0"/>
              <a:t> vectors drawn from the negative data. </a:t>
            </a:r>
          </a:p>
          <a:p>
            <a:pPr lvl="1"/>
            <a:endParaRPr lang="en-US" sz="1400" dirty="0"/>
          </a:p>
          <a:p>
            <a:r>
              <a:rPr lang="en-US" sz="1400" dirty="0"/>
              <a:t>One can use W and throw away C, or </a:t>
            </a:r>
          </a:p>
          <a:p>
            <a:r>
              <a:rPr lang="en-US" sz="1400" dirty="0"/>
              <a:t>Merge them: add or concatenate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6942E-10A0-3C4F-8C37-D8F8578D36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FA043-02F3-C34C-BCD5-D36015F1C8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458200" cy="3505200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CSC 620/820: Natural Language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Technologies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Vector Semantics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3BA57-3B1C-1240-BFD8-66649ADE0C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0F98-EC27-DE47-8D18-CD25D9332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8061-81B6-6E4F-B83E-F8FC8AAC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971550"/>
            <a:ext cx="8431530" cy="1231106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What does a word convey? And how do we represent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74F20-2419-024D-8DDA-F8B266B6F8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09396-84FA-3240-9361-84757D157B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787"/>
            <a:ext cx="7467600" cy="742950"/>
          </a:xfrm>
        </p:spPr>
        <p:txBody>
          <a:bodyPr/>
          <a:lstStyle/>
          <a:p>
            <a:r>
              <a:rPr lang="en-US" dirty="0"/>
              <a:t>Vector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1274"/>
            <a:ext cx="8763000" cy="22159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key ideas: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Distributionalist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intuition: Represent a word using the other words that occur around it.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Vector representation: A word as a point in space.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word is “embedded” in a multidimensional semantic space so as to capture the many attributes of a word.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2A1B-6B44-1D43-BE35-307D06CD34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C240-D016-A04B-91BC-559E25786A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-42624"/>
            <a:ext cx="7467600" cy="861774"/>
          </a:xfrm>
        </p:spPr>
        <p:txBody>
          <a:bodyPr/>
          <a:lstStyle/>
          <a:p>
            <a:r>
              <a:rPr lang="en-US" sz="2800" dirty="0"/>
              <a:t>Simple approach: Term-Term Matrix / </a:t>
            </a:r>
            <a:br>
              <a:rPr lang="en-US" sz="2800" dirty="0"/>
            </a:br>
            <a:r>
              <a:rPr lang="en-US" sz="2800" dirty="0"/>
              <a:t>Word-Word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534400" cy="3016210"/>
          </a:xfrm>
        </p:spPr>
        <p:txBody>
          <a:bodyPr/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|V| x |V| dimensional matrix. 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Each cell records the frequency of co-occurrence of row word (target) and column word in some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 a training corpus.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training corpus: no labels. Just textual language data.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context: a window of X words to the left and right of the target word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13306"/>
            <a:ext cx="6598919" cy="11014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71E0B-1188-CC4F-979E-931C5ADE31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EA6663-1671-2340-8BEE-3D31FC770C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676"/>
            <a:ext cx="8120768" cy="861774"/>
          </a:xfrm>
        </p:spPr>
        <p:txBody>
          <a:bodyPr/>
          <a:lstStyle/>
          <a:p>
            <a:r>
              <a:rPr lang="en-US" sz="2800" dirty="0"/>
              <a:t>Similarity between two target words: </a:t>
            </a:r>
            <a:br>
              <a:rPr lang="en-US" sz="2800" dirty="0"/>
            </a:b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endParaRPr lang="en-US" sz="28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6" y="1072571"/>
            <a:ext cx="3913454" cy="1573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3019425"/>
            <a:ext cx="6013450" cy="21061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86328" y="4035668"/>
            <a:ext cx="5943600" cy="5905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981" y="4610100"/>
            <a:ext cx="5943600" cy="4773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1B583-46B2-7B47-A2CD-E499E72AE2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FE2F-180E-8949-891E-9A900466D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A145527-92CE-F448-9DF6-2DF439B4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6334593" y="895350"/>
            <a:ext cx="2442594" cy="162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9E3CD-FD9B-8747-ADC6-3CEB0F739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40" y="2787250"/>
            <a:ext cx="3032760" cy="16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9" y="209550"/>
            <a:ext cx="7467600" cy="430887"/>
          </a:xfrm>
        </p:spPr>
        <p:txBody>
          <a:bodyPr/>
          <a:lstStyle/>
          <a:p>
            <a:r>
              <a:rPr lang="en-US" sz="2800" dirty="0"/>
              <a:t>Word Vectors from Word-Word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1" y="1959598"/>
            <a:ext cx="8534400" cy="22159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Typical Properties:</a:t>
            </a:r>
          </a:p>
          <a:p>
            <a:r>
              <a:rPr lang="en-US" sz="1600" dirty="0"/>
              <a:t>Long</a:t>
            </a:r>
          </a:p>
          <a:p>
            <a:r>
              <a:rPr lang="en-US" sz="1600" dirty="0"/>
              <a:t>Sparse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Unwieldy </a:t>
            </a:r>
          </a:p>
          <a:p>
            <a:endParaRPr lang="en-US" sz="16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362200" y="1959598"/>
          <a:ext cx="6618584" cy="229389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4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24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aardvark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pinch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</a:p>
                    <a:p>
                      <a:r>
                        <a:rPr lang="is-IS" sz="1200" dirty="0"/>
                        <a:t>|V| = in </a:t>
                      </a:r>
                      <a:r>
                        <a:rPr lang="is-IS" sz="1200" baseline="0" dirty="0"/>
                        <a:t>millions </a:t>
                      </a:r>
                      <a:endParaRPr lang="is-I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en-US" sz="1200" dirty="0"/>
                        <a:t>aardvark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en-US" sz="1200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en-US" sz="1200" dirty="0"/>
                        <a:t>pinch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05">
                <a:tc>
                  <a:txBody>
                    <a:bodyPr/>
                    <a:lstStyle/>
                    <a:p>
                      <a:r>
                        <a:rPr lang="is-I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1F9A1-5768-564E-9809-24D8943C26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59EBA8-093B-924E-A829-8C4F94A929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2" y="7989"/>
            <a:ext cx="7467600" cy="742950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55" y="895350"/>
            <a:ext cx="8382000" cy="2154436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Word-Word Matrix representation produces long and sparse word vectors.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 we generate word vectors that are short (50-500 dims) and dense (most values are non-zero)?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Yes.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Word2vec Approaches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Mikolov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2013 -- Google)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SGNS (Skip-Gram Negative Sampling)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CBOW (Continuous Bag Of Words)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Approach (Pennington et al., 2014 -- Stanford)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073AE-642A-3D44-B0B8-199E07E678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0F27-107C-6043-9940-A5AEC8ABC6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15173</TotalTime>
  <Words>2240</Words>
  <Application>Microsoft Macintosh PowerPoint</Application>
  <PresentationFormat>On-screen Show (16:9)</PresentationFormat>
  <Paragraphs>397</Paragraphs>
  <Slides>26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Lucida Sans</vt:lpstr>
      <vt:lpstr>Times New Roman</vt:lpstr>
      <vt:lpstr>Office Theme</vt:lpstr>
      <vt:lpstr>PowerPoint Presentation</vt:lpstr>
      <vt:lpstr>Reminders</vt:lpstr>
      <vt:lpstr>CSC 620/820: Natural Language  Technologies    Vector Semantics</vt:lpstr>
      <vt:lpstr>PowerPoint Presentation</vt:lpstr>
      <vt:lpstr>Vector Semantics</vt:lpstr>
      <vt:lpstr>Simple approach: Term-Term Matrix /  Word-Word Matrix</vt:lpstr>
      <vt:lpstr>Similarity between two target words:  v and w</vt:lpstr>
      <vt:lpstr>Word Vectors from Word-Word Matrix </vt:lpstr>
      <vt:lpstr>Word2Vec</vt:lpstr>
      <vt:lpstr>The Magic that word2vec can do:</vt:lpstr>
      <vt:lpstr>Word2Vec</vt:lpstr>
      <vt:lpstr>Brilliant insight: </vt:lpstr>
      <vt:lpstr>Word2Vec:  Skip-Gram with Negative Sampling (SGNS)</vt:lpstr>
      <vt:lpstr>Word2vec:  Skip-Gram with Negative Sampling (SGNS)</vt:lpstr>
      <vt:lpstr>Word2vec:  Skip-Gram with Negative Sampling (SGNS)</vt:lpstr>
      <vt:lpstr>Task Formulation: Binary Classification Problem</vt:lpstr>
      <vt:lpstr>How to formulate P(pos|w,c)</vt:lpstr>
      <vt:lpstr>Turn similarity score into a probability using sigmoid function</vt:lpstr>
      <vt:lpstr>Turn similarity score into a probability</vt:lpstr>
      <vt:lpstr>Objective Function</vt:lpstr>
      <vt:lpstr>Learning the Parameters:  W and C matrices </vt:lpstr>
      <vt:lpstr>Learning the Parameters:  Objective function</vt:lpstr>
      <vt:lpstr>Learning the Parameters:  W and C matrices </vt:lpstr>
      <vt:lpstr>Learning the Parameters:  W and C matrices </vt:lpstr>
      <vt:lpstr>Word2Vec: SGNS </vt:lpstr>
      <vt:lpstr>Word2vec SGNS: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666</cp:revision>
  <cp:lastPrinted>2020-08-27T01:58:20Z</cp:lastPrinted>
  <dcterms:created xsi:type="dcterms:W3CDTF">2019-08-21T17:42:26Z</dcterms:created>
  <dcterms:modified xsi:type="dcterms:W3CDTF">2022-11-08T21:56:13Z</dcterms:modified>
</cp:coreProperties>
</file>