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559" r:id="rId3"/>
    <p:sldId id="697" r:id="rId4"/>
    <p:sldId id="683" r:id="rId5"/>
    <p:sldId id="663" r:id="rId6"/>
    <p:sldId id="670" r:id="rId7"/>
    <p:sldId id="645" r:id="rId8"/>
    <p:sldId id="713" r:id="rId9"/>
    <p:sldId id="714" r:id="rId10"/>
    <p:sldId id="700" r:id="rId11"/>
    <p:sldId id="701" r:id="rId12"/>
    <p:sldId id="672" r:id="rId13"/>
    <p:sldId id="673" r:id="rId14"/>
    <p:sldId id="675" r:id="rId15"/>
    <p:sldId id="676" r:id="rId16"/>
    <p:sldId id="680" r:id="rId17"/>
    <p:sldId id="750" r:id="rId18"/>
    <p:sldId id="715" r:id="rId19"/>
    <p:sldId id="705" r:id="rId20"/>
    <p:sldId id="644" r:id="rId21"/>
    <p:sldId id="706" r:id="rId22"/>
    <p:sldId id="707" r:id="rId23"/>
    <p:sldId id="708" r:id="rId24"/>
    <p:sldId id="747" r:id="rId25"/>
    <p:sldId id="748" r:id="rId26"/>
    <p:sldId id="716" r:id="rId27"/>
    <p:sldId id="717" r:id="rId28"/>
    <p:sldId id="698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/>
    <p:restoredTop sz="85703"/>
  </p:normalViewPr>
  <p:slideViewPr>
    <p:cSldViewPr>
      <p:cViewPr varScale="1">
        <p:scale>
          <a:sx n="121" d="100"/>
          <a:sy n="121" d="100"/>
        </p:scale>
        <p:origin x="4672" y="2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8AE56-4535-4A42-A153-0049C9EE6E4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9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36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Sigmoid and tanh functions: high values of z lead to saturation: value of 1.  This implies that the function doesn’t change thus derivative very close to 0 for high values of z.  Zero derivatives lead to problems during learning / model training.  </a:t>
            </a:r>
          </a:p>
          <a:p>
            <a:r>
              <a:rPr lang="en-US" dirty="0" err="1"/>
              <a:t>ReLU</a:t>
            </a:r>
            <a:r>
              <a:rPr lang="en-US" dirty="0"/>
              <a:t> doesn’t have that problem because derivatives for high z values are close to 1 rather than 0. 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activation functions, NN units will simply perform a linear transformation on the input.  “A neural network without an activation function is essentially just a linear regression model.”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0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Perceptron function: Binary Step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3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Heavy on philosophical discussions.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“the meaning of a word is its use in the language”</a:t>
            </a:r>
          </a:p>
          <a:p>
            <a:pPr marL="0" indent="0">
              <a:buNone/>
            </a:pPr>
            <a:r>
              <a:rPr lang="en-US" sz="1200" dirty="0"/>
              <a:t>-- (Wittgenstein, 1953)</a:t>
            </a:r>
          </a:p>
          <a:p>
            <a:endParaRPr lang="en-US" dirty="0"/>
          </a:p>
          <a:p>
            <a:r>
              <a:rPr lang="en-US" dirty="0"/>
              <a:t>When a word in used in a sentence I imagine meaning-tendrils reaching out from other words in the sentence to that word and vice versa. It is a symbiotic relationship between words -- one cannot exist without others.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5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23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trained models available for both: Glove trained on Wikipedia,</a:t>
            </a:r>
            <a:r>
              <a:rPr lang="en-US" baseline="0" dirty="0"/>
              <a:t> Web data, Twitter.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2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high-dimensional vectors have been projected onto 2</a:t>
            </a:r>
            <a:r>
              <a:rPr lang="en-US" baseline="0" dirty="0"/>
              <a:t> dimensions.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word </a:t>
            </a:r>
            <a:r>
              <a:rPr lang="en-US" dirty="0"/>
              <a:t>meaning has changed</a:t>
            </a:r>
            <a:r>
              <a:rPr lang="en-US" baseline="0" dirty="0"/>
              <a:t> over time?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4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High-level:</a:t>
            </a:r>
            <a:r>
              <a:rPr lang="en-US" baseline="0" dirty="0"/>
              <a:t> </a:t>
            </a:r>
            <a:r>
              <a:rPr lang="en-US" dirty="0"/>
              <a:t>Body parts, Pet animals, Cities,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8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8AE56-4535-4A42-A153-0049C9EE6E4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2E46-FAA7-C047-832C-55EFBA78E56B}" type="datetime1">
              <a:rPr lang="en-US" smtClean="0"/>
              <a:t>11/10/22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9B8B-7BEA-8248-8092-901BD7193CF9}" type="datetime1">
              <a:rPr lang="en-US" smtClean="0"/>
              <a:t>11/10/22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42BF2-E39C-0644-AA65-348B9AA4328A}" type="datetime1">
              <a:rPr lang="en-US" smtClean="0"/>
              <a:t>11/10/22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0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5.png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6F5D2-8E0E-9647-969C-1B0F228CAA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4CF52-C0D1-5F4E-9D6D-466714789E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458200" cy="738664"/>
          </a:xfrm>
        </p:spPr>
        <p:txBody>
          <a:bodyPr/>
          <a:lstStyle/>
          <a:p>
            <a:r>
              <a:rPr lang="en-US" sz="2400" b="0" dirty="0"/>
              <a:t>Embeddings Can Capture </a:t>
            </a:r>
            <a:br>
              <a:rPr lang="en-US" sz="2400" b="0" dirty="0"/>
            </a:br>
            <a:r>
              <a:rPr lang="en-US" sz="2400" dirty="0"/>
              <a:t>Historical</a:t>
            </a:r>
            <a:r>
              <a:rPr lang="en-US" sz="2400" b="0" dirty="0"/>
              <a:t>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35616"/>
            <a:ext cx="8382000" cy="287286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F2CD3-D95D-5B40-817D-D6DC8B5586F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4878B-CDEE-CB44-9DB4-15C34A825B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9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197" y="285750"/>
            <a:ext cx="2218404" cy="1477328"/>
          </a:xfrm>
        </p:spPr>
        <p:txBody>
          <a:bodyPr/>
          <a:lstStyle/>
          <a:p>
            <a:r>
              <a:rPr lang="en-US" sz="2400" dirty="0"/>
              <a:t>Hierarchical Clustering of Word </a:t>
            </a:r>
            <a:r>
              <a:rPr lang="en-US" sz="2400" dirty="0" err="1"/>
              <a:t>Embeddings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0"/>
            <a:ext cx="3989159" cy="5010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390900" y="4669366"/>
            <a:ext cx="6858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3EEC6-BE86-314E-9668-C470D337580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172E2-A77B-5747-953E-5D6A92110D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2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4954"/>
            <a:ext cx="7113270" cy="47084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Embeddings</a:t>
            </a:r>
            <a:r>
              <a:rPr lang="en-US" dirty="0"/>
              <a:t> reflect cultural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943100"/>
            <a:ext cx="8382000" cy="2857500"/>
          </a:xfrm>
        </p:spPr>
        <p:txBody>
          <a:bodyPr>
            <a:normAutofit/>
          </a:bodyPr>
          <a:lstStyle/>
          <a:p>
            <a:r>
              <a:rPr lang="en-US" sz="2000" dirty="0"/>
              <a:t>Ask “Paris : France :: Tokyo : x” </a:t>
            </a:r>
          </a:p>
          <a:p>
            <a:pPr lvl="1"/>
            <a:r>
              <a:rPr lang="en-US" sz="2000" dirty="0"/>
              <a:t>x = Japan</a:t>
            </a:r>
          </a:p>
          <a:p>
            <a:r>
              <a:rPr lang="en-US" sz="2000" dirty="0"/>
              <a:t>Ask “father : doctor :: mother : x” </a:t>
            </a:r>
          </a:p>
          <a:p>
            <a:pPr lvl="1"/>
            <a:r>
              <a:rPr lang="en-US" sz="2000" dirty="0"/>
              <a:t>x = nurse</a:t>
            </a:r>
          </a:p>
          <a:p>
            <a:r>
              <a:rPr lang="en-US" sz="2000" dirty="0"/>
              <a:t>Ask “man : computer programmer :: woman : x” </a:t>
            </a:r>
          </a:p>
          <a:p>
            <a:pPr lvl="1"/>
            <a:r>
              <a:rPr lang="en-US" sz="2000" dirty="0"/>
              <a:t>x = homemaker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74295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Bolukbasi</a:t>
            </a:r>
            <a:r>
              <a:rPr lang="en-US" sz="900" dirty="0"/>
              <a:t>, </a:t>
            </a:r>
            <a:r>
              <a:rPr lang="en-US" sz="900" dirty="0" err="1"/>
              <a:t>Tolga</a:t>
            </a:r>
            <a:r>
              <a:rPr lang="en-US" sz="900" dirty="0"/>
              <a:t>, Kai-Wei Chang, James Y. Zou, </a:t>
            </a:r>
            <a:r>
              <a:rPr lang="en-US" sz="900" dirty="0" err="1"/>
              <a:t>Venkatesh</a:t>
            </a:r>
            <a:r>
              <a:rPr lang="en-US" sz="900" dirty="0"/>
              <a:t> </a:t>
            </a:r>
            <a:r>
              <a:rPr lang="en-US" sz="900" dirty="0" err="1"/>
              <a:t>Saligrama</a:t>
            </a:r>
            <a:r>
              <a:rPr lang="en-US" sz="900" dirty="0"/>
              <a:t>, and Adam T. </a:t>
            </a:r>
            <a:r>
              <a:rPr lang="en-US" sz="900" dirty="0" err="1"/>
              <a:t>Kalai</a:t>
            </a:r>
            <a:r>
              <a:rPr lang="en-US" sz="900" dirty="0"/>
              <a:t>. "Man is to computer programmer as woman is to homemaker? </a:t>
            </a:r>
            <a:r>
              <a:rPr lang="en-US" sz="900" dirty="0" err="1"/>
              <a:t>debiasing</a:t>
            </a:r>
            <a:r>
              <a:rPr lang="en-US" sz="900" dirty="0"/>
              <a:t> word </a:t>
            </a:r>
            <a:r>
              <a:rPr lang="en-US" sz="900" dirty="0" err="1"/>
              <a:t>embeddings</a:t>
            </a:r>
            <a:r>
              <a:rPr lang="en-US" sz="900" dirty="0"/>
              <a:t>." In </a:t>
            </a:r>
            <a:r>
              <a:rPr lang="en-US" sz="900" i="1" dirty="0"/>
              <a:t>Advances in Neural Information Processing Systems</a:t>
            </a:r>
            <a:r>
              <a:rPr lang="en-US" sz="900" dirty="0"/>
              <a:t>, pp. 4349-4357. 2016.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201B-81CB-8D4C-9C7D-FC09CB39FE3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B862-0937-FF4E-BFA6-D04933778C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0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7189470" cy="47084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Embeddings</a:t>
            </a:r>
            <a:r>
              <a:rPr lang="en-US" dirty="0"/>
              <a:t> reflect cultural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7645" y="1200150"/>
            <a:ext cx="8763000" cy="4173625"/>
          </a:xfrm>
        </p:spPr>
        <p:txBody>
          <a:bodyPr>
            <a:noAutofit/>
          </a:bodyPr>
          <a:lstStyle/>
          <a:p>
            <a:r>
              <a:rPr lang="en-US" sz="1400" dirty="0"/>
              <a:t>Psychological findings on US participants:</a:t>
            </a:r>
          </a:p>
          <a:p>
            <a:pPr lvl="1"/>
            <a:r>
              <a:rPr lang="en-US" sz="1400" dirty="0"/>
              <a:t>Certain racial/ethnic names are associated with unpleasant words more.</a:t>
            </a:r>
          </a:p>
          <a:p>
            <a:pPr lvl="1"/>
            <a:r>
              <a:rPr lang="en-US" sz="1400" dirty="0"/>
              <a:t>Male names associated more with math, female names with arts.</a:t>
            </a:r>
          </a:p>
          <a:p>
            <a:pPr lvl="1"/>
            <a:r>
              <a:rPr lang="en-US" sz="1400" dirty="0"/>
              <a:t>Old people's names with unpleasant words, young people with pleasant words.</a:t>
            </a:r>
          </a:p>
          <a:p>
            <a:endParaRPr lang="en-US" sz="1400" dirty="0"/>
          </a:p>
          <a:p>
            <a:r>
              <a:rPr lang="en-US" sz="1400" dirty="0" err="1"/>
              <a:t>Caliskan</a:t>
            </a:r>
            <a:r>
              <a:rPr lang="en-US" sz="1400" dirty="0"/>
              <a:t> et al. replicated these results with embeddings in their work</a:t>
            </a:r>
          </a:p>
          <a:p>
            <a:endParaRPr lang="en-US" sz="1400" dirty="0"/>
          </a:p>
          <a:p>
            <a:r>
              <a:rPr lang="en-US" sz="1400" dirty="0"/>
              <a:t>Embeddings reflect and replicate all sorts of harmful biases.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68023"/>
            <a:ext cx="8763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Caliskan</a:t>
            </a:r>
            <a:r>
              <a:rPr lang="en-US" sz="1050" dirty="0"/>
              <a:t>, Aylin, Joanna J. </a:t>
            </a:r>
            <a:r>
              <a:rPr lang="en-US" sz="1050" dirty="0" err="1"/>
              <a:t>Bruson</a:t>
            </a:r>
            <a:r>
              <a:rPr lang="en-US" sz="1050" dirty="0"/>
              <a:t> and Arvind Narayanan. 2017. Semantics derived automatically from language corpora contain human-like biases. Science 356:6334, 183-186.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1D4D-04AE-F441-83CD-0B59BBED058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3E3F-BFAF-9F4C-85EB-78909985A9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2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F679-433C-9748-85CA-19F6D9F4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" y="514350"/>
            <a:ext cx="7467600" cy="430887"/>
          </a:xfrm>
        </p:spPr>
        <p:txBody>
          <a:bodyPr/>
          <a:lstStyle/>
          <a:p>
            <a:r>
              <a:rPr lang="en-US" sz="2800" dirty="0"/>
              <a:t>Future Directions for Vector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3E126-25B8-C745-AE37-7C30EFF59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Debiasing algorithms for embeddings</a:t>
            </a:r>
          </a:p>
          <a:p>
            <a:pPr lvl="1"/>
            <a:r>
              <a:rPr lang="en-US" sz="1050" dirty="0" err="1"/>
              <a:t>Bolukbasi</a:t>
            </a:r>
            <a:r>
              <a:rPr lang="en-US" sz="1050" dirty="0"/>
              <a:t>, </a:t>
            </a:r>
            <a:r>
              <a:rPr lang="en-US" sz="1050" dirty="0" err="1"/>
              <a:t>Tolga</a:t>
            </a:r>
            <a:r>
              <a:rPr lang="en-US" sz="1050" dirty="0"/>
              <a:t>, Chang, Kai-Wei, Zou, James Y., </a:t>
            </a:r>
            <a:r>
              <a:rPr lang="en-US" sz="1050" dirty="0" err="1"/>
              <a:t>Saligrama</a:t>
            </a:r>
            <a:r>
              <a:rPr lang="en-US" sz="1050" dirty="0"/>
              <a:t>, Venkatesh, and </a:t>
            </a:r>
            <a:r>
              <a:rPr lang="en-US" sz="1050" dirty="0" err="1"/>
              <a:t>Kalai</a:t>
            </a:r>
            <a:r>
              <a:rPr lang="en-US" sz="1050" dirty="0"/>
              <a:t>, Adam T. (2016). Man is to computer programmer as woman is to homemaker? debiasing word embeddings. In </a:t>
            </a:r>
            <a:r>
              <a:rPr lang="en-US" sz="1050" i="1" dirty="0"/>
              <a:t>Advances in Neural Information Processing Systems</a:t>
            </a:r>
            <a:r>
              <a:rPr lang="en-US" sz="1050" dirty="0"/>
              <a:t>, pp. 4349–4357. </a:t>
            </a:r>
            <a:endParaRPr lang="en-US" sz="1400" dirty="0"/>
          </a:p>
          <a:p>
            <a:pPr lvl="1"/>
            <a:endParaRPr lang="en-US" sz="1400" dirty="0"/>
          </a:p>
          <a:p>
            <a:r>
              <a:rPr lang="en-US" sz="1800" dirty="0"/>
              <a:t>Use embeddings as a historical tool to study bias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63EB0-3C95-A140-A0CC-BA8839834AD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96467-BFD6-5E44-95A4-984E632FDB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28" y="214954"/>
            <a:ext cx="6477000" cy="699446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History of biased framings of women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9750"/>
            <a:ext cx="8458200" cy="1169551"/>
          </a:xfrm>
        </p:spPr>
        <p:txBody>
          <a:bodyPr/>
          <a:lstStyle/>
          <a:p>
            <a:r>
              <a:rPr lang="en-US" sz="1600" dirty="0" err="1"/>
              <a:t>Embeddings</a:t>
            </a:r>
            <a:r>
              <a:rPr lang="en-US" sz="1600" dirty="0"/>
              <a:t> for competence adjectives are biased toward men</a:t>
            </a:r>
          </a:p>
          <a:p>
            <a:pPr lvl="1"/>
            <a:r>
              <a:rPr lang="en-US" sz="1400" i="1" dirty="0"/>
              <a:t>Smart, wise, brilliant, intelligent, resourceful, thoughtful, logical, etc.</a:t>
            </a:r>
          </a:p>
          <a:p>
            <a:pPr lvl="1"/>
            <a:endParaRPr lang="en-US" sz="1400" i="1" dirty="0"/>
          </a:p>
          <a:p>
            <a:r>
              <a:rPr lang="en-US" sz="1600" dirty="0"/>
              <a:t>This bias is slowly decreasing </a:t>
            </a: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8424D-76FB-844E-AD46-DC8C6DD6949F}"/>
              </a:ext>
            </a:extLst>
          </p:cNvPr>
          <p:cNvSpPr txBox="1"/>
          <p:nvPr/>
        </p:nvSpPr>
        <p:spPr>
          <a:xfrm>
            <a:off x="381000" y="914400"/>
            <a:ext cx="751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Garg, Nikhil, </a:t>
            </a:r>
            <a:r>
              <a:rPr lang="en-US" sz="900" dirty="0" err="1"/>
              <a:t>Schiebinger</a:t>
            </a:r>
            <a:r>
              <a:rPr lang="en-US" sz="900" dirty="0"/>
              <a:t>, </a:t>
            </a:r>
            <a:r>
              <a:rPr lang="en-US" sz="900" dirty="0" err="1"/>
              <a:t>Londa</a:t>
            </a:r>
            <a:r>
              <a:rPr lang="en-US" sz="900" dirty="0"/>
              <a:t>, Jurafsky, Dan, and Zou, James (2018). Word embeddings quantify 100 years of gender and ethnic stereotypes. </a:t>
            </a:r>
            <a:r>
              <a:rPr lang="en-US" sz="900" i="1" dirty="0"/>
              <a:t>Proceedings of the National Academy of Sciences</a:t>
            </a:r>
            <a:r>
              <a:rPr lang="en-US" sz="900" dirty="0"/>
              <a:t>, </a:t>
            </a:r>
            <a:r>
              <a:rPr lang="en-US" sz="900" i="1" dirty="0"/>
              <a:t>115</a:t>
            </a:r>
            <a:r>
              <a:rPr lang="en-US" sz="900" dirty="0"/>
              <a:t>(16), E3635–E3644 </a:t>
            </a:r>
            <a:endParaRPr lang="en-US" sz="788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BF84-6C8F-0843-B724-62E383F0F59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52A0-BC3E-E74D-88D8-2C60F3E132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2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905"/>
            <a:ext cx="5657850" cy="64229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03" y="742950"/>
            <a:ext cx="8915400" cy="4267200"/>
          </a:xfrm>
        </p:spPr>
        <p:txBody>
          <a:bodyPr>
            <a:noAutofit/>
          </a:bodyPr>
          <a:lstStyle/>
          <a:p>
            <a:r>
              <a:rPr lang="en-US" sz="1400" b="1" dirty="0"/>
              <a:t>Words</a:t>
            </a:r>
            <a:endParaRPr lang="en-US" sz="1400" dirty="0"/>
          </a:p>
          <a:p>
            <a:pPr lvl="1"/>
            <a:r>
              <a:rPr lang="en-US" sz="1400" dirty="0"/>
              <a:t>Complex concepts that can convey many different meanings / concepts</a:t>
            </a:r>
          </a:p>
          <a:p>
            <a:pPr lvl="1"/>
            <a:r>
              <a:rPr lang="en-US" sz="1400" dirty="0"/>
              <a:t>Have a complex many-to-many association with other </a:t>
            </a:r>
            <a:r>
              <a:rPr lang="en-US" sz="1400" b="1" dirty="0"/>
              <a:t>words</a:t>
            </a:r>
            <a:r>
              <a:rPr lang="en-US" sz="1400" dirty="0"/>
              <a:t> </a:t>
            </a:r>
          </a:p>
          <a:p>
            <a:pPr lvl="2"/>
            <a:r>
              <a:rPr lang="en-US" sz="1400" dirty="0"/>
              <a:t>Synonymy, </a:t>
            </a:r>
            <a:r>
              <a:rPr lang="en-US" sz="1400" dirty="0" err="1"/>
              <a:t>Antonymy</a:t>
            </a:r>
            <a:r>
              <a:rPr lang="en-US" sz="1400" dirty="0"/>
              <a:t>, Superordinate</a:t>
            </a:r>
          </a:p>
          <a:p>
            <a:pPr lvl="1"/>
            <a:r>
              <a:rPr lang="en-US" sz="1400" dirty="0"/>
              <a:t>But are hard to define formally</a:t>
            </a:r>
          </a:p>
          <a:p>
            <a:pPr lvl="1"/>
            <a:endParaRPr lang="en-US" sz="1400" dirty="0"/>
          </a:p>
          <a:p>
            <a:r>
              <a:rPr lang="en-US" sz="1400" b="1" dirty="0" err="1"/>
              <a:t>Embeddings</a:t>
            </a:r>
            <a:r>
              <a:rPr lang="en-US" sz="1400" dirty="0"/>
              <a:t> = vector models of words</a:t>
            </a:r>
          </a:p>
          <a:p>
            <a:pPr lvl="1"/>
            <a:r>
              <a:rPr lang="en-US" sz="1400" dirty="0"/>
              <a:t>More fine-grained than just a string or index</a:t>
            </a:r>
          </a:p>
          <a:p>
            <a:pPr lvl="1"/>
            <a:r>
              <a:rPr lang="en-US" sz="1400" dirty="0"/>
              <a:t>Especially good at modeling similarity/analogy</a:t>
            </a:r>
          </a:p>
          <a:p>
            <a:pPr lvl="2"/>
            <a:r>
              <a:rPr lang="en-US" sz="1400" dirty="0"/>
              <a:t>Just download them and use cosines!!</a:t>
            </a:r>
          </a:p>
          <a:p>
            <a:pPr lvl="1"/>
            <a:r>
              <a:rPr lang="en-US" sz="1400" dirty="0"/>
              <a:t>Can use sparse models (</a:t>
            </a:r>
            <a:r>
              <a:rPr lang="en-US" sz="1400" dirty="0" err="1"/>
              <a:t>tf-idf</a:t>
            </a:r>
            <a:r>
              <a:rPr lang="en-US" sz="1400" dirty="0"/>
              <a:t>) or dense models (word2vec, </a:t>
            </a:r>
            <a:r>
              <a:rPr lang="en-US" sz="1400" dirty="0" err="1"/>
              <a:t>GLoVE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Useful in practice but know they encode cultural stereotypes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AB71E-82E7-7749-803E-32E031FE1D2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0A808-6586-1B42-B1FB-38D81EDB4E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96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F20F-131B-181C-3449-9FD5FF1B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A1EEC-1E45-9AE7-A5B0-92D705453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95790-BF4B-130E-CC54-AB0B4C768BE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EDF9F-2176-74BB-63E1-64530766B9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42950"/>
            <a:ext cx="8458200" cy="3323987"/>
          </a:xfrm>
        </p:spPr>
        <p:txBody>
          <a:bodyPr/>
          <a:lstStyle/>
          <a:p>
            <a:pPr algn="r"/>
            <a:r>
              <a:rPr lang="en-US" sz="3600" dirty="0">
                <a:solidFill>
                  <a:schemeClr val="accent1"/>
                </a:solidFill>
              </a:rPr>
              <a:t>CSC 620/820: Natural Language 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Technologies</a:t>
            </a: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Neural Networks (NNs)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7B451-97A6-D2A2-D7E5-2464ED623A3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4674140"/>
            <a:ext cx="2926080" cy="161583"/>
          </a:xfrm>
        </p:spPr>
        <p:txBody>
          <a:bodyPr/>
          <a:lstStyle/>
          <a:p>
            <a:r>
              <a:rPr lang="en-US" dirty="0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4B043-5A14-E974-37BA-FF33DB6F6B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4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48B1-31FE-7E45-8668-12C7A7CF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AF07-1503-5749-9790-E4270C734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971550"/>
            <a:ext cx="9168766" cy="3139321"/>
          </a:xfrm>
        </p:spPr>
        <p:txBody>
          <a:bodyPr/>
          <a:lstStyle/>
          <a:p>
            <a:r>
              <a:rPr lang="en-US" sz="1400" dirty="0"/>
              <a:t>Biological inspiration: Human neurons </a:t>
            </a:r>
          </a:p>
          <a:p>
            <a:endParaRPr lang="en-US" sz="1400" dirty="0"/>
          </a:p>
          <a:p>
            <a:r>
              <a:rPr lang="en-US" sz="1400" dirty="0"/>
              <a:t>Modern Neural Networks / Artificial Neural Networks</a:t>
            </a:r>
          </a:p>
          <a:p>
            <a:r>
              <a:rPr lang="en-US" sz="1400" dirty="0"/>
              <a:t>  Are loosely based on the biological neural networks</a:t>
            </a:r>
          </a:p>
          <a:p>
            <a:endParaRPr lang="en-US" sz="1400" dirty="0"/>
          </a:p>
          <a:p>
            <a:r>
              <a:rPr lang="en-US" sz="1400" dirty="0"/>
              <a:t>Large networks consisting of layers of simple units with high degree of connectivity</a:t>
            </a:r>
          </a:p>
          <a:p>
            <a:endParaRPr lang="en-US" sz="1400" dirty="0"/>
          </a:p>
          <a:p>
            <a:r>
              <a:rPr lang="en-US" sz="1400" dirty="0"/>
              <a:t>A very active and evolving sub-field of machine learning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core underlying idea predates modern IC-based computers </a:t>
            </a:r>
            <a:r>
              <a:rPr lang="en-US" sz="900" dirty="0"/>
              <a:t>(McCulloch and Pitts, 1943)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 decade has seen tremendous progress in this field due to multiple developments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Data: Availability of large amounts of digital data (e.g. language data, images, videos)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Hardware: Increased computing power (Specialized hardware: GPUs &amp; TPUs, and Distributed computing)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Algorithm: Multiple advancements in learning approaches and network architectures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A03A0-EADF-0947-A2C1-F284688C9B22}"/>
              </a:ext>
            </a:extLst>
          </p:cNvPr>
          <p:cNvSpPr/>
          <p:nvPr/>
        </p:nvSpPr>
        <p:spPr>
          <a:xfrm>
            <a:off x="3581400" y="4835723"/>
            <a:ext cx="2221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EA9C2-D81E-3086-B208-51D6403375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42950"/>
            <a:ext cx="8458200" cy="3505200"/>
          </a:xfrm>
        </p:spPr>
        <p:txBody>
          <a:bodyPr/>
          <a:lstStyle/>
          <a:p>
            <a:pPr algn="r"/>
            <a:r>
              <a:rPr lang="en-US" sz="3600" dirty="0">
                <a:solidFill>
                  <a:schemeClr val="accent1"/>
                </a:solidFill>
              </a:rPr>
              <a:t>CSC 620/820: Natural Language 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Technologies</a:t>
            </a: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Vector Semantics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3BA57-3B1C-1240-BFD8-66649ADE0C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20F98-EC27-DE47-8D18-CD25D93328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52" y="7989"/>
            <a:ext cx="7467600" cy="492443"/>
          </a:xfrm>
        </p:spPr>
        <p:txBody>
          <a:bodyPr/>
          <a:lstStyle/>
          <a:p>
            <a:r>
              <a:rPr lang="en-US" dirty="0"/>
              <a:t>NN: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8755" y="895350"/>
                <a:ext cx="8382000" cy="2215991"/>
              </a:xfrm>
            </p:spPr>
            <p:txBody>
              <a:bodyPr/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building blocks of NN</a:t>
                </a: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 single computational unit that: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takes some input,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600" b="0" i="1" baseline="-250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𝑥𝑛</m:t>
                    </m:r>
                  </m:oMath>
                </a14:m>
                <a:endPara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performs some computation on the input, and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produces output,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755" y="895350"/>
                <a:ext cx="8382000" cy="2215991"/>
              </a:xfrm>
              <a:blipFill>
                <a:blip r:embed="rId3"/>
                <a:stretch>
                  <a:fillRect l="-1362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8FA628D-5BF2-5E43-9EF7-5E298B883A2A}"/>
              </a:ext>
            </a:extLst>
          </p:cNvPr>
          <p:cNvSpPr/>
          <p:nvPr/>
        </p:nvSpPr>
        <p:spPr>
          <a:xfrm>
            <a:off x="3581400" y="4835723"/>
            <a:ext cx="2221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2B9C5-B1CF-163F-66E7-23CAD02828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52" y="7989"/>
            <a:ext cx="7467600" cy="492443"/>
          </a:xfrm>
        </p:spPr>
        <p:txBody>
          <a:bodyPr/>
          <a:lstStyle/>
          <a:p>
            <a:r>
              <a:rPr lang="en-US" dirty="0"/>
              <a:t>NN: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55" y="895350"/>
            <a:ext cx="8382000" cy="3200876"/>
          </a:xfrm>
        </p:spPr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specifically…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single computational unit that: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takes weighted sum of the input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adds bias term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apply a non-linear function to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(activation function)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D6EA3-3348-204A-81B5-994AB963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2190750"/>
            <a:ext cx="1473200" cy="576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B41A94-1DE3-514C-B3B9-51F081915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148302"/>
            <a:ext cx="1250950" cy="337848"/>
          </a:xfrm>
          <a:prstGeom prst="rect">
            <a:avLst/>
          </a:prstGeom>
        </p:spPr>
      </p:pic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3400D4F7-65E9-4141-B508-B7B61B2167D2}"/>
              </a:ext>
            </a:extLst>
          </p:cNvPr>
          <p:cNvSpPr/>
          <p:nvPr/>
        </p:nvSpPr>
        <p:spPr>
          <a:xfrm>
            <a:off x="932568" y="3486150"/>
            <a:ext cx="1759832" cy="990600"/>
          </a:xfrm>
          <a:prstGeom prst="upArrowCallou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Activation value of the unit/node.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Also the final output, y, in this single node network.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5FF1CA-63BA-5241-BCA2-5FFEB78FFA62}"/>
                  </a:ext>
                </a:extLst>
              </p:cNvPr>
              <p:cNvSpPr txBox="1"/>
              <p:nvPr/>
            </p:nvSpPr>
            <p:spPr>
              <a:xfrm>
                <a:off x="3276600" y="3156367"/>
                <a:ext cx="43229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()</m:t>
                    </m:r>
                  </m:oMath>
                </a14:m>
                <a:r>
                  <a:rPr lang="en-US" sz="1400" dirty="0"/>
                  <a:t>: non-linear function. Commonly, sigmoid, tanh, </a:t>
                </a:r>
                <a:r>
                  <a:rPr lang="en-US" sz="1400" dirty="0" err="1"/>
                  <a:t>ReLU</a:t>
                </a:r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5FF1CA-63BA-5241-BCA2-5FFEB78FF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156367"/>
                <a:ext cx="4322915" cy="307777"/>
              </a:xfrm>
              <a:prstGeom prst="rect">
                <a:avLst/>
              </a:prstGeom>
              <a:blipFill>
                <a:blip r:embed="rId5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8A7F675-0532-AF42-9EB3-A9B778D79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040" y="715150"/>
            <a:ext cx="2508951" cy="2146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51CB73-B745-6841-8232-F7AC28479BB5}"/>
              </a:ext>
            </a:extLst>
          </p:cNvPr>
          <p:cNvSpPr/>
          <p:nvPr/>
        </p:nvSpPr>
        <p:spPr>
          <a:xfrm>
            <a:off x="1295400" y="3148302"/>
            <a:ext cx="411480" cy="337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031B4F-6396-7C43-A6FB-37F5610D96F8}"/>
              </a:ext>
            </a:extLst>
          </p:cNvPr>
          <p:cNvSpPr/>
          <p:nvPr/>
        </p:nvSpPr>
        <p:spPr>
          <a:xfrm>
            <a:off x="3581400" y="4835723"/>
            <a:ext cx="2221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DA94C-7B60-40C9-AB8A-269B807EB2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  <p:bldP spid="11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6D97CC-A83D-5D43-A3FA-088559B9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141" y="2419350"/>
            <a:ext cx="1543050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342B5-5256-B641-B2BA-B42C5F91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Activation Functions: Non-linear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74DAA-0DE6-184B-830F-101936E4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617" y="808095"/>
            <a:ext cx="8431530" cy="3939540"/>
          </a:xfrm>
        </p:spPr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Sigmoid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Range: [0,1]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Differentiable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Squashes outliers to 0 or 1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Tanh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Very similar to Sigmoid but works better for most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Range: [-1, +1]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Differentiable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Rectified Linear Unit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Simplest activation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Most commonly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Range: [0, ∞)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Close to a linear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Does not suffer from the vanishing gradient problem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CF5E7-C4D9-4048-B21A-EFADEB7DC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819150"/>
            <a:ext cx="2175193" cy="1092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626F3-4BED-7442-9394-8E8A86125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407" y="2114550"/>
            <a:ext cx="1834362" cy="1191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376907-E368-1B41-B3B5-E57394345C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2607" y="3638550"/>
            <a:ext cx="1818912" cy="11918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DF84F-7F2B-B949-8F89-64A6C13F9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0" y="3443036"/>
            <a:ext cx="1128786" cy="3479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219670-8CA4-5E49-805B-5D86E1DEF2AC}"/>
              </a:ext>
            </a:extLst>
          </p:cNvPr>
          <p:cNvSpPr/>
          <p:nvPr/>
        </p:nvSpPr>
        <p:spPr>
          <a:xfrm>
            <a:off x="3581400" y="4835723"/>
            <a:ext cx="2221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8617B-BB6C-94B4-7E7C-171EE7C3F9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3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943A8-4121-D849-9E13-C3A4F2771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819150"/>
            <a:ext cx="8431530" cy="3693319"/>
          </a:xfrm>
        </p:spPr>
        <p:txBody>
          <a:bodyPr/>
          <a:lstStyle/>
          <a:p>
            <a:r>
              <a:rPr lang="en-US" sz="1600" dirty="0"/>
              <a:t>Ability to combine the simple NN units into larger networks</a:t>
            </a:r>
          </a:p>
          <a:p>
            <a:endParaRPr lang="en-US" sz="1600" dirty="0"/>
          </a:p>
          <a:p>
            <a:r>
              <a:rPr lang="en-US" sz="1600" dirty="0"/>
              <a:t>A clever demonstration of this from 1969! </a:t>
            </a:r>
            <a:r>
              <a:rPr lang="en-US" sz="900" dirty="0"/>
              <a:t>(Minsky and </a:t>
            </a:r>
            <a:r>
              <a:rPr lang="en-US" sz="900" dirty="0" err="1"/>
              <a:t>Papert</a:t>
            </a:r>
            <a:r>
              <a:rPr lang="en-US" sz="900" dirty="0"/>
              <a:t>, 1969)</a:t>
            </a:r>
            <a:r>
              <a:rPr lang="en-US" sz="1600" dirty="0"/>
              <a:t> </a:t>
            </a:r>
          </a:p>
          <a:p>
            <a:r>
              <a:rPr lang="en-US" sz="1600" dirty="0"/>
              <a:t>	XOR function</a:t>
            </a:r>
          </a:p>
          <a:p>
            <a:endParaRPr lang="en-US" sz="1600" dirty="0"/>
          </a:p>
          <a:p>
            <a:r>
              <a:rPr lang="en-US" sz="1600" dirty="0"/>
              <a:t>Perceptron: A simple neural unit with binary output and no non-linear activation function.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Perceptron for logical AND function: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Perceptron for logical OR function: 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3F5D9-804F-AC44-9099-EF57CFF4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270250"/>
            <a:ext cx="2222500" cy="682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C4CEA7-61EF-E54E-AE05-9F10E2B3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Power of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63D45-147A-0D4C-B139-57EE955F8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028950"/>
            <a:ext cx="1070975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4C03A9-CCCE-EA41-B53B-CE1FF9FFB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4012316"/>
            <a:ext cx="990600" cy="921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281F7-373A-A044-A396-B12839EF95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3226536"/>
            <a:ext cx="3086100" cy="12412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F8E823-C9AA-A642-9749-E01DB05AC786}"/>
              </a:ext>
            </a:extLst>
          </p:cNvPr>
          <p:cNvSpPr/>
          <p:nvPr/>
        </p:nvSpPr>
        <p:spPr>
          <a:xfrm>
            <a:off x="3581400" y="4835723"/>
            <a:ext cx="2221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C2F89-F629-1B44-9459-8FA9CC5FB06A}"/>
              </a:ext>
            </a:extLst>
          </p:cNvPr>
          <p:cNvSpPr/>
          <p:nvPr/>
        </p:nvSpPr>
        <p:spPr>
          <a:xfrm>
            <a:off x="4038600" y="3105150"/>
            <a:ext cx="304800" cy="762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AED01-425E-A744-AEDE-8E3CA16D577D}"/>
              </a:ext>
            </a:extLst>
          </p:cNvPr>
          <p:cNvSpPr txBox="1"/>
          <p:nvPr/>
        </p:nvSpPr>
        <p:spPr>
          <a:xfrm>
            <a:off x="4258395" y="2895600"/>
            <a:ext cx="939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Weights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9F83D0F-59B1-9251-763C-01A2974414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1DD4-3992-C541-91DD-AECA0355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492443"/>
          </a:xfrm>
        </p:spPr>
        <p:txBody>
          <a:bodyPr/>
          <a:lstStyle/>
          <a:p>
            <a:r>
              <a:rPr lang="en-US" dirty="0"/>
              <a:t>Power of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E82CC-D55E-D845-ADFA-8224C357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483" y="833906"/>
            <a:ext cx="5534917" cy="2031325"/>
          </a:xfrm>
        </p:spPr>
        <p:txBody>
          <a:bodyPr/>
          <a:lstStyle/>
          <a:p>
            <a:r>
              <a:rPr lang="en-US" sz="1800" dirty="0"/>
              <a:t>Impossible to build an XOR function with perceptron.</a:t>
            </a:r>
          </a:p>
          <a:p>
            <a:endParaRPr lang="en-US" sz="1800" dirty="0"/>
          </a:p>
          <a:p>
            <a:r>
              <a:rPr lang="en-US" sz="1800" dirty="0"/>
              <a:t>Why? </a:t>
            </a:r>
          </a:p>
          <a:p>
            <a:r>
              <a:rPr lang="en-US" sz="1800" dirty="0"/>
              <a:t>Perceptron is a linear classifier. </a:t>
            </a:r>
          </a:p>
          <a:p>
            <a:pPr lvl="1"/>
            <a:r>
              <a:rPr lang="en-US" sz="1200" dirty="0"/>
              <a:t>For a two-dimensional input space the perceptron’s decision boundary is a line. </a:t>
            </a:r>
          </a:p>
          <a:p>
            <a:pPr lvl="1"/>
            <a:r>
              <a:rPr lang="en-US" sz="1200" dirty="0"/>
              <a:t>For multi-dimensional input the decision boundary would be a hyperplane.</a:t>
            </a:r>
            <a:endParaRPr lang="en-US" sz="14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42C02-515F-D24E-A800-6B44805F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850892"/>
            <a:ext cx="1404853" cy="153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58D06F-1F68-DB4F-90C8-471872CBD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99" y="850892"/>
            <a:ext cx="1295401" cy="15068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EC895F-B10E-BC41-852A-47818FF6E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859" y="2266950"/>
            <a:ext cx="1081541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1FDA2-B9FE-4B47-BAB7-777639EB5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276350"/>
            <a:ext cx="1828800" cy="56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4DC08E-912A-4D41-87C9-F95BC3FFB1BD}"/>
              </a:ext>
            </a:extLst>
          </p:cNvPr>
          <p:cNvSpPr txBox="1"/>
          <p:nvPr/>
        </p:nvSpPr>
        <p:spPr>
          <a:xfrm>
            <a:off x="5198271" y="1504950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Blue dots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C211D-BAB1-7841-8FBC-08B13913BF6B}"/>
              </a:ext>
            </a:extLst>
          </p:cNvPr>
          <p:cNvSpPr txBox="1"/>
          <p:nvPr/>
        </p:nvSpPr>
        <p:spPr>
          <a:xfrm>
            <a:off x="5181600" y="1295540"/>
            <a:ext cx="821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White dots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1499C-DC3D-2F4C-A04E-39AD39B966F4}"/>
              </a:ext>
            </a:extLst>
          </p:cNvPr>
          <p:cNvCxnSpPr>
            <a:cxnSpLocks/>
          </p:cNvCxnSpPr>
          <p:nvPr/>
        </p:nvCxnSpPr>
        <p:spPr>
          <a:xfrm>
            <a:off x="7162800" y="2158992"/>
            <a:ext cx="1262147" cy="12509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8A4895-3294-114D-9375-2CA20A4B9366}"/>
              </a:ext>
            </a:extLst>
          </p:cNvPr>
          <p:cNvCxnSpPr>
            <a:cxnSpLocks/>
          </p:cNvCxnSpPr>
          <p:nvPr/>
        </p:nvCxnSpPr>
        <p:spPr>
          <a:xfrm>
            <a:off x="6781800" y="2419350"/>
            <a:ext cx="1262147" cy="125095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E41A0-A1AE-0A45-BF30-65AD4B38FAD4}"/>
              </a:ext>
            </a:extLst>
          </p:cNvPr>
          <p:cNvSpPr/>
          <p:nvPr/>
        </p:nvSpPr>
        <p:spPr>
          <a:xfrm>
            <a:off x="3581400" y="4916329"/>
            <a:ext cx="16417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250620F-57E8-1494-EC76-204E89B1CB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8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1143D16-B6A3-174E-9BEA-84B0A571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258762"/>
            <a:ext cx="900186" cy="2774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9CEA98-6D85-CC44-8B5F-B53F85D7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93" y="2571750"/>
            <a:ext cx="2077207" cy="1549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311DD4-3992-C541-91DD-AECA0355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492443"/>
          </a:xfrm>
        </p:spPr>
        <p:txBody>
          <a:bodyPr/>
          <a:lstStyle/>
          <a:p>
            <a:r>
              <a:rPr lang="en-US" dirty="0"/>
              <a:t>Power of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E82CC-D55E-D845-ADFA-8224C3570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483" y="833906"/>
            <a:ext cx="5534917" cy="1107996"/>
          </a:xfrm>
        </p:spPr>
        <p:txBody>
          <a:bodyPr/>
          <a:lstStyle/>
          <a:p>
            <a:endParaRPr lang="en-US" sz="1800" dirty="0"/>
          </a:p>
          <a:p>
            <a:r>
              <a:rPr lang="en-US" sz="1800" dirty="0"/>
              <a:t>XOR function is not a linearly separable function.</a:t>
            </a:r>
          </a:p>
          <a:p>
            <a:r>
              <a:rPr lang="en-US" sz="1800" dirty="0"/>
              <a:t>Solution:  Neural Networks</a:t>
            </a:r>
          </a:p>
          <a:p>
            <a:r>
              <a:rPr lang="en-US" sz="1800" dirty="0"/>
              <a:t>2 layers of </a:t>
            </a:r>
            <a:r>
              <a:rPr lang="en-US" sz="1800" dirty="0" err="1"/>
              <a:t>ReLU</a:t>
            </a:r>
            <a:r>
              <a:rPr lang="en-US" sz="1800" dirty="0"/>
              <a:t>-based units </a:t>
            </a:r>
            <a:r>
              <a:rPr lang="en-US" sz="700" dirty="0"/>
              <a:t>(</a:t>
            </a:r>
            <a:r>
              <a:rPr lang="en-US" sz="700" dirty="0" err="1"/>
              <a:t>Goodfellow</a:t>
            </a:r>
            <a:r>
              <a:rPr lang="en-US" sz="700" dirty="0"/>
              <a:t> et al., 2016)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C895F-B10E-BC41-852A-47818FF6E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441" y="841371"/>
            <a:ext cx="1081541" cy="1447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E2B651-FB1E-C04C-A1B3-BB810BA59DF9}"/>
              </a:ext>
            </a:extLst>
          </p:cNvPr>
          <p:cNvSpPr txBox="1"/>
          <p:nvPr/>
        </p:nvSpPr>
        <p:spPr>
          <a:xfrm>
            <a:off x="5814159" y="312778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Layer 1: </a:t>
            </a:r>
            <a:r>
              <a:rPr lang="en-US" sz="1100" i="1" dirty="0">
                <a:latin typeface="Times" pitchFamily="2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2C98A-58AC-994B-A43A-B5AE941DC8ED}"/>
              </a:ext>
            </a:extLst>
          </p:cNvPr>
          <p:cNvSpPr txBox="1"/>
          <p:nvPr/>
        </p:nvSpPr>
        <p:spPr>
          <a:xfrm>
            <a:off x="6271359" y="2586296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Layer 2: </a:t>
            </a:r>
            <a:r>
              <a:rPr lang="en-US" sz="1100" i="1" dirty="0">
                <a:latin typeface="Times" pitchFamily="2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BDC37-3FC5-AC4C-84B5-5961F3007A57}"/>
              </a:ext>
            </a:extLst>
          </p:cNvPr>
          <p:cNvSpPr txBox="1"/>
          <p:nvPr/>
        </p:nvSpPr>
        <p:spPr>
          <a:xfrm>
            <a:off x="6553200" y="4094602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[0	0]</a:t>
            </a:r>
            <a:endParaRPr lang="en-US" sz="1100" b="1" i="1" dirty="0">
              <a:latin typeface="Times" pitchFamily="2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F8CC3C-0E2F-804A-A4F9-89D4B8A99FA2}"/>
                  </a:ext>
                </a:extLst>
              </p:cNvPr>
              <p:cNvSpPr txBox="1"/>
              <p:nvPr/>
            </p:nvSpPr>
            <p:spPr>
              <a:xfrm>
                <a:off x="310075" y="2493647"/>
                <a:ext cx="5633525" cy="752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ReLU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(1∗0+1∗0+0∗1)=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ReLU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(0</m:t>
                          </m:r>
                        </m:e>
                      </m:d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b="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(1∗0+1∗0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+−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∗1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(−1)=0</m:t>
                      </m:r>
                    </m:oMath>
                  </m:oMathPara>
                </a14:m>
                <a:endParaRPr lang="en-US" sz="1200" dirty="0"/>
              </a:p>
              <a:p>
                <a:pPr>
                  <a:lnSpc>
                    <a:spcPct val="120000"/>
                  </a:lnSpc>
                </a:pPr>
                <a:r>
                  <a:rPr lang="en-US" sz="1200" dirty="0"/>
                  <a:t>Output vector from </a:t>
                </a:r>
                <a:r>
                  <a:rPr lang="en-US" sz="1200" i="1" dirty="0">
                    <a:latin typeface="Times" pitchFamily="2" charset="0"/>
                  </a:rPr>
                  <a:t>h</a:t>
                </a:r>
                <a:r>
                  <a:rPr lang="en-US" sz="1200" dirty="0"/>
                  <a:t> layer: [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dirty="0"/>
                  <a:t>] =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[0 0]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F8CC3C-0E2F-804A-A4F9-89D4B8A99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5" y="2493647"/>
                <a:ext cx="5633525" cy="752001"/>
              </a:xfrm>
              <a:prstGeom prst="rect">
                <a:avLst/>
              </a:prstGeom>
              <a:blipFill>
                <a:blip r:embed="rId5"/>
                <a:stretch>
                  <a:fillRect l="-157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7C6008-65BF-A841-8119-52772436C9C0}"/>
                  </a:ext>
                </a:extLst>
              </p:cNvPr>
              <p:cNvSpPr txBox="1"/>
              <p:nvPr/>
            </p:nvSpPr>
            <p:spPr>
              <a:xfrm>
                <a:off x="296170" y="3476784"/>
                <a:ext cx="2514600" cy="674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  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1∗0+ −2∗0+0∗1</m:t>
                          </m:r>
                        </m:e>
                      </m:d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0" dirty="0"/>
                  <a:t>     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7C6008-65BF-A841-8119-52772436C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70" y="3476784"/>
                <a:ext cx="2514600" cy="674608"/>
              </a:xfrm>
              <a:prstGeom prst="rect">
                <a:avLst/>
              </a:prstGeom>
              <a:blipFill>
                <a:blip r:embed="rId6"/>
                <a:stretch>
                  <a:fillRect l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908B9CF-BB28-734C-94AD-984EA6C1B680}"/>
              </a:ext>
            </a:extLst>
          </p:cNvPr>
          <p:cNvSpPr txBox="1"/>
          <p:nvPr/>
        </p:nvSpPr>
        <p:spPr>
          <a:xfrm>
            <a:off x="229708" y="2217266"/>
            <a:ext cx="1460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Case 1: 0 XOR 0 is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DA2139-1EF9-D443-9482-7809BFBBF174}"/>
              </a:ext>
            </a:extLst>
          </p:cNvPr>
          <p:cNvSpPr txBox="1"/>
          <p:nvPr/>
        </p:nvSpPr>
        <p:spPr>
          <a:xfrm>
            <a:off x="3996361" y="2267752"/>
            <a:ext cx="956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function: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DB36F7-8281-594C-9003-9BD2CA9771CA}"/>
              </a:ext>
            </a:extLst>
          </p:cNvPr>
          <p:cNvSpPr/>
          <p:nvPr/>
        </p:nvSpPr>
        <p:spPr>
          <a:xfrm>
            <a:off x="4038600" y="4957952"/>
            <a:ext cx="13484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4C602-7744-79C5-AB08-EAD49929C7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1143D16-B6A3-174E-9BEA-84B0A571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66" y="857578"/>
            <a:ext cx="867546" cy="2673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9CEA98-6D85-CC44-8B5F-B53F85D7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93" y="1128755"/>
            <a:ext cx="2077207" cy="1549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311DD4-3992-C541-91DD-AECA0355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97" y="132412"/>
            <a:ext cx="6449317" cy="492443"/>
          </a:xfrm>
        </p:spPr>
        <p:txBody>
          <a:bodyPr/>
          <a:lstStyle/>
          <a:p>
            <a:r>
              <a:rPr lang="en-US" dirty="0"/>
              <a:t>Power of Neural Networks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2B651-FB1E-C04C-A1B3-BB810BA59DF9}"/>
              </a:ext>
            </a:extLst>
          </p:cNvPr>
          <p:cNvSpPr txBox="1"/>
          <p:nvPr/>
        </p:nvSpPr>
        <p:spPr>
          <a:xfrm>
            <a:off x="5737959" y="1684787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Layer 1: </a:t>
            </a:r>
            <a:r>
              <a:rPr lang="en-US" sz="1100" i="1" dirty="0">
                <a:latin typeface="Times" pitchFamily="2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2C98A-58AC-994B-A43A-B5AE941DC8ED}"/>
              </a:ext>
            </a:extLst>
          </p:cNvPr>
          <p:cNvSpPr txBox="1"/>
          <p:nvPr/>
        </p:nvSpPr>
        <p:spPr>
          <a:xfrm>
            <a:off x="6195159" y="1143301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Layer 2: </a:t>
            </a:r>
            <a:r>
              <a:rPr lang="en-US" sz="1100" i="1" dirty="0">
                <a:latin typeface="Times" pitchFamily="2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DBDC37-3FC5-AC4C-84B5-5961F3007A57}"/>
              </a:ext>
            </a:extLst>
          </p:cNvPr>
          <p:cNvSpPr txBox="1"/>
          <p:nvPr/>
        </p:nvSpPr>
        <p:spPr>
          <a:xfrm>
            <a:off x="6428535" y="2580305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[1	0]</a:t>
            </a:r>
            <a:endParaRPr lang="en-US" sz="1100" b="1" i="1" dirty="0">
              <a:latin typeface="Times" pitchFamily="2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F8CC3C-0E2F-804A-A4F9-89D4B8A99FA2}"/>
                  </a:ext>
                </a:extLst>
              </p:cNvPr>
              <p:cNvSpPr txBox="1"/>
              <p:nvPr/>
            </p:nvSpPr>
            <p:spPr>
              <a:xfrm>
                <a:off x="303397" y="1563040"/>
                <a:ext cx="5564003" cy="752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ReLU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(1∗1+1∗0+0∗1)=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ReLU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(1</m:t>
                          </m:r>
                        </m:e>
                      </m:d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(1∗1+1∗0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+−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∗1=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0)=0</m:t>
                      </m:r>
                    </m:oMath>
                  </m:oMathPara>
                </a14:m>
                <a:endParaRPr lang="en-US" sz="1200" dirty="0"/>
              </a:p>
              <a:p>
                <a:pPr>
                  <a:lnSpc>
                    <a:spcPct val="120000"/>
                  </a:lnSpc>
                </a:pPr>
                <a:r>
                  <a:rPr lang="en-US" sz="1200" dirty="0"/>
                  <a:t>Output vector from </a:t>
                </a:r>
                <a:r>
                  <a:rPr lang="en-US" sz="1200" i="1" dirty="0">
                    <a:latin typeface="Times" pitchFamily="2" charset="0"/>
                  </a:rPr>
                  <a:t>h</a:t>
                </a:r>
                <a:r>
                  <a:rPr lang="en-US" sz="1200" dirty="0"/>
                  <a:t> layer: [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dirty="0"/>
                  <a:t>] =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[1 0]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F8CC3C-0E2F-804A-A4F9-89D4B8A99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7" y="1563040"/>
                <a:ext cx="5564003" cy="752001"/>
              </a:xfrm>
              <a:prstGeom prst="rect">
                <a:avLst/>
              </a:prstGeom>
              <a:blipFill>
                <a:blip r:embed="rId4"/>
                <a:stretch>
                  <a:fillRect l="-1822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7C6008-65BF-A841-8119-52772436C9C0}"/>
                  </a:ext>
                </a:extLst>
              </p:cNvPr>
              <p:cNvSpPr txBox="1"/>
              <p:nvPr/>
            </p:nvSpPr>
            <p:spPr>
              <a:xfrm>
                <a:off x="303397" y="2353428"/>
                <a:ext cx="2514600" cy="674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  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1∗1+ −2∗0+0∗1</m:t>
                          </m:r>
                        </m:e>
                      </m:d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0" dirty="0"/>
                  <a:t>     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7C6008-65BF-A841-8119-52772436C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7" y="2353428"/>
                <a:ext cx="2514600" cy="674608"/>
              </a:xfrm>
              <a:prstGeom prst="rect">
                <a:avLst/>
              </a:prstGeom>
              <a:blipFill>
                <a:blip r:embed="rId5"/>
                <a:stretch>
                  <a:fillRect l="-3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908B9CF-BB28-734C-94AD-984EA6C1B680}"/>
              </a:ext>
            </a:extLst>
          </p:cNvPr>
          <p:cNvSpPr txBox="1"/>
          <p:nvPr/>
        </p:nvSpPr>
        <p:spPr>
          <a:xfrm>
            <a:off x="223030" y="1286659"/>
            <a:ext cx="1460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Case 2: 1 XOR 0 is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DA2139-1EF9-D443-9482-7809BFBBF174}"/>
              </a:ext>
            </a:extLst>
          </p:cNvPr>
          <p:cNvSpPr txBox="1"/>
          <p:nvPr/>
        </p:nvSpPr>
        <p:spPr>
          <a:xfrm>
            <a:off x="223030" y="875154"/>
            <a:ext cx="867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function: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760981-D4F6-1B42-9497-EC734C47214F}"/>
              </a:ext>
            </a:extLst>
          </p:cNvPr>
          <p:cNvSpPr txBox="1"/>
          <p:nvPr/>
        </p:nvSpPr>
        <p:spPr>
          <a:xfrm>
            <a:off x="6428535" y="2724150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[0	1]</a:t>
            </a:r>
            <a:endParaRPr lang="en-US" sz="1100" b="1" i="1" dirty="0">
              <a:latin typeface="Times" pitchFamily="2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B67757-EB23-FB44-B5F3-1AC044C4F9D9}"/>
                  </a:ext>
                </a:extLst>
              </p:cNvPr>
              <p:cNvSpPr txBox="1"/>
              <p:nvPr/>
            </p:nvSpPr>
            <p:spPr>
              <a:xfrm>
                <a:off x="308967" y="3590243"/>
                <a:ext cx="5177433" cy="752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ReLU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(1∗0+1∗1+0∗1=1</m:t>
                          </m:r>
                        </m:e>
                      </m:d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1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(1∗0+1∗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1+−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∗1=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0)=0</m:t>
                      </m:r>
                    </m:oMath>
                  </m:oMathPara>
                </a14:m>
                <a:endParaRPr lang="en-US" sz="1200" dirty="0"/>
              </a:p>
              <a:p>
                <a:pPr>
                  <a:lnSpc>
                    <a:spcPct val="120000"/>
                  </a:lnSpc>
                </a:pPr>
                <a:r>
                  <a:rPr lang="en-US" sz="1200" dirty="0"/>
                  <a:t>Output vector from </a:t>
                </a:r>
                <a:r>
                  <a:rPr lang="en-US" sz="1200" i="1" dirty="0">
                    <a:latin typeface="Times" pitchFamily="2" charset="0"/>
                  </a:rPr>
                  <a:t>h</a:t>
                </a:r>
                <a:r>
                  <a:rPr lang="en-US" sz="1200" dirty="0"/>
                  <a:t> layer: [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2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200" dirty="0"/>
                  <a:t>] =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[1 0]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B67757-EB23-FB44-B5F3-1AC044C4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67" y="3590243"/>
                <a:ext cx="5177433" cy="752001"/>
              </a:xfrm>
              <a:prstGeom prst="rect">
                <a:avLst/>
              </a:prstGeom>
              <a:blipFill>
                <a:blip r:embed="rId6"/>
                <a:stretch>
                  <a:fillRect l="-1711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2A5E7-6D79-7741-8790-1F4F0172E0A2}"/>
                  </a:ext>
                </a:extLst>
              </p:cNvPr>
              <p:cNvSpPr txBox="1"/>
              <p:nvPr/>
            </p:nvSpPr>
            <p:spPr>
              <a:xfrm>
                <a:off x="303397" y="4440936"/>
                <a:ext cx="2514600" cy="674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     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1∗1+ −2∗0+0∗1</m:t>
                          </m:r>
                        </m:e>
                      </m:d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200" b="0" dirty="0"/>
                  <a:t>     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2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F2A5E7-6D79-7741-8790-1F4F0172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7" y="4440936"/>
                <a:ext cx="2514600" cy="674608"/>
              </a:xfrm>
              <a:prstGeom prst="rect">
                <a:avLst/>
              </a:prstGeom>
              <a:blipFill>
                <a:blip r:embed="rId7"/>
                <a:stretch>
                  <a:fillRect l="-3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E20B834-0F45-5240-A7FD-A3FBEDDAACA3}"/>
              </a:ext>
            </a:extLst>
          </p:cNvPr>
          <p:cNvSpPr txBox="1"/>
          <p:nvPr/>
        </p:nvSpPr>
        <p:spPr>
          <a:xfrm>
            <a:off x="228600" y="3313862"/>
            <a:ext cx="1460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Case 3: 0 XOR 1 is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658C62-2F71-AB49-896A-F7578A861D23}"/>
              </a:ext>
            </a:extLst>
          </p:cNvPr>
          <p:cNvSpPr/>
          <p:nvPr/>
        </p:nvSpPr>
        <p:spPr>
          <a:xfrm>
            <a:off x="4038600" y="4957952"/>
            <a:ext cx="13484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4CD2F-7BD5-8357-02B7-F9E2134AE5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1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1" grpId="0"/>
      <p:bldP spid="27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3C0D-81BE-BD48-A3A9-45316CE7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5"/>
            <a:ext cx="6449317" cy="492443"/>
          </a:xfrm>
        </p:spPr>
        <p:txBody>
          <a:bodyPr/>
          <a:lstStyle/>
          <a:p>
            <a:r>
              <a:rPr lang="en-US" dirty="0"/>
              <a:t>Power of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457DB-8575-6843-B8CD-1C93BFA7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234" y="702375"/>
            <a:ext cx="2077207" cy="1549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75BB7C-D622-C84F-97AA-D0A55303FD7D}"/>
              </a:ext>
            </a:extLst>
          </p:cNvPr>
          <p:cNvSpPr txBox="1"/>
          <p:nvPr/>
        </p:nvSpPr>
        <p:spPr>
          <a:xfrm>
            <a:off x="4267200" y="1258407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Layer 1: </a:t>
            </a:r>
            <a:r>
              <a:rPr lang="en-US" sz="1100" i="1" dirty="0">
                <a:latin typeface="Times" pitchFamily="2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1396A-B51F-3B4B-B643-3C516AF8B466}"/>
              </a:ext>
            </a:extLst>
          </p:cNvPr>
          <p:cNvSpPr txBox="1"/>
          <p:nvPr/>
        </p:nvSpPr>
        <p:spPr>
          <a:xfrm>
            <a:off x="4724400" y="716921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Layer 2: </a:t>
            </a:r>
            <a:r>
              <a:rPr lang="en-US" sz="1100" i="1" dirty="0">
                <a:latin typeface="Times" pitchFamily="2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F124ED-E7BA-9749-8E51-BA18AFE2C853}"/>
              </a:ext>
            </a:extLst>
          </p:cNvPr>
          <p:cNvSpPr txBox="1"/>
          <p:nvPr/>
        </p:nvSpPr>
        <p:spPr>
          <a:xfrm>
            <a:off x="5029200" y="2187937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[1	1]</a:t>
            </a:r>
            <a:endParaRPr lang="en-US" sz="1100" b="1" i="1" dirty="0">
              <a:latin typeface="Times" pitchFamily="2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0FAD68-6EFD-4D45-9018-811A6AF2EA8F}"/>
                  </a:ext>
                </a:extLst>
              </p:cNvPr>
              <p:cNvSpPr txBox="1"/>
              <p:nvPr/>
            </p:nvSpPr>
            <p:spPr>
              <a:xfrm>
                <a:off x="303397" y="1514949"/>
                <a:ext cx="4954403" cy="6892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1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ReLU</m:t>
                          </m:r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(1∗1+1∗1+0∗1=2</m:t>
                          </m:r>
                        </m:e>
                      </m:d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100" b="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1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11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sz="11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100" i="1" baseline="-25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(1∗1+1∗1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+−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>
                          <a:latin typeface="Cambria Math" panose="02040503050406030204" pitchFamily="18" charset="0"/>
                        </a:rPr>
                        <m:t>∗1=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1)=1</m:t>
                      </m:r>
                    </m:oMath>
                  </m:oMathPara>
                </a14:m>
                <a:endParaRPr lang="en-US" sz="1100" dirty="0"/>
              </a:p>
              <a:p>
                <a:pPr>
                  <a:lnSpc>
                    <a:spcPct val="120000"/>
                  </a:lnSpc>
                </a:pPr>
                <a:r>
                  <a:rPr lang="en-US" sz="1100" dirty="0"/>
                  <a:t>Output vector from </a:t>
                </a:r>
                <a:r>
                  <a:rPr lang="en-US" sz="1100" i="1" dirty="0">
                    <a:latin typeface="Times" pitchFamily="2" charset="0"/>
                  </a:rPr>
                  <a:t>h</a:t>
                </a:r>
                <a:r>
                  <a:rPr lang="en-US" sz="1100" dirty="0"/>
                  <a:t> layer: [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10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1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100" dirty="0"/>
                  <a:t>] = </a:t>
                </a:r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[2 1]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0FAD68-6EFD-4D45-9018-811A6AF2E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7" y="1514949"/>
                <a:ext cx="4954403" cy="689291"/>
              </a:xfrm>
              <a:prstGeom prst="rect">
                <a:avLst/>
              </a:prstGeom>
              <a:blipFill>
                <a:blip r:embed="rId3"/>
                <a:stretch>
                  <a:fillRect l="-1790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4B2CB-BCB9-E340-9832-5203B0BC2363}"/>
                  </a:ext>
                </a:extLst>
              </p:cNvPr>
              <p:cNvSpPr txBox="1"/>
              <p:nvPr/>
            </p:nvSpPr>
            <p:spPr>
              <a:xfrm>
                <a:off x="303397" y="2294989"/>
                <a:ext cx="2514600" cy="618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1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1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1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m:rPr>
                          <m:sty m:val="p"/>
                        </m:rPr>
                        <a:rPr lang="en-US" sz="11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      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1∗2+ −2∗1+0∗1</m:t>
                          </m:r>
                        </m:e>
                      </m:d>
                    </m:oMath>
                  </m:oMathPara>
                </a14:m>
                <a:endParaRPr lang="en-US" sz="1100" b="0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100" b="0" dirty="0"/>
                  <a:t>      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74B2CB-BCB9-E340-9832-5203B0BC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7" y="2294989"/>
                <a:ext cx="2514600" cy="618374"/>
              </a:xfrm>
              <a:prstGeom prst="rect">
                <a:avLst/>
              </a:prstGeom>
              <a:blipFill>
                <a:blip r:embed="rId4"/>
                <a:stretch>
                  <a:fillRect l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2BBEB20-9755-7A48-A7A3-BEC50BE895A6}"/>
              </a:ext>
            </a:extLst>
          </p:cNvPr>
          <p:cNvSpPr txBox="1"/>
          <p:nvPr/>
        </p:nvSpPr>
        <p:spPr>
          <a:xfrm>
            <a:off x="223030" y="1238568"/>
            <a:ext cx="1460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Case 4: 1 XOR 1 is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35119-B83E-5B40-8CE9-8D6341FE8980}"/>
              </a:ext>
            </a:extLst>
          </p:cNvPr>
          <p:cNvSpPr txBox="1"/>
          <p:nvPr/>
        </p:nvSpPr>
        <p:spPr>
          <a:xfrm>
            <a:off x="5638800" y="2831758"/>
            <a:ext cx="253306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 the new </a:t>
            </a:r>
            <a:r>
              <a:rPr lang="en-US" sz="1050" i="1" dirty="0">
                <a:latin typeface="Times" pitchFamily="2" charset="0"/>
                <a:cs typeface="Arial" panose="020B0604020202020204" pitchFamily="34" charset="0"/>
              </a:rPr>
              <a:t>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space (linearly separable):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1: [0 0] is 0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2: [1 0] is 1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3: [1 0] is 1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4: [2 1] is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AC47F9-B155-564B-88BE-661A24EFFD8F}"/>
              </a:ext>
            </a:extLst>
          </p:cNvPr>
          <p:cNvSpPr txBox="1"/>
          <p:nvPr/>
        </p:nvSpPr>
        <p:spPr>
          <a:xfrm>
            <a:off x="3412958" y="2814737"/>
            <a:ext cx="130195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 original </a:t>
            </a:r>
            <a:r>
              <a:rPr lang="en-US" sz="1050" i="1" dirty="0">
                <a:latin typeface="Times" pitchFamily="2" charset="0"/>
                <a:cs typeface="Arial" panose="020B0604020202020204" pitchFamily="34" charset="0"/>
              </a:rPr>
              <a:t>x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space: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1: [0 0] is 0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2: [1 0] is 1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3: [0 1] is 1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Case 4: [1 1] is 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EE367F-E2F5-7D4B-B6B7-8CB0E2CD7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958" y="3790950"/>
            <a:ext cx="1311442" cy="13063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FFAF22-4C12-EE48-97FE-CB95C9F46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199" y="3790950"/>
            <a:ext cx="1907089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B6D7A5-CA36-8246-A355-1A016EAE1A71}"/>
              </a:ext>
            </a:extLst>
          </p:cNvPr>
          <p:cNvSpPr txBox="1"/>
          <p:nvPr/>
        </p:nvSpPr>
        <p:spPr>
          <a:xfrm>
            <a:off x="6968530" y="1047750"/>
            <a:ext cx="217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This hidden representation of the input collapses two input cases ([1 0] and [0 1]) to a single point in the h space [1 0].  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Enabling linear separation of the blue and white 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datapoints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1E3109-F8E0-9E41-9BB1-E6FFFFF9637B}"/>
              </a:ext>
            </a:extLst>
          </p:cNvPr>
          <p:cNvSpPr/>
          <p:nvPr/>
        </p:nvSpPr>
        <p:spPr>
          <a:xfrm>
            <a:off x="4038600" y="4947106"/>
            <a:ext cx="13484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by Anagha Kulkarni,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77DFE-EF0C-4360-2BBA-DBD223AE46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1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830B-169B-8945-BD12-91582E4B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492443"/>
          </a:xfrm>
        </p:spPr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56220-C307-204D-8992-7F0D6383C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738664"/>
          </a:xfrm>
        </p:spPr>
        <p:txBody>
          <a:bodyPr/>
          <a:lstStyle/>
          <a:p>
            <a:r>
              <a:rPr lang="en-US" sz="2400" dirty="0"/>
              <a:t>Attendance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15382-FC9F-4E49-9A2A-2C877AFD48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14789-A11B-5446-AC64-828AEB8E99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88061-81B6-6E4F-B83E-F8FC8AAC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5" y="971550"/>
            <a:ext cx="8431530" cy="1969770"/>
          </a:xfrm>
        </p:spPr>
        <p:txBody>
          <a:bodyPr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What all does a word convey? And how do we represent it?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Can we represent all of that as short, dense vectors?</a:t>
            </a:r>
          </a:p>
          <a:p>
            <a:pPr algn="ctr"/>
            <a:r>
              <a:rPr lang="en-US" sz="1600" dirty="0"/>
              <a:t>Word2Vec: SGNS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74F20-2419-024D-8DDA-F8B266B6F8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09396-84FA-3240-9361-84757D157B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ACE7C-0C57-6B34-E4AD-5263CCF32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52" y="7989"/>
            <a:ext cx="6655948" cy="492443"/>
          </a:xfrm>
        </p:spPr>
        <p:txBody>
          <a:bodyPr/>
          <a:lstStyle/>
          <a:p>
            <a:r>
              <a:rPr lang="en-US" dirty="0"/>
              <a:t>Vector Semantics</a:t>
            </a:r>
          </a:p>
        </p:txBody>
      </p:sp>
    </p:spTree>
    <p:extLst>
      <p:ext uri="{BB962C8B-B14F-4D97-AF65-F5344CB8AC3E}">
        <p14:creationId xmlns:p14="http://schemas.microsoft.com/office/powerpoint/2010/main" val="124322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7467600" cy="742950"/>
          </a:xfrm>
        </p:spPr>
        <p:txBody>
          <a:bodyPr/>
          <a:lstStyle/>
          <a:p>
            <a:r>
              <a:rPr lang="en-US" b="0" dirty="0"/>
              <a:t>Word2vec SGNS: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8700"/>
            <a:ext cx="8534400" cy="3981450"/>
          </a:xfrm>
        </p:spPr>
        <p:txBody>
          <a:bodyPr>
            <a:normAutofit/>
          </a:bodyPr>
          <a:lstStyle/>
          <a:p>
            <a:r>
              <a:rPr lang="en-US" sz="1600" dirty="0"/>
              <a:t>Generate labeled data for binary classification task: Is word </a:t>
            </a:r>
            <a:r>
              <a:rPr lang="en-US" sz="1600" i="1" dirty="0"/>
              <a:t>c</a:t>
            </a:r>
            <a:r>
              <a:rPr lang="en-US" sz="1600" dirty="0"/>
              <a:t> a true context word for target word </a:t>
            </a:r>
            <a:r>
              <a:rPr lang="en-US" sz="1600" i="1" dirty="0"/>
              <a:t>w</a:t>
            </a:r>
            <a:r>
              <a:rPr lang="en-US" sz="1600" dirty="0"/>
              <a:t>?</a:t>
            </a:r>
          </a:p>
          <a:p>
            <a:endParaRPr lang="en-US" sz="1600" dirty="0"/>
          </a:p>
          <a:p>
            <a:r>
              <a:rPr lang="en-US" sz="1600" dirty="0"/>
              <a:t>Represent words as vectors of some length (</a:t>
            </a:r>
            <a:r>
              <a:rPr lang="en-US" sz="1600" i="1" dirty="0"/>
              <a:t>d</a:t>
            </a:r>
            <a:r>
              <a:rPr lang="en-US" sz="1600" dirty="0"/>
              <a:t>), randomly initialized. </a:t>
            </a:r>
          </a:p>
          <a:p>
            <a:pPr lvl="1"/>
            <a:r>
              <a:rPr lang="en-US" sz="1400" dirty="0"/>
              <a:t>Target word matrix W: </a:t>
            </a:r>
            <a:r>
              <a:rPr lang="en-US" sz="1400" i="1" dirty="0"/>
              <a:t>d </a:t>
            </a:r>
            <a:r>
              <a:rPr lang="en-US" sz="1400" dirty="0"/>
              <a:t>x |V| dimensions</a:t>
            </a:r>
          </a:p>
          <a:p>
            <a:pPr lvl="1"/>
            <a:r>
              <a:rPr lang="en-US" sz="1400" dirty="0"/>
              <a:t>Context word matrix C: |V| x</a:t>
            </a:r>
            <a:r>
              <a:rPr lang="en-US" sz="1400" i="1" dirty="0"/>
              <a:t> d </a:t>
            </a:r>
            <a:r>
              <a:rPr lang="en-US" sz="1400" dirty="0"/>
              <a:t>dimensions</a:t>
            </a:r>
          </a:p>
          <a:p>
            <a:pPr lvl="1"/>
            <a:endParaRPr lang="en-US" sz="1400" i="1" dirty="0"/>
          </a:p>
          <a:p>
            <a:r>
              <a:rPr lang="en-US" sz="1600" dirty="0"/>
              <a:t>Over the entire training set, adjust the word vectors so as to:</a:t>
            </a:r>
          </a:p>
          <a:p>
            <a:pPr lvl="1"/>
            <a:r>
              <a:rPr lang="en-US" sz="1400" dirty="0"/>
              <a:t>Maximize the similarity of </a:t>
            </a:r>
            <a:r>
              <a:rPr lang="en-US" sz="1400" i="1" dirty="0"/>
              <a:t>w</a:t>
            </a:r>
            <a:r>
              <a:rPr lang="en-US" sz="1400" dirty="0"/>
              <a:t> vectors and </a:t>
            </a:r>
            <a:r>
              <a:rPr lang="en-US" sz="1400" i="1" dirty="0"/>
              <a:t>c</a:t>
            </a:r>
            <a:r>
              <a:rPr lang="en-US" sz="1400" dirty="0"/>
              <a:t> vectors drawn from the positive data</a:t>
            </a:r>
          </a:p>
          <a:p>
            <a:pPr lvl="1"/>
            <a:r>
              <a:rPr lang="en-US" sz="1400" dirty="0"/>
              <a:t>Minimize the similarity of </a:t>
            </a:r>
            <a:r>
              <a:rPr lang="en-US" sz="1400" i="1" dirty="0"/>
              <a:t>w</a:t>
            </a:r>
            <a:r>
              <a:rPr lang="en-US" sz="1400" dirty="0"/>
              <a:t> vectors and </a:t>
            </a:r>
            <a:r>
              <a:rPr lang="en-US" sz="1400" i="1" dirty="0"/>
              <a:t>c</a:t>
            </a:r>
            <a:r>
              <a:rPr lang="en-US" sz="1400" dirty="0"/>
              <a:t> vectors drawn from the negative data. </a:t>
            </a:r>
          </a:p>
          <a:p>
            <a:pPr lvl="1"/>
            <a:endParaRPr lang="en-US" sz="1400" dirty="0"/>
          </a:p>
          <a:p>
            <a:r>
              <a:rPr lang="en-US" sz="1400" dirty="0"/>
              <a:t>One can use W and throw away C, or </a:t>
            </a:r>
          </a:p>
          <a:p>
            <a:r>
              <a:rPr lang="en-US" sz="1400" dirty="0"/>
              <a:t>Merge them: add or concatenate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6942E-10A0-3C4F-8C37-D8F8578D365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FA043-02F3-C34C-BCD5-D36015F1C8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BD92-E14C-CD40-B489-9A25858F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0505"/>
            <a:ext cx="5657850" cy="699447"/>
          </a:xfrm>
        </p:spPr>
        <p:txBody>
          <a:bodyPr/>
          <a:lstStyle/>
          <a:p>
            <a:r>
              <a:rPr lang="en-US" dirty="0"/>
              <a:t>Choosing noise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28E31-57AF-2B4F-8897-1D6114334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3080843"/>
          </a:xfrm>
        </p:spPr>
        <p:txBody>
          <a:bodyPr/>
          <a:lstStyle/>
          <a:p>
            <a:r>
              <a:rPr lang="en-US" sz="1400" dirty="0"/>
              <a:t>Could pick noise word w according to their unigram frequency P(w)</a:t>
            </a:r>
          </a:p>
          <a:p>
            <a:r>
              <a:rPr lang="en-US" sz="1400" dirty="0"/>
              <a:t>But more common to choose them according to P</a:t>
            </a:r>
            <a:r>
              <a:rPr lang="en-US" sz="1400" baseline="-25000" dirty="0"/>
              <a:t>α</a:t>
            </a:r>
            <a:r>
              <a:rPr lang="en-US" sz="1400" dirty="0"/>
              <a:t>(w)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α= ¾ works well because it gives rare noise words slightly higher probability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Toy example: </a:t>
            </a:r>
          </a:p>
          <a:p>
            <a:pPr marL="0" indent="0">
              <a:buNone/>
            </a:pPr>
            <a:r>
              <a:rPr lang="en-US" sz="1400" dirty="0"/>
              <a:t>	Just two unique words (|V| = 2): a and b </a:t>
            </a:r>
          </a:p>
          <a:p>
            <a:pPr marL="0" indent="0">
              <a:buNone/>
            </a:pPr>
            <a:r>
              <a:rPr lang="en-US" sz="1400" dirty="0"/>
              <a:t>	count(a) = 99, count(b) = 1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Using unweighted unigram </a:t>
            </a:r>
            <a:r>
              <a:rPr lang="en-US" sz="1400" dirty="0" err="1"/>
              <a:t>freq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en-US" sz="1400" dirty="0"/>
              <a:t>P(a) = 99 / (99 + 1) = 0.99</a:t>
            </a:r>
          </a:p>
          <a:p>
            <a:pPr marL="0" indent="0" eaLnBrk="0" hangingPunct="0">
              <a:spcBef>
                <a:spcPct val="30000"/>
              </a:spcBef>
              <a:buClrTx/>
              <a:buNone/>
              <a:defRPr/>
            </a:pPr>
            <a:r>
              <a:rPr lang="en-US" sz="1400" dirty="0"/>
              <a:t>P(b) = 1 / (99 + 1) = 0.01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81F38-C70B-9541-B5D3-1BA59515C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11495"/>
            <a:ext cx="2324100" cy="7962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94357" y="3895198"/>
            <a:ext cx="3310522" cy="803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Using weighted unigram </a:t>
            </a:r>
            <a:r>
              <a:rPr lang="en-US" sz="1400" dirty="0" err="1">
                <a:latin typeface="Calibri" charset="0"/>
                <a:ea typeface="Calibri" charset="0"/>
                <a:cs typeface="Calibri" charset="0"/>
              </a:rPr>
              <a:t>freq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: </a:t>
            </a:r>
          </a:p>
          <a:p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1400" baseline="-25000" dirty="0"/>
              <a:t>α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(a) = 99^0.75 / (99^0.75 + 1^0.75) = 0.97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US" sz="1400" baseline="-25000" dirty="0"/>
              <a:t>α</a:t>
            </a:r>
            <a:r>
              <a:rPr lang="en-US" sz="1400" dirty="0">
                <a:latin typeface="Calibri" charset="0"/>
                <a:ea typeface="Calibri" charset="0"/>
                <a:cs typeface="Calibri" charset="0"/>
              </a:rPr>
              <a:t>(b) = 1^0.75 / (99^0.75 + 1^0.75) = 0.03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1849-3649-2746-AA25-D1BD00BFB97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B0C18-BB7C-2444-9587-A227C88AF8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751"/>
            <a:ext cx="5657850" cy="527997"/>
          </a:xfrm>
        </p:spPr>
        <p:txBody>
          <a:bodyPr>
            <a:normAutofit/>
          </a:bodyPr>
          <a:lstStyle/>
          <a:p>
            <a:r>
              <a:rPr lang="en-US" dirty="0"/>
              <a:t>Properties of embeddings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57350"/>
            <a:ext cx="5657851" cy="2458721"/>
          </a:xfrm>
        </p:spPr>
        <p:txBody>
          <a:bodyPr>
            <a:normAutofit/>
          </a:bodyPr>
          <a:lstStyle/>
          <a:p>
            <a:r>
              <a:rPr lang="en-US" sz="1600" dirty="0"/>
              <a:t>Example:</a:t>
            </a:r>
          </a:p>
          <a:p>
            <a:r>
              <a:rPr lang="en-US" sz="1600" dirty="0"/>
              <a:t>Target word: Hogwarts</a:t>
            </a:r>
          </a:p>
          <a:p>
            <a:r>
              <a:rPr lang="en-US" sz="1600" dirty="0"/>
              <a:t>C = ±2</a:t>
            </a:r>
            <a:endParaRPr lang="en-US" sz="1600" i="1" dirty="0"/>
          </a:p>
          <a:p>
            <a:pPr lvl="1"/>
            <a:r>
              <a:rPr lang="en-US" sz="1600" i="1" dirty="0"/>
              <a:t>Sunnydale</a:t>
            </a:r>
          </a:p>
          <a:p>
            <a:pPr lvl="1"/>
            <a:r>
              <a:rPr lang="en-US" sz="1600" i="1" dirty="0" err="1"/>
              <a:t>Evernight</a:t>
            </a:r>
            <a:endParaRPr lang="en-US" sz="1600" i="1" dirty="0"/>
          </a:p>
          <a:p>
            <a:endParaRPr lang="en-US" sz="1600" dirty="0"/>
          </a:p>
          <a:p>
            <a:r>
              <a:rPr lang="en-US" sz="1600" dirty="0"/>
              <a:t>C = ±5</a:t>
            </a:r>
            <a:endParaRPr lang="en-US" sz="1600" i="1" dirty="0"/>
          </a:p>
          <a:p>
            <a:pPr lvl="1"/>
            <a:r>
              <a:rPr lang="en-US" sz="1600" i="1" dirty="0"/>
              <a:t>Dumbledore</a:t>
            </a:r>
          </a:p>
          <a:p>
            <a:pPr lvl="1"/>
            <a:r>
              <a:rPr lang="en-US" sz="1600" i="1" dirty="0"/>
              <a:t>Malfoy</a:t>
            </a:r>
          </a:p>
          <a:p>
            <a:pPr lvl="1"/>
            <a:r>
              <a:rPr lang="en-US" sz="1600" i="1" dirty="0" err="1"/>
              <a:t>halfblood</a:t>
            </a:r>
            <a:endParaRPr lang="en-US" sz="1600" i="1" dirty="0"/>
          </a:p>
          <a:p>
            <a:pPr lvl="1"/>
            <a:endParaRPr lang="en-US" sz="16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812D2-77F0-6942-B278-E40C9CCEAD9F}"/>
              </a:ext>
            </a:extLst>
          </p:cNvPr>
          <p:cNvSpPr txBox="1"/>
          <p:nvPr/>
        </p:nvSpPr>
        <p:spPr>
          <a:xfrm>
            <a:off x="317203" y="1072183"/>
            <a:ext cx="4417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Similarity depends on window size of the context C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194320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Semantically similar words with the same parts of speech.</a:t>
            </a:r>
            <a:endParaRPr lang="en-US" sz="1600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91000" y="3299637"/>
            <a:ext cx="28736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 Topically related but not similar.</a:t>
            </a:r>
            <a:endParaRPr lang="en-US" sz="1600" dirty="0">
              <a:effectLst/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6F7F34-E3B9-2C4D-8C26-6C7EFD2AAD7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A36488-98F2-304B-A89F-328A4866B3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7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52" y="7989"/>
            <a:ext cx="6655948" cy="492443"/>
          </a:xfrm>
        </p:spPr>
        <p:txBody>
          <a:bodyPr/>
          <a:lstStyle/>
          <a:p>
            <a:r>
              <a:rPr lang="en-US" dirty="0"/>
              <a:t>The Magic that word2vec can do: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755" y="895350"/>
            <a:ext cx="8382000" cy="2616101"/>
          </a:xfrm>
        </p:spPr>
        <p:txBody>
          <a:bodyPr/>
          <a:lstStyle/>
          <a:p>
            <a:endParaRPr lang="en-US" sz="1200" dirty="0"/>
          </a:p>
          <a:p>
            <a:r>
              <a:rPr lang="en-US" sz="1200" dirty="0"/>
              <a:t>Closest word vectors (as per cosine similarity) to frog word vector in </a:t>
            </a:r>
            <a:r>
              <a:rPr lang="en-US" sz="1200" dirty="0" err="1"/>
              <a:t>GloVe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	frogs, toad, </a:t>
            </a:r>
            <a:r>
              <a:rPr lang="en-US" sz="1200" dirty="0" err="1"/>
              <a:t>litoria</a:t>
            </a:r>
            <a:r>
              <a:rPr lang="en-US" sz="1200" dirty="0"/>
              <a:t>,  </a:t>
            </a:r>
            <a:r>
              <a:rPr lang="en-US" sz="1200" dirty="0" err="1"/>
              <a:t>leptodactylidae</a:t>
            </a:r>
            <a:r>
              <a:rPr lang="en-US" sz="1200" dirty="0"/>
              <a:t>, rana, lizard,  </a:t>
            </a:r>
            <a:r>
              <a:rPr lang="en-US" sz="1200" dirty="0" err="1"/>
              <a:t>eleutherodactylus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vector(“Paris”) - vector(“France”) + vector(“Italy”)</a:t>
            </a:r>
          </a:p>
          <a:p>
            <a:pPr lvl="1"/>
            <a:r>
              <a:rPr lang="en-US" sz="1200" dirty="0"/>
              <a:t>Resulting vector is very close to vector(“Rome”)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vector(“brother”) - vector(“man”) + vector(“women”)</a:t>
            </a:r>
          </a:p>
          <a:p>
            <a:pPr lvl="1"/>
            <a:r>
              <a:rPr lang="en-US" sz="1200" dirty="0"/>
              <a:t>Resulting vector is very close to vector(“sister”)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41A3F-C41C-3F43-8E60-51C7A1624A0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BFB2-C24E-6A42-BE24-952B1C8B12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D14E2-636C-EAB6-07E4-8638E5393876}"/>
              </a:ext>
            </a:extLst>
          </p:cNvPr>
          <p:cNvSpPr txBox="1"/>
          <p:nvPr/>
        </p:nvSpPr>
        <p:spPr>
          <a:xfrm>
            <a:off x="6052339" y="2114550"/>
            <a:ext cx="200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geopolitical relationships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BC62E-EA9D-EF9A-94C8-B4A811233FF7}"/>
              </a:ext>
            </a:extLst>
          </p:cNvPr>
          <p:cNvSpPr txBox="1"/>
          <p:nvPr/>
        </p:nvSpPr>
        <p:spPr>
          <a:xfrm>
            <a:off x="6019800" y="2928416"/>
            <a:ext cx="1739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familial relationships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C14669-D505-610A-0907-661EEF0C0200}"/>
              </a:ext>
            </a:extLst>
          </p:cNvPr>
          <p:cNvSpPr txBox="1"/>
          <p:nvPr/>
        </p:nvSpPr>
        <p:spPr>
          <a:xfrm>
            <a:off x="6096000" y="1043285"/>
            <a:ext cx="265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biological/zoological relationships</a:t>
            </a:r>
          </a:p>
        </p:txBody>
      </p:sp>
    </p:spTree>
    <p:extLst>
      <p:ext uri="{BB962C8B-B14F-4D97-AF65-F5344CB8AC3E}">
        <p14:creationId xmlns:p14="http://schemas.microsoft.com/office/powerpoint/2010/main" val="55856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96349"/>
            <a:ext cx="9296400" cy="738664"/>
          </a:xfrm>
        </p:spPr>
        <p:txBody>
          <a:bodyPr/>
          <a:lstStyle/>
          <a:p>
            <a:r>
              <a:rPr lang="en-US" sz="2400" b="0" dirty="0"/>
              <a:t>Embeddings Can Capture </a:t>
            </a:r>
            <a:br>
              <a:rPr lang="en-US" sz="2400" b="0" dirty="0"/>
            </a:br>
            <a:r>
              <a:rPr lang="en-US" sz="2400" dirty="0"/>
              <a:t>Analogical</a:t>
            </a:r>
            <a:r>
              <a:rPr lang="en-US" sz="2400" b="0" dirty="0"/>
              <a:t> Word Relations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382460"/>
            <a:ext cx="4315698" cy="341313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2C8FE-CB7C-4F4D-9230-12187701E3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818A6-65C7-2C41-85BE-90CBD9E9A1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9144000" cy="738664"/>
          </a:xfrm>
        </p:spPr>
        <p:txBody>
          <a:bodyPr/>
          <a:lstStyle/>
          <a:p>
            <a:r>
              <a:rPr lang="en-US" sz="2400" b="0" dirty="0"/>
              <a:t>Embeddings Can Capture </a:t>
            </a:r>
            <a:br>
              <a:rPr lang="en-US" sz="2400" b="0" dirty="0"/>
            </a:br>
            <a:r>
              <a:rPr lang="en-US" sz="2400" dirty="0"/>
              <a:t>Comparative &amp; Superlative </a:t>
            </a:r>
            <a:r>
              <a:rPr lang="en-US" sz="2400" b="0" dirty="0"/>
              <a:t>Morphology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4" y="1128113"/>
            <a:ext cx="4667250" cy="367517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ECB3-CF73-5A4E-A0BA-5E953D9FB54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4AD49-6F00-E94E-BB90-7D700A204D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9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15416</TotalTime>
  <Words>2230</Words>
  <Application>Microsoft Macintosh PowerPoint</Application>
  <PresentationFormat>On-screen Show (16:9)</PresentationFormat>
  <Paragraphs>351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Lucida Sans</vt:lpstr>
      <vt:lpstr>Times</vt:lpstr>
      <vt:lpstr>Times New Roman</vt:lpstr>
      <vt:lpstr>Office Theme</vt:lpstr>
      <vt:lpstr>PowerPoint Presentation</vt:lpstr>
      <vt:lpstr>CSC 620/820: Natural Language  Technologies    Vector Semantics</vt:lpstr>
      <vt:lpstr>Vector Semantics</vt:lpstr>
      <vt:lpstr>Word2vec SGNS: Summary</vt:lpstr>
      <vt:lpstr>Choosing noise words</vt:lpstr>
      <vt:lpstr>Properties of embeddings</vt:lpstr>
      <vt:lpstr>The Magic that word2vec can do:</vt:lpstr>
      <vt:lpstr>Embeddings Can Capture  Analogical Word Relations</vt:lpstr>
      <vt:lpstr>Embeddings Can Capture  Comparative &amp; Superlative Morphology</vt:lpstr>
      <vt:lpstr>Embeddings Can Capture  Historical Semantics</vt:lpstr>
      <vt:lpstr>Hierarchical Clustering of Word Embeddings</vt:lpstr>
      <vt:lpstr>Embeddings reflect cultural bias</vt:lpstr>
      <vt:lpstr>Embeddings reflect cultural bias</vt:lpstr>
      <vt:lpstr>Future Directions for Vector Semantics</vt:lpstr>
      <vt:lpstr>History of biased framings of women</vt:lpstr>
      <vt:lpstr>Conclusion</vt:lpstr>
      <vt:lpstr>PowerPoint Presentation</vt:lpstr>
      <vt:lpstr>CSC 620/820: Natural Language  Technologies    Neural Networks (NNs)</vt:lpstr>
      <vt:lpstr>Neural Networks</vt:lpstr>
      <vt:lpstr>NN: Units</vt:lpstr>
      <vt:lpstr>NN: Units</vt:lpstr>
      <vt:lpstr>Activation Functions: Non-linear</vt:lpstr>
      <vt:lpstr>Power of Neural Networks</vt:lpstr>
      <vt:lpstr>Power of Neural Networks</vt:lpstr>
      <vt:lpstr>Power of Neural Networks</vt:lpstr>
      <vt:lpstr>Power of Neural Networks</vt:lpstr>
      <vt:lpstr>Power of Neural Networks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685</cp:revision>
  <cp:lastPrinted>2020-08-27T01:58:20Z</cp:lastPrinted>
  <dcterms:created xsi:type="dcterms:W3CDTF">2019-08-21T17:42:26Z</dcterms:created>
  <dcterms:modified xsi:type="dcterms:W3CDTF">2022-11-10T22:57:28Z</dcterms:modified>
</cp:coreProperties>
</file>