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559" r:id="rId3"/>
    <p:sldId id="706" r:id="rId4"/>
    <p:sldId id="708" r:id="rId5"/>
    <p:sldId id="747" r:id="rId6"/>
    <p:sldId id="717" r:id="rId7"/>
    <p:sldId id="748" r:id="rId8"/>
    <p:sldId id="719" r:id="rId9"/>
    <p:sldId id="749" r:id="rId10"/>
    <p:sldId id="725" r:id="rId11"/>
    <p:sldId id="728" r:id="rId12"/>
    <p:sldId id="745" r:id="rId13"/>
    <p:sldId id="729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6"/>
    <p:restoredTop sz="90083"/>
  </p:normalViewPr>
  <p:slideViewPr>
    <p:cSldViewPr>
      <p:cViewPr varScale="1">
        <p:scale>
          <a:sx n="108" d="100"/>
          <a:sy n="108" d="100"/>
        </p:scale>
        <p:origin x="200" y="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Perceptron function: Binary Step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(one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200" dirty="0"/>
                  <a:t> for every incoming edge from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)</a:t>
                </a:r>
                <a:endParaRPr lang="en-US" sz="1200" i="1" dirty="0">
                  <a:latin typeface="Times" pitchFamily="2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(one weight </a:t>
                </a:r>
                <a:r>
                  <a:rPr lang="en-US" sz="1200" i="0">
                    <a:latin typeface="Cambria Math" panose="02040503050406030204" pitchFamily="18" charset="0"/>
                  </a:rPr>
                  <a:t>𝑤_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𝑖^(</a:t>
                </a:r>
                <a:r>
                  <a:rPr lang="en-US" sz="1200" i="0">
                    <a:latin typeface="Cambria Math" panose="02040503050406030204" pitchFamily="18" charset="0"/>
                  </a:rPr>
                  <a:t>ℎ_𝑗 )</a:t>
                </a:r>
                <a:r>
                  <a:rPr lang="en-US" sz="1200" dirty="0"/>
                  <a:t> for every incoming edge from input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𝑥_𝑖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∈[𝑥_1,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…,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𝑛0]</a:t>
                </a:r>
                <a:r>
                  <a:rPr lang="en-US" sz="1200" dirty="0"/>
                  <a:t>)</a:t>
                </a:r>
                <a:endParaRPr lang="en-US" sz="1200" i="1" dirty="0">
                  <a:latin typeface="Times" pitchFamily="2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(one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200" dirty="0"/>
                  <a:t> for every incoming edge from hidden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(one weight </a:t>
                </a:r>
                <a:r>
                  <a:rPr lang="en-US" sz="1200" i="0">
                    <a:latin typeface="Cambria Math" panose="02040503050406030204" pitchFamily="18" charset="0"/>
                  </a:rPr>
                  <a:t>𝑤_𝑖^(𝑦_𝑗 )</a:t>
                </a:r>
                <a:r>
                  <a:rPr lang="en-US" sz="1200" dirty="0"/>
                  <a:t> for every incoming edge from hidden unit </a:t>
                </a:r>
                <a:r>
                  <a:rPr lang="en-US" sz="1200" i="0">
                    <a:latin typeface="Cambria Math" panose="02040503050406030204" pitchFamily="18" charset="0"/>
                  </a:rPr>
                  <a:t>ℎ_𝑖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∈[ℎ_1,ℎ_2,…,ℎ_𝑛1]</a:t>
                </a:r>
                <a:r>
                  <a:rPr lang="en-US" sz="1200" dirty="0"/>
                  <a:t>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Algebra!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609600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8431530" cy="246221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4400-0435-F44D-83B6-997D86458835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94AB-8184-A04D-BD29-8720CE0FD6DF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2.png"/><Relationship Id="rId5" Type="http://schemas.openxmlformats.org/officeDocument/2006/relationships/image" Target="../media/image22.png"/><Relationship Id="rId10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2483" y="833906"/>
                <a:ext cx="6449317" cy="4119076"/>
              </a:xfrm>
            </p:spPr>
            <p:txBody>
              <a:bodyPr/>
              <a:lstStyle/>
              <a:p>
                <a:r>
                  <a:rPr lang="en-US" sz="1200" dirty="0"/>
                  <a:t>Matrix representation allows for convenient and fast computations at each layer. </a:t>
                </a:r>
              </a:p>
              <a:p>
                <a:endParaRPr lang="en-US" sz="1200" dirty="0"/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E.g. In this 2-layer FFNN,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	for every unit in the hidden layer we need to compute: </a:t>
                </a:r>
              </a:p>
              <a:p>
                <a:pPr>
                  <a:spcAft>
                    <a:spcPts val="1000"/>
                  </a:spcAft>
                </a:pPr>
                <a:endParaRPr lang="en-US" sz="1200" dirty="0"/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such computations, one for each hidden unit.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Matrix representation allows all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computations to be done all at once.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Step 1. Multiply weight matrix </a:t>
                </a:r>
                <a:r>
                  <a:rPr lang="en-US" sz="1200" i="1" dirty="0">
                    <a:latin typeface="Times" pitchFamily="2" charset="0"/>
                  </a:rPr>
                  <a:t>W</a:t>
                </a:r>
                <a:r>
                  <a:rPr lang="en-US" sz="1200" dirty="0"/>
                  <a:t> (dimensions: [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r>
                  <a:rPr lang="en-US" sz="1200" dirty="0"/>
                  <a:t>) with input vector </a:t>
                </a:r>
                <a:r>
                  <a:rPr lang="en-US" sz="1200" i="1" dirty="0">
                    <a:latin typeface="Times" pitchFamily="2" charset="0"/>
                  </a:rPr>
                  <a:t>x</a:t>
                </a:r>
                <a:r>
                  <a:rPr lang="en-US" sz="1200" dirty="0"/>
                  <a:t> (dimensions: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sz="1200" dirty="0"/>
                  <a:t>)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to produce a vector of</a:t>
                </a:r>
                <a:r>
                  <a:rPr lang="en-US" sz="1100" dirty="0"/>
                  <a:t> </a:t>
                </a:r>
                <a:r>
                  <a:rPr lang="en-US" sz="1200" dirty="0"/>
                  <a:t>dimensions: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, 1]</m:t>
                    </m:r>
                  </m:oMath>
                </a14:m>
                <a:r>
                  <a:rPr lang="en-US" sz="1200" dirty="0"/>
                  <a:t> (let’s call this vector,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)</a:t>
                </a:r>
                <a:endParaRPr lang="en-US" sz="1400" dirty="0"/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Step 2. Add the bias vector </a:t>
                </a:r>
                <a:r>
                  <a:rPr lang="en-US" sz="1200" i="1" dirty="0">
                    <a:latin typeface="Times" pitchFamily="2" charset="0"/>
                  </a:rPr>
                  <a:t>b</a:t>
                </a:r>
                <a:r>
                  <a:rPr lang="en-US" sz="1200" dirty="0"/>
                  <a:t> (dimensions: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1, 1]</m:t>
                    </m:r>
                  </m:oMath>
                </a14:m>
                <a:r>
                  <a:rPr lang="en-US" sz="1200" dirty="0"/>
                  <a:t>) to the output from Step 1 (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200" dirty="0"/>
                  <a:t>) to produce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a new vector of</a:t>
                </a:r>
                <a:r>
                  <a:rPr lang="en-US" sz="1100" dirty="0"/>
                  <a:t> </a:t>
                </a:r>
                <a:r>
                  <a:rPr lang="en-US" sz="1200" dirty="0"/>
                  <a:t>dimensions: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1, 1]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US" sz="1200" dirty="0"/>
                  <a:t>(let’s call this vector,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Step 3. Apply the activation function to the output from Step 2 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). 	      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000" dirty="0"/>
                  <a:t>	(Recall, Vector element-wise application of a function: 		         )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200" dirty="0"/>
                  <a:t>Output of the hidden layer: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/>
                  <a:t>: a vector of dimensions: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483" y="833906"/>
                <a:ext cx="6449317" cy="4119076"/>
              </a:xfrm>
              <a:blipFill>
                <a:blip r:embed="rId3"/>
                <a:stretch>
                  <a:fillRect l="-1572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12C08C-743C-8447-9A4E-84ADDB97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61" y="769305"/>
            <a:ext cx="2616639" cy="1421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23266-3561-DC49-92F2-1A5FF208F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01372"/>
            <a:ext cx="1828800" cy="186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5ACD8-BB16-564B-ABE4-CDF9B277B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452" y="1766594"/>
            <a:ext cx="1809750" cy="339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EC210D-1057-FA4F-9CE4-B560A69FCC37}"/>
                  </a:ext>
                </a:extLst>
              </p:cNvPr>
              <p:cNvSpPr/>
              <p:nvPr/>
            </p:nvSpPr>
            <p:spPr>
              <a:xfrm>
                <a:off x="1675684" y="1768825"/>
                <a:ext cx="67640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EC210D-1057-FA4F-9CE4-B560A69FC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84" y="1768825"/>
                <a:ext cx="676404" cy="391646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A2BE306-BA82-B541-86D5-DAE4D4D2F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0" y="4643522"/>
            <a:ext cx="1229585" cy="290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2DC83B-DE2A-F24F-9F12-3E2E1EC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Feed-Forward 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5C6C3-EA01-D14F-9F3A-F3291088E147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F96BD7-F9A1-D34F-8FD9-917E1932B2D9}"/>
                  </a:ext>
                </a:extLst>
              </p:cNvPr>
              <p:cNvSpPr/>
              <p:nvPr/>
            </p:nvSpPr>
            <p:spPr>
              <a:xfrm>
                <a:off x="7886853" y="2985370"/>
                <a:ext cx="8322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F96BD7-F9A1-D34F-8FD9-917E1932B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853" y="2985370"/>
                <a:ext cx="83227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625643-58A8-7E43-AEE7-F4DB89EDB029}"/>
                  </a:ext>
                </a:extLst>
              </p:cNvPr>
              <p:cNvSpPr/>
              <p:nvPr/>
            </p:nvSpPr>
            <p:spPr>
              <a:xfrm>
                <a:off x="7862037" y="3590356"/>
                <a:ext cx="9769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625643-58A8-7E43-AEE7-F4DB89EDB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37" y="3590356"/>
                <a:ext cx="976934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1A202E-1DC0-E743-8AFA-A07D179426FB}"/>
                  </a:ext>
                </a:extLst>
              </p:cNvPr>
              <p:cNvSpPr/>
              <p:nvPr/>
            </p:nvSpPr>
            <p:spPr>
              <a:xfrm>
                <a:off x="7862037" y="4086901"/>
                <a:ext cx="5840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1A202E-1DC0-E743-8AFA-A07D17942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37" y="4086901"/>
                <a:ext cx="584006" cy="307777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BFA4ECB0-7962-B149-84AE-96750F01160A}"/>
              </a:ext>
            </a:extLst>
          </p:cNvPr>
          <p:cNvSpPr/>
          <p:nvPr/>
        </p:nvSpPr>
        <p:spPr>
          <a:xfrm>
            <a:off x="6400800" y="1184222"/>
            <a:ext cx="2819400" cy="1177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2482" y="833906"/>
                <a:ext cx="6373118" cy="3739485"/>
              </a:xfrm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400" dirty="0"/>
                  <a:t>Matrix representation allows for convenient and fast computations at each layer. </a:t>
                </a:r>
              </a:p>
              <a:p>
                <a:pPr>
                  <a:spcAft>
                    <a:spcPts val="1000"/>
                  </a:spcAft>
                </a:pPr>
                <a:endParaRPr lang="en-US" sz="1400" dirty="0"/>
              </a:p>
              <a:p>
                <a:pPr>
                  <a:spcAft>
                    <a:spcPts val="1000"/>
                  </a:spcAft>
                </a:pPr>
                <a:r>
                  <a:rPr lang="en-US" sz="1400" dirty="0"/>
                  <a:t>E.g. At the </a:t>
                </a:r>
                <a:r>
                  <a:rPr lang="en-US" sz="1400" b="1" dirty="0"/>
                  <a:t>output</a:t>
                </a:r>
                <a:r>
                  <a:rPr lang="en-US" sz="1400" dirty="0"/>
                  <a:t> layer of this 2-layer FFNN: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400" dirty="0"/>
                  <a:t>Step 1. Multiply weight matrix </a:t>
                </a:r>
                <a:r>
                  <a:rPr lang="en-US" sz="1400" i="1" dirty="0">
                    <a:latin typeface="Times" pitchFamily="2" charset="0"/>
                  </a:rPr>
                  <a:t>U</a:t>
                </a:r>
                <a:r>
                  <a:rPr lang="en-US" sz="1400" dirty="0"/>
                  <a:t> (dimensions: [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sz="1400" dirty="0"/>
                  <a:t>) with the output vector of previous layer: </a:t>
                </a:r>
                <a:r>
                  <a:rPr lang="en-US" sz="1400" i="1" dirty="0">
                    <a:latin typeface="Times" pitchFamily="2" charset="0"/>
                  </a:rPr>
                  <a:t>h</a:t>
                </a:r>
                <a:r>
                  <a:rPr lang="en-US" sz="1400" dirty="0"/>
                  <a:t> (dimensions: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sz="1400" dirty="0"/>
                  <a:t>) to produce a vector of</a:t>
                </a:r>
                <a:r>
                  <a:rPr lang="en-US" sz="1200" dirty="0"/>
                  <a:t> </a:t>
                </a:r>
                <a:r>
                  <a:rPr lang="en-US" sz="1400" dirty="0"/>
                  <a:t>dimensions: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 1]</m:t>
                    </m:r>
                  </m:oMath>
                </a14:m>
                <a:r>
                  <a:rPr lang="en-US" dirty="0"/>
                  <a:t>.</a:t>
                </a:r>
                <a:endParaRPr lang="en-US" sz="1400" dirty="0"/>
              </a:p>
              <a:p>
                <a:pPr>
                  <a:spcAft>
                    <a:spcPts val="1000"/>
                  </a:spcAft>
                </a:pPr>
                <a:r>
                  <a:rPr lang="en-US" sz="1400" dirty="0"/>
                  <a:t>Step 2. </a:t>
                </a:r>
                <a:r>
                  <a:rPr lang="en-US" sz="1200" dirty="0"/>
                  <a:t>(Last step):</a:t>
                </a:r>
                <a:endParaRPr lang="en-US" sz="1400" dirty="0"/>
              </a:p>
              <a:p>
                <a:pPr>
                  <a:spcAft>
                    <a:spcPts val="1000"/>
                  </a:spcAf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Binary classification tasks: Single output unit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=1) with sigmoid function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from this unit will be the probability of class 1.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Multiclass classification tasks: Multiple output units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=No. of classes) with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from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units will be probabilities that sum to 1.</a:t>
                </a:r>
              </a:p>
              <a:p>
                <a:pPr>
                  <a:spcAft>
                    <a:spcPts val="1000"/>
                  </a:spcAft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482" y="833906"/>
                <a:ext cx="6373118" cy="3739485"/>
              </a:xfrm>
              <a:blipFill>
                <a:blip r:embed="rId2"/>
                <a:stretch>
                  <a:fillRect l="-1793" t="-1695"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12DC83B-DE2A-F24F-9F12-3E2E1EC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Feed-Forward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C08C-743C-8447-9A4E-84ADDB97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79986"/>
            <a:ext cx="2388039" cy="12972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5C6C3-EA01-D14F-9F3A-F3291088E147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8C8B56-A4B4-9847-9AE4-A9E4A2895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037" y="1929795"/>
            <a:ext cx="849777" cy="2609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C3C6C9E-2608-D24C-9309-48C68F560DEE}"/>
              </a:ext>
            </a:extLst>
          </p:cNvPr>
          <p:cNvSpPr/>
          <p:nvPr/>
        </p:nvSpPr>
        <p:spPr>
          <a:xfrm>
            <a:off x="6858000" y="579986"/>
            <a:ext cx="2133600" cy="467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5F604-BD05-7A42-A2C1-A4759ADA052D}"/>
                  </a:ext>
                </a:extLst>
              </p:cNvPr>
              <p:cNvSpPr txBox="1"/>
              <p:nvPr/>
            </p:nvSpPr>
            <p:spPr>
              <a:xfrm>
                <a:off x="5221118" y="2996740"/>
                <a:ext cx="1916807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=1 </m:t>
                          </m:r>
                        </m:e>
                      </m:d>
                      <m:r>
                        <a:rPr lang="en-US" sz="1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5F604-BD05-7A42-A2C1-A4759ADA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18" y="2996740"/>
                <a:ext cx="1916807" cy="349968"/>
              </a:xfrm>
              <a:prstGeom prst="rect">
                <a:avLst/>
              </a:prstGeom>
              <a:blipFill>
                <a:blip r:embed="rId5"/>
                <a:stretch>
                  <a:fillRect l="-1316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1D1202-9F4A-B040-ADD1-C09446BAD05E}"/>
                  </a:ext>
                </a:extLst>
              </p:cNvPr>
              <p:cNvSpPr/>
              <p:nvPr/>
            </p:nvSpPr>
            <p:spPr>
              <a:xfrm>
                <a:off x="6262857" y="3714082"/>
                <a:ext cx="2881143" cy="1279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]= </m:t>
                      </m:r>
                      <m:r>
                        <a:rPr lang="en-US" sz="1200" i="1">
                          <a:latin typeface="Cambria Math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200" i="1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𝑍</m:t>
                                  </m:r>
                                  <m:r>
                                    <a:rPr lang="en-US" sz="1200" i="1" baseline="-2500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is-I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𝑍𝑗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1200" i="1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bg-BG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𝑍</m:t>
                                  </m:r>
                                  <m:r>
                                    <a:rPr lang="en-US" sz="1200" i="1" baseline="-2500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is-I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𝑍𝑗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1200" i="1">
                              <a:latin typeface="Cambria Math" charset="0"/>
                            </a:rPr>
                            <m:t>, …,</m:t>
                          </m:r>
                          <m:f>
                            <m:fPr>
                              <m:ctrlPr>
                                <a:rPr lang="bg-BG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𝑍</m:t>
                                  </m:r>
                                  <m:r>
                                    <a:rPr lang="en-US" sz="12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is-I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𝑍𝑗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1D1202-9F4A-B040-ADD1-C09446BAD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57" y="3714082"/>
                <a:ext cx="2881143" cy="1279004"/>
              </a:xfrm>
              <a:prstGeom prst="rect">
                <a:avLst/>
              </a:prstGeom>
              <a:blipFill>
                <a:blip r:embed="rId6"/>
                <a:stretch>
                  <a:fillRect l="-16667" t="-980" b="-6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8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9B22-809C-8342-84C2-26A6BB8E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2" y="833906"/>
            <a:ext cx="6373118" cy="2246769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400" dirty="0"/>
              <a:t>In Summary:</a:t>
            </a:r>
          </a:p>
          <a:p>
            <a:pPr>
              <a:spcAft>
                <a:spcPts val="1000"/>
              </a:spcAft>
            </a:pPr>
            <a:r>
              <a:rPr lang="en-US" sz="1400" dirty="0"/>
              <a:t>This 2-layer FFNN: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Takes as input vector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Outputs probability distribution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parameterized by weight matrices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bias vector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final equations are: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DC83B-DE2A-F24F-9F12-3E2E1EC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Feed-Forward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C08C-743C-8447-9A4E-84ADDB97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48" y="833906"/>
            <a:ext cx="2637991" cy="1433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5C6C3-EA01-D14F-9F3A-F3291088E147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97699-017A-8C4C-B47C-7319FEFF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06969"/>
            <a:ext cx="2008634" cy="11801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B7B93C7-D383-0E1A-922E-EDAE1541F207}"/>
              </a:ext>
            </a:extLst>
          </p:cNvPr>
          <p:cNvSpPr/>
          <p:nvPr/>
        </p:nvSpPr>
        <p:spPr>
          <a:xfrm>
            <a:off x="3429000" y="1962150"/>
            <a:ext cx="2286000" cy="67438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6F315-2DD3-F51D-D10D-A5ECD28D5F5A}"/>
              </a:ext>
            </a:extLst>
          </p:cNvPr>
          <p:cNvSpPr txBox="1"/>
          <p:nvPr/>
        </p:nvSpPr>
        <p:spPr>
          <a:xfrm>
            <a:off x="5722702" y="2317206"/>
            <a:ext cx="1965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Need to be learned / trained</a:t>
            </a:r>
          </a:p>
        </p:txBody>
      </p:sp>
    </p:spTree>
    <p:extLst>
      <p:ext uri="{BB962C8B-B14F-4D97-AF65-F5344CB8AC3E}">
        <p14:creationId xmlns:p14="http://schemas.microsoft.com/office/powerpoint/2010/main" val="35288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C83B-DE2A-F24F-9F12-3E2E1EC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Feed-Forward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C08C-743C-8447-9A4E-84ADDB97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79986"/>
            <a:ext cx="2388039" cy="12972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5C6C3-EA01-D14F-9F3A-F3291088E147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EECFA-3AC2-D24B-A8E0-64B429029102}"/>
              </a:ext>
            </a:extLst>
          </p:cNvPr>
          <p:cNvSpPr txBox="1"/>
          <p:nvPr/>
        </p:nvSpPr>
        <p:spPr>
          <a:xfrm>
            <a:off x="154664" y="2038350"/>
            <a:ext cx="91163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parallels between 2-layer FFNN classifier and traditional classification approach:</a:t>
            </a:r>
          </a:p>
          <a:p>
            <a:endParaRPr lang="en-US" sz="1200" dirty="0"/>
          </a:p>
          <a:p>
            <a:r>
              <a:rPr lang="en-US" sz="1200" u="sng" dirty="0"/>
              <a:t>Step 1. Input Transformation</a:t>
            </a:r>
            <a:r>
              <a:rPr lang="en-US" sz="1200" dirty="0"/>
              <a:t>: Input to Hidden layer vector ≈ Input to Feature vector (network features instead of engineered features)</a:t>
            </a:r>
          </a:p>
          <a:p>
            <a:r>
              <a:rPr lang="en-US" sz="1200" u="sng" dirty="0"/>
              <a:t>Step 2. Learn classification model</a:t>
            </a:r>
            <a:r>
              <a:rPr lang="en-US" sz="1200" dirty="0"/>
              <a:t>:  Learn network weights ≈ Learn feature weights </a:t>
            </a:r>
          </a:p>
        </p:txBody>
      </p:sp>
    </p:spTree>
    <p:extLst>
      <p:ext uri="{BB962C8B-B14F-4D97-AF65-F5344CB8AC3E}">
        <p14:creationId xmlns:p14="http://schemas.microsoft.com/office/powerpoint/2010/main" val="26466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458200" cy="3323987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CSC 620/820: Natural Language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Technologies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Neural Networks (NNs)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5FEA9-4091-5544-A499-189572A47814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</p:spTree>
    <p:extLst>
      <p:ext uri="{BB962C8B-B14F-4D97-AF65-F5344CB8AC3E}">
        <p14:creationId xmlns:p14="http://schemas.microsoft.com/office/powerpoint/2010/main" val="5407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7467600" cy="492443"/>
          </a:xfrm>
        </p:spPr>
        <p:txBody>
          <a:bodyPr/>
          <a:lstStyle/>
          <a:p>
            <a:r>
              <a:rPr lang="en-US" dirty="0"/>
              <a:t>NN: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55" y="895350"/>
            <a:ext cx="8382000" cy="3200876"/>
          </a:xfrm>
        </p:spPr>
        <p:txBody>
          <a:bodyPr/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single computational unit that: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takes weighted sum of the input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adds bias term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a non-linear function to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(activation function)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D6EA3-3348-204A-81B5-994AB963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190750"/>
            <a:ext cx="1473200" cy="576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41A94-1DE3-514C-B3B9-51F08191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48302"/>
            <a:ext cx="1250950" cy="337848"/>
          </a:xfrm>
          <a:prstGeom prst="rect">
            <a:avLst/>
          </a:prstGeom>
        </p:spPr>
      </p:pic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3400D4F7-65E9-4141-B508-B7B61B2167D2}"/>
              </a:ext>
            </a:extLst>
          </p:cNvPr>
          <p:cNvSpPr/>
          <p:nvPr/>
        </p:nvSpPr>
        <p:spPr>
          <a:xfrm>
            <a:off x="932568" y="3486150"/>
            <a:ext cx="1759832" cy="990600"/>
          </a:xfrm>
          <a:prstGeom prst="upArrowCallou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Activation value of the unit/node.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Also the final output, y, in this single node network.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FF1CA-63BA-5241-BCA2-5FFEB78FFA62}"/>
                  </a:ext>
                </a:extLst>
              </p:cNvPr>
              <p:cNvSpPr txBox="1"/>
              <p:nvPr/>
            </p:nvSpPr>
            <p:spPr>
              <a:xfrm>
                <a:off x="3276600" y="3156367"/>
                <a:ext cx="4322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()</m:t>
                    </m:r>
                  </m:oMath>
                </a14:m>
                <a:r>
                  <a:rPr lang="en-US" sz="1400" dirty="0"/>
                  <a:t>: non-linear function. Commonly, sigmoid, tanh, </a:t>
                </a:r>
                <a:r>
                  <a:rPr lang="en-US" sz="1400" dirty="0" err="1"/>
                  <a:t>ReLU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FF1CA-63BA-5241-BCA2-5FFEB78FF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156367"/>
                <a:ext cx="4322915" cy="307777"/>
              </a:xfrm>
              <a:prstGeom prst="rect">
                <a:avLst/>
              </a:prstGeom>
              <a:blipFill>
                <a:blip r:embed="rId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8A7F675-0532-AF42-9EB3-A9B778D7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040" y="715150"/>
            <a:ext cx="2508951" cy="214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51CB73-B745-6841-8232-F7AC28479BB5}"/>
              </a:ext>
            </a:extLst>
          </p:cNvPr>
          <p:cNvSpPr/>
          <p:nvPr/>
        </p:nvSpPr>
        <p:spPr>
          <a:xfrm>
            <a:off x="1295400" y="3148302"/>
            <a:ext cx="411480" cy="33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31B4F-6396-7C43-A6FB-37F5610D96F8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</p:spTree>
    <p:extLst>
      <p:ext uri="{BB962C8B-B14F-4D97-AF65-F5344CB8AC3E}">
        <p14:creationId xmlns:p14="http://schemas.microsoft.com/office/powerpoint/2010/main" val="72899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943A8-4121-D849-9E13-C3A4F277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19150"/>
            <a:ext cx="8431530" cy="3693319"/>
          </a:xfrm>
        </p:spPr>
        <p:txBody>
          <a:bodyPr/>
          <a:lstStyle/>
          <a:p>
            <a:r>
              <a:rPr lang="en-US" dirty="0"/>
              <a:t>Ability to combine the simple NN units into larger networks</a:t>
            </a:r>
          </a:p>
          <a:p>
            <a:endParaRPr lang="en-US" dirty="0"/>
          </a:p>
          <a:p>
            <a:r>
              <a:rPr lang="en-US" dirty="0"/>
              <a:t>A clever demonstration of this from 1969! </a:t>
            </a:r>
            <a:r>
              <a:rPr lang="en-US" sz="1200" dirty="0"/>
              <a:t>(Minsky and </a:t>
            </a:r>
            <a:r>
              <a:rPr lang="en-US" sz="1200" dirty="0" err="1"/>
              <a:t>Papert</a:t>
            </a:r>
            <a:r>
              <a:rPr lang="en-US" sz="1200" dirty="0"/>
              <a:t>, 1969)</a:t>
            </a:r>
            <a:r>
              <a:rPr lang="en-US" dirty="0"/>
              <a:t> </a:t>
            </a:r>
          </a:p>
          <a:p>
            <a:r>
              <a:rPr lang="en-US" dirty="0"/>
              <a:t>	XOR function</a:t>
            </a:r>
          </a:p>
          <a:p>
            <a:endParaRPr lang="en-US" dirty="0"/>
          </a:p>
          <a:p>
            <a:r>
              <a:rPr lang="en-US" dirty="0"/>
              <a:t>Perceptron: A simple neural unit with binary output and no non-linear activation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Perceptron for logical AND function: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Perceptron for logical OR function: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3F5D9-804F-AC44-9099-EF57CFF4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70250"/>
            <a:ext cx="2222500" cy="68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4CEA7-61EF-E54E-AE05-9F10E2B3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63D45-147A-0D4C-B139-57EE955F8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028950"/>
            <a:ext cx="107097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C03A9-CCCE-EA41-B53B-CE1FF9FFB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4012316"/>
            <a:ext cx="990600" cy="92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281F7-373A-A044-A396-B12839EF9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226536"/>
            <a:ext cx="3086100" cy="12412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F8E823-C9AA-A642-9749-E01DB05AC786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C2F89-F629-1B44-9459-8FA9CC5FB06A}"/>
              </a:ext>
            </a:extLst>
          </p:cNvPr>
          <p:cNvSpPr/>
          <p:nvPr/>
        </p:nvSpPr>
        <p:spPr>
          <a:xfrm>
            <a:off x="4038600" y="3105150"/>
            <a:ext cx="3048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AED01-425E-A744-AEDE-8E3CA16D577D}"/>
              </a:ext>
            </a:extLst>
          </p:cNvPr>
          <p:cNvSpPr txBox="1"/>
          <p:nvPr/>
        </p:nvSpPr>
        <p:spPr>
          <a:xfrm>
            <a:off x="4258395" y="2895600"/>
            <a:ext cx="939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32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1DD4-3992-C541-91DD-AECA0355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82CC-D55E-D845-ADFA-8224C357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5534917" cy="2492990"/>
          </a:xfrm>
        </p:spPr>
        <p:txBody>
          <a:bodyPr/>
          <a:lstStyle/>
          <a:p>
            <a:r>
              <a:rPr lang="en-US" dirty="0"/>
              <a:t>Impossible to build an XOR function with perceptron.</a:t>
            </a:r>
          </a:p>
          <a:p>
            <a:endParaRPr lang="en-US" dirty="0"/>
          </a:p>
          <a:p>
            <a:r>
              <a:rPr lang="en-US" dirty="0"/>
              <a:t>Why? </a:t>
            </a:r>
          </a:p>
          <a:p>
            <a:r>
              <a:rPr lang="en-US" dirty="0"/>
              <a:t>Perceptron is a linear classifier. </a:t>
            </a:r>
          </a:p>
          <a:p>
            <a:pPr lvl="1"/>
            <a:r>
              <a:rPr lang="en-US" sz="1600" dirty="0"/>
              <a:t>For a two-dimensional input space the perceptron’s decision boundary is a line. </a:t>
            </a:r>
          </a:p>
          <a:p>
            <a:pPr lvl="1"/>
            <a:r>
              <a:rPr lang="en-US" sz="1600" dirty="0"/>
              <a:t>For multi-dimensional input the decision boundary would be a hyperplane.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42C02-515F-D24E-A800-6B44805F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850892"/>
            <a:ext cx="1404853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8D06F-1F68-DB4F-90C8-471872CB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99" y="850892"/>
            <a:ext cx="1295401" cy="1506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C895F-B10E-BC41-852A-47818FF6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859" y="2266950"/>
            <a:ext cx="1081541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1FDA2-B9FE-4B47-BAB7-777639EB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276350"/>
            <a:ext cx="1828800" cy="56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4DC08E-912A-4D41-87C9-F95BC3FFB1BD}"/>
              </a:ext>
            </a:extLst>
          </p:cNvPr>
          <p:cNvSpPr txBox="1"/>
          <p:nvPr/>
        </p:nvSpPr>
        <p:spPr>
          <a:xfrm>
            <a:off x="5198271" y="150495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Blue dots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C211D-BAB1-7841-8FBC-08B13913BF6B}"/>
              </a:ext>
            </a:extLst>
          </p:cNvPr>
          <p:cNvSpPr txBox="1"/>
          <p:nvPr/>
        </p:nvSpPr>
        <p:spPr>
          <a:xfrm>
            <a:off x="5181600" y="1295540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White dots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1499C-DC3D-2F4C-A04E-39AD39B966F4}"/>
              </a:ext>
            </a:extLst>
          </p:cNvPr>
          <p:cNvCxnSpPr>
            <a:cxnSpLocks/>
          </p:cNvCxnSpPr>
          <p:nvPr/>
        </p:nvCxnSpPr>
        <p:spPr>
          <a:xfrm>
            <a:off x="7162800" y="2158992"/>
            <a:ext cx="1262147" cy="12509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8A4895-3294-114D-9375-2CA20A4B9366}"/>
              </a:ext>
            </a:extLst>
          </p:cNvPr>
          <p:cNvCxnSpPr>
            <a:cxnSpLocks/>
          </p:cNvCxnSpPr>
          <p:nvPr/>
        </p:nvCxnSpPr>
        <p:spPr>
          <a:xfrm>
            <a:off x="6781800" y="2419350"/>
            <a:ext cx="1262147" cy="12509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E41A0-A1AE-0A45-BF30-65AD4B38FAD4}"/>
              </a:ext>
            </a:extLst>
          </p:cNvPr>
          <p:cNvSpPr/>
          <p:nvPr/>
        </p:nvSpPr>
        <p:spPr>
          <a:xfrm>
            <a:off x="3581400" y="4916329"/>
            <a:ext cx="16417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</p:spTree>
    <p:extLst>
      <p:ext uri="{BB962C8B-B14F-4D97-AF65-F5344CB8AC3E}">
        <p14:creationId xmlns:p14="http://schemas.microsoft.com/office/powerpoint/2010/main" val="14462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3C0D-81BE-BD48-A3A9-45316CE7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457DB-8575-6843-B8CD-1C93BFA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234" y="702375"/>
            <a:ext cx="2077207" cy="154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5BB7C-D622-C84F-97AA-D0A55303FD7D}"/>
              </a:ext>
            </a:extLst>
          </p:cNvPr>
          <p:cNvSpPr txBox="1"/>
          <p:nvPr/>
        </p:nvSpPr>
        <p:spPr>
          <a:xfrm>
            <a:off x="4267200" y="1258407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1: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1396A-B51F-3B4B-B643-3C516AF8B466}"/>
              </a:ext>
            </a:extLst>
          </p:cNvPr>
          <p:cNvSpPr txBox="1"/>
          <p:nvPr/>
        </p:nvSpPr>
        <p:spPr>
          <a:xfrm>
            <a:off x="4724400" y="716921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2: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124ED-E7BA-9749-8E51-BA18AFE2C853}"/>
              </a:ext>
            </a:extLst>
          </p:cNvPr>
          <p:cNvSpPr txBox="1"/>
          <p:nvPr/>
        </p:nvSpPr>
        <p:spPr>
          <a:xfrm>
            <a:off x="5029200" y="2187937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[1	1]</a:t>
            </a:r>
            <a:endParaRPr lang="en-US" sz="1100" b="1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35119-B83E-5B40-8CE9-8D6341FE8980}"/>
              </a:ext>
            </a:extLst>
          </p:cNvPr>
          <p:cNvSpPr txBox="1"/>
          <p:nvPr/>
        </p:nvSpPr>
        <p:spPr>
          <a:xfrm>
            <a:off x="5638800" y="2831758"/>
            <a:ext cx="253306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 the new </a:t>
            </a:r>
            <a:r>
              <a:rPr lang="en-US" sz="1050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space (linearly separable):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1: [0 0] is 0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2: [1 0]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3: [1 0]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4: [2 1] is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C47F9-B155-564B-88BE-661A24EFFD8F}"/>
              </a:ext>
            </a:extLst>
          </p:cNvPr>
          <p:cNvSpPr txBox="1"/>
          <p:nvPr/>
        </p:nvSpPr>
        <p:spPr>
          <a:xfrm>
            <a:off x="3412958" y="2814737"/>
            <a:ext cx="130195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 original </a:t>
            </a:r>
            <a:r>
              <a:rPr lang="en-US" sz="1050" i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space: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1: [0 0] is 0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2: [1 0]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3: [0 1]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4: [1 1] is 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EE367F-E2F5-7D4B-B6B7-8CB0E2CD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58" y="3790950"/>
            <a:ext cx="1311442" cy="1306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FAF22-4C12-EE48-97FE-CB95C9F46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99" y="3790950"/>
            <a:ext cx="1907089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B6D7A5-CA36-8246-A355-1A016EAE1A71}"/>
              </a:ext>
            </a:extLst>
          </p:cNvPr>
          <p:cNvSpPr txBox="1"/>
          <p:nvPr/>
        </p:nvSpPr>
        <p:spPr>
          <a:xfrm>
            <a:off x="6968530" y="1047750"/>
            <a:ext cx="217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hidden representation of the input collapses two input cases ([1 0] and [0 1]) to a single point in the h space [1 0].  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Enabling linear separation of the blue and white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datapoints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1E3109-F8E0-9E41-9BB1-E6FFFFF9637B}"/>
              </a:ext>
            </a:extLst>
          </p:cNvPr>
          <p:cNvSpPr/>
          <p:nvPr/>
        </p:nvSpPr>
        <p:spPr>
          <a:xfrm>
            <a:off x="4038600" y="4947106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</p:spTree>
    <p:extLst>
      <p:ext uri="{BB962C8B-B14F-4D97-AF65-F5344CB8AC3E}">
        <p14:creationId xmlns:p14="http://schemas.microsoft.com/office/powerpoint/2010/main" val="323901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B3BF-7A05-734E-9198-C08C9D1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105E-FEBA-8B4B-8089-626CF5A9A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C83B-DE2A-F24F-9F12-3E2E1EC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738664"/>
          </a:xfrm>
        </p:spPr>
        <p:txBody>
          <a:bodyPr/>
          <a:lstStyle/>
          <a:p>
            <a:r>
              <a:rPr lang="en-US" sz="2400" dirty="0"/>
              <a:t>Feed-Forward Neural Network</a:t>
            </a:r>
            <a:br>
              <a:rPr lang="en-US" sz="2400" dirty="0"/>
            </a:br>
            <a:r>
              <a:rPr lang="en-US" sz="2400" dirty="0"/>
              <a:t>FFNN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2483" y="833906"/>
                <a:ext cx="8431530" cy="3792192"/>
              </a:xfrm>
            </p:spPr>
            <p:txBody>
              <a:bodyPr/>
              <a:lstStyle/>
              <a:p>
                <a:r>
                  <a:rPr lang="en-US" sz="1100" dirty="0"/>
                  <a:t>FFNN is the simplest type of multilayer neural network </a:t>
                </a:r>
              </a:p>
              <a:p>
                <a:r>
                  <a:rPr lang="en-US" sz="1100" dirty="0"/>
                  <a:t>that consist of three types of nodes: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100" dirty="0"/>
                  <a:t>Input “units” (just scalar values)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100" dirty="0"/>
                  <a:t>Hidden units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100" dirty="0"/>
                  <a:t>Output units</a:t>
                </a:r>
              </a:p>
              <a:p>
                <a:r>
                  <a:rPr lang="en-US" sz="1100" dirty="0"/>
                  <a:t>Has no cycles. </a:t>
                </a:r>
              </a:p>
              <a:p>
                <a:r>
                  <a:rPr lang="en-US" sz="1100" dirty="0"/>
                  <a:t>Outputs from units in each layer are passed to the units in the next layer, </a:t>
                </a:r>
              </a:p>
              <a:p>
                <a:r>
                  <a:rPr lang="en-US" sz="1100" dirty="0"/>
                  <a:t>but not other way round. </a:t>
                </a:r>
              </a:p>
              <a:p>
                <a:r>
                  <a:rPr lang="en-US" sz="1100" dirty="0"/>
                  <a:t>Standard architecture: Fully connected layers.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100" dirty="0"/>
              </a:p>
              <a:p>
                <a:r>
                  <a:rPr lang="en-US" sz="1100" dirty="0"/>
                  <a:t>Example: 2-layer FFNN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/>
                  <a:t> number of input “units” in layer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number of units in 1</a:t>
                </a:r>
                <a:r>
                  <a:rPr lang="en-US" sz="1200" baseline="30000" dirty="0"/>
                  <a:t>st</a:t>
                </a:r>
                <a:r>
                  <a:rPr lang="en-US" sz="1200" dirty="0"/>
                  <a:t> layer (hidden units)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 number of units in 2</a:t>
                </a:r>
                <a:r>
                  <a:rPr lang="en-US" sz="1200" baseline="30000" dirty="0"/>
                  <a:t>nd</a:t>
                </a:r>
                <a:r>
                  <a:rPr lang="en-US" sz="1200" dirty="0"/>
                  <a:t> layer (output units)</a:t>
                </a:r>
              </a:p>
              <a:p>
                <a:pPr lvl="2"/>
                <a:endParaRPr lang="en-US" sz="1200" dirty="0"/>
              </a:p>
              <a:p>
                <a:pPr lvl="1"/>
                <a:r>
                  <a:rPr lang="en-US" sz="1200" dirty="0"/>
                  <a:t>Layer 1: Hidden layer</a:t>
                </a:r>
              </a:p>
              <a:p>
                <a:pPr lvl="2"/>
                <a:r>
                  <a:rPr lang="en-US" sz="1200" dirty="0"/>
                  <a:t>Every hidden unit,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, has ___ number of inputs</a:t>
                </a:r>
              </a:p>
              <a:p>
                <a:pPr lvl="2"/>
                <a:r>
                  <a:rPr lang="en-US" sz="1200" dirty="0"/>
                  <a:t>So,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200" dirty="0"/>
                  <a:t>dimensional weight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will be: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200" dirty="0"/>
                  <a:t>,…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1200" dirty="0"/>
              </a:p>
              <a:p>
                <a:pPr lvl="2"/>
                <a:r>
                  <a:rPr lang="en-US" sz="1200" dirty="0"/>
                  <a:t>Combine these weight vectors for all hidden units into a matrix W. The dimensions of W will be__________</a:t>
                </a:r>
              </a:p>
              <a:p>
                <a:pPr lvl="2"/>
                <a:endParaRPr lang="en-US" sz="1200" i="1" dirty="0">
                  <a:latin typeface="Times" pitchFamily="2" charset="0"/>
                </a:endParaRPr>
              </a:p>
              <a:p>
                <a:pPr lvl="2"/>
                <a:r>
                  <a:rPr lang="en-US" sz="1200" i="1" dirty="0">
                    <a:latin typeface="Times" pitchFamily="2" charset="0"/>
                  </a:rPr>
                  <a:t>b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dimensional vector containing bias values. One bias value for every hidden unit.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483" y="833906"/>
                <a:ext cx="8431530" cy="3792192"/>
              </a:xfrm>
              <a:blipFill>
                <a:blip r:embed="rId3"/>
                <a:stretch>
                  <a:fillRect l="-1053" t="-1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12C08C-743C-8447-9A4E-84ADDB97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190750"/>
            <a:ext cx="3226239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5C6C3-EA01-D14F-9F3A-F3291088E147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9A99C-8DBD-EDEE-C3C3-1CEAFB3A5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742950"/>
            <a:ext cx="1168839" cy="999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4C2AD-5B17-0AC1-18AB-D4235190881D}"/>
              </a:ext>
            </a:extLst>
          </p:cNvPr>
          <p:cNvSpPr txBox="1"/>
          <p:nvPr/>
        </p:nvSpPr>
        <p:spPr>
          <a:xfrm>
            <a:off x="6477000" y="742950"/>
            <a:ext cx="137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Recall, every unit has as many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000" dirty="0"/>
              <a:t> parameters as the no. of inputs (+ 1 bias parameter).</a:t>
            </a:r>
          </a:p>
          <a:p>
            <a:r>
              <a:rPr lang="en-US" sz="1000" dirty="0"/>
              <a:t>E.g., This unit has 3 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000" dirty="0"/>
              <a:t> parameters (+ 1 bias parameter).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1D724-F168-E0D5-48DF-0E8AAC3E7135}"/>
                  </a:ext>
                </a:extLst>
              </p:cNvPr>
              <p:cNvSpPr txBox="1"/>
              <p:nvPr/>
            </p:nvSpPr>
            <p:spPr>
              <a:xfrm>
                <a:off x="2819400" y="3486150"/>
                <a:ext cx="381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1D724-F168-E0D5-48DF-0E8AAC3E7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86150"/>
                <a:ext cx="381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BDD86E-C05F-2041-DBF2-D7B3B73E5A9A}"/>
                  </a:ext>
                </a:extLst>
              </p:cNvPr>
              <p:cNvSpPr txBox="1"/>
              <p:nvPr/>
            </p:nvSpPr>
            <p:spPr>
              <a:xfrm>
                <a:off x="7086600" y="3919546"/>
                <a:ext cx="381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BDD86E-C05F-2041-DBF2-D7B3B73E5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919546"/>
                <a:ext cx="381000" cy="307777"/>
              </a:xfrm>
              <a:prstGeom prst="rect">
                <a:avLst/>
              </a:prstGeom>
              <a:blipFill>
                <a:blip r:embed="rId7"/>
                <a:stretch>
                  <a:fillRect r="-103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1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C83B-DE2A-F24F-9F12-3E2E1EC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738664"/>
          </a:xfrm>
        </p:spPr>
        <p:txBody>
          <a:bodyPr/>
          <a:lstStyle/>
          <a:p>
            <a:r>
              <a:rPr lang="en-US" sz="2400" dirty="0"/>
              <a:t>Feed-Forward Neural Network</a:t>
            </a:r>
            <a:br>
              <a:rPr lang="en-US" sz="2400" dirty="0"/>
            </a:br>
            <a:r>
              <a:rPr lang="en-US" sz="2400" dirty="0"/>
              <a:t>FFNN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2483" y="833906"/>
                <a:ext cx="8431530" cy="3758080"/>
              </a:xfrm>
            </p:spPr>
            <p:txBody>
              <a:bodyPr/>
              <a:lstStyle/>
              <a:p>
                <a:r>
                  <a:rPr lang="en-US" sz="1100" dirty="0"/>
                  <a:t>FFNN is the simplest type of multilayer neural network </a:t>
                </a:r>
              </a:p>
              <a:p>
                <a:r>
                  <a:rPr lang="en-US" sz="1100" dirty="0"/>
                  <a:t>that consist of three types of nodes: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100" dirty="0"/>
                  <a:t>Input “units” (just scalar values)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100" dirty="0"/>
                  <a:t>Hidden units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100" dirty="0"/>
                  <a:t>Output units</a:t>
                </a:r>
              </a:p>
              <a:p>
                <a:r>
                  <a:rPr lang="en-US" sz="1100" dirty="0"/>
                  <a:t>Has no cycles. </a:t>
                </a:r>
              </a:p>
              <a:p>
                <a:r>
                  <a:rPr lang="en-US" sz="1100" dirty="0"/>
                  <a:t>  Outputs from units in each layer are passed to the units in the next layer, </a:t>
                </a:r>
              </a:p>
              <a:p>
                <a:r>
                  <a:rPr lang="en-US" sz="1100" dirty="0"/>
                  <a:t>  but not other way round. </a:t>
                </a:r>
              </a:p>
              <a:p>
                <a:r>
                  <a:rPr lang="en-US" sz="1100" dirty="0"/>
                  <a:t>Standard architecture: Fully connected layers.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100" dirty="0"/>
              </a:p>
              <a:p>
                <a:r>
                  <a:rPr lang="en-US" sz="1100" dirty="0"/>
                  <a:t>Example: 2-layer FFNN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/>
                  <a:t> number of input “units” in layer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number of units in 1</a:t>
                </a:r>
                <a:r>
                  <a:rPr lang="en-US" sz="1200" baseline="30000" dirty="0"/>
                  <a:t>st</a:t>
                </a:r>
                <a:r>
                  <a:rPr lang="en-US" sz="1200" dirty="0"/>
                  <a:t> layer (hidden units)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 number of units in 2</a:t>
                </a:r>
                <a:r>
                  <a:rPr lang="en-US" sz="1200" baseline="30000" dirty="0"/>
                  <a:t>nd</a:t>
                </a:r>
                <a:r>
                  <a:rPr lang="en-US" sz="1200" dirty="0"/>
                  <a:t> layer (output units)</a:t>
                </a:r>
              </a:p>
              <a:p>
                <a:pPr lvl="2"/>
                <a:endParaRPr lang="en-US" sz="1200" dirty="0"/>
              </a:p>
              <a:p>
                <a:pPr lvl="1"/>
                <a:r>
                  <a:rPr lang="en-US" sz="1200" dirty="0"/>
                  <a:t>Layer 2: Output layer</a:t>
                </a:r>
              </a:p>
              <a:p>
                <a:pPr lvl="2"/>
                <a:r>
                  <a:rPr lang="en-US" sz="1200" i="1" dirty="0">
                    <a:latin typeface="Times" pitchFamily="2" charset="0"/>
                  </a:rPr>
                  <a:t>U </a:t>
                </a:r>
                <a:r>
                  <a:rPr lang="en-US" sz="1200" dirty="0">
                    <a:latin typeface="Times" pitchFamily="2" charset="0"/>
                  </a:rPr>
                  <a:t>matrix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                  [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sz="1200" dirty="0"/>
                  <a:t> dimensional matrix of parameters</a:t>
                </a:r>
              </a:p>
              <a:p>
                <a:pPr lvl="2"/>
                <a:r>
                  <a:rPr lang="en-US" sz="1200" dirty="0"/>
                  <a:t>Every output unit,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, has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200" dirty="0"/>
                  <a:t>dimensional weight vector: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200" dirty="0"/>
                  <a:t>,…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1200" dirty="0"/>
              </a:p>
              <a:p>
                <a:pPr lvl="2"/>
                <a:endParaRPr lang="en-US" sz="1200" dirty="0"/>
              </a:p>
              <a:p>
                <a:pPr lvl="2"/>
                <a:r>
                  <a:rPr lang="en-US" sz="1200" dirty="0"/>
                  <a:t>Bias is not included for the output layer in this model.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39B22-809C-8342-84C2-26A6BB8E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483" y="833906"/>
                <a:ext cx="8431530" cy="3758080"/>
              </a:xfrm>
              <a:blipFill>
                <a:blip r:embed="rId3"/>
                <a:stretch>
                  <a:fillRect l="-1053" t="-1010" b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12C08C-743C-8447-9A4E-84ADDB97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352550"/>
            <a:ext cx="3226239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5C6C3-EA01-D14F-9F3A-F3291088E147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</p:spTree>
    <p:extLst>
      <p:ext uri="{BB962C8B-B14F-4D97-AF65-F5344CB8AC3E}">
        <p14:creationId xmlns:p14="http://schemas.microsoft.com/office/powerpoint/2010/main" val="4089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25195</TotalTime>
  <Words>1347</Words>
  <Application>Microsoft Macintosh PowerPoint</Application>
  <PresentationFormat>On-screen Show (16:9)</PresentationFormat>
  <Paragraphs>180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</vt:lpstr>
      <vt:lpstr>Times New Roman</vt:lpstr>
      <vt:lpstr>Office Theme</vt:lpstr>
      <vt:lpstr>PowerPoint Presentation</vt:lpstr>
      <vt:lpstr>CSC 620/820: Natural Language  Technologies    Neural Networks (NNs)</vt:lpstr>
      <vt:lpstr>NN: Units</vt:lpstr>
      <vt:lpstr>Power of Neural Networks</vt:lpstr>
      <vt:lpstr>Power of Neural Networks</vt:lpstr>
      <vt:lpstr>Power of Neural Networks</vt:lpstr>
      <vt:lpstr>PowerPoint Presentation</vt:lpstr>
      <vt:lpstr>Feed-Forward Neural Network FFNN</vt:lpstr>
      <vt:lpstr>Feed-Forward Neural Network FFNN</vt:lpstr>
      <vt:lpstr>Feed-Forward Neural Networks</vt:lpstr>
      <vt:lpstr>Feed-Forward Neural Networks</vt:lpstr>
      <vt:lpstr>Feed-Forward Neural Networks</vt:lpstr>
      <vt:lpstr>Feed-Forward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864</cp:revision>
  <cp:lastPrinted>2020-08-27T01:58:20Z</cp:lastPrinted>
  <dcterms:created xsi:type="dcterms:W3CDTF">2019-08-21T17:42:26Z</dcterms:created>
  <dcterms:modified xsi:type="dcterms:W3CDTF">2022-11-16T00:35:30Z</dcterms:modified>
</cp:coreProperties>
</file>