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559" r:id="rId3"/>
    <p:sldId id="745" r:id="rId4"/>
    <p:sldId id="1898" r:id="rId5"/>
    <p:sldId id="414" r:id="rId6"/>
    <p:sldId id="397" r:id="rId7"/>
    <p:sldId id="886" r:id="rId8"/>
    <p:sldId id="746" r:id="rId9"/>
    <p:sldId id="751" r:id="rId10"/>
    <p:sldId id="756" r:id="rId11"/>
    <p:sldId id="752" r:id="rId12"/>
    <p:sldId id="755" r:id="rId13"/>
    <p:sldId id="731" r:id="rId14"/>
    <p:sldId id="1899" r:id="rId15"/>
    <p:sldId id="1837" r:id="rId16"/>
    <p:sldId id="1840" r:id="rId17"/>
    <p:sldId id="1922" r:id="rId18"/>
    <p:sldId id="1923" r:id="rId19"/>
    <p:sldId id="1921"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p:restoredTop sz="80165"/>
  </p:normalViewPr>
  <p:slideViewPr>
    <p:cSldViewPr>
      <p:cViewPr>
        <p:scale>
          <a:sx n="160" d="100"/>
          <a:sy n="160" d="100"/>
        </p:scale>
        <p:origin x="256"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B488208-2C84-584B-8452-B6A7C88D039E}" type="datetimeFigureOut">
              <a:rPr lang="en-US" smtClean="0"/>
              <a:t>11/17/22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9E98B2B-BBEA-8F42-9459-584923179308}" type="slidenum">
              <a:rPr lang="en-US" smtClean="0"/>
              <a:t>‹#›</a:t>
            </a:fld>
            <a:endParaRPr lang="en-US"/>
          </a:p>
        </p:txBody>
      </p:sp>
    </p:spTree>
    <p:extLst>
      <p:ext uri="{BB962C8B-B14F-4D97-AF65-F5344CB8AC3E}">
        <p14:creationId xmlns:p14="http://schemas.microsoft.com/office/powerpoint/2010/main" val="23887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48AE56-4535-4A42-A153-0049C9EE6E4E}" type="slidenum">
              <a:rPr lang="en-US" smtClean="0"/>
              <a:pPr/>
              <a:t>2</a:t>
            </a:fld>
            <a:endParaRPr lang="en-US"/>
          </a:p>
        </p:txBody>
      </p:sp>
    </p:spTree>
    <p:extLst>
      <p:ext uri="{BB962C8B-B14F-4D97-AF65-F5344CB8AC3E}">
        <p14:creationId xmlns:p14="http://schemas.microsoft.com/office/powerpoint/2010/main" val="809039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18</a:t>
            </a:fld>
            <a:endParaRPr lang="en-US"/>
          </a:p>
        </p:txBody>
      </p:sp>
    </p:spTree>
    <p:extLst>
      <p:ext uri="{BB962C8B-B14F-4D97-AF65-F5344CB8AC3E}">
        <p14:creationId xmlns:p14="http://schemas.microsoft.com/office/powerpoint/2010/main" val="358164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intuition of neural net training is the </a:t>
            </a:r>
            <a:r>
              <a:rPr lang="en-US" b="1" dirty="0"/>
              <a:t>forward</a:t>
            </a:r>
            <a:r>
              <a:rPr lang="en-US" dirty="0"/>
              <a:t> computation of the loss and the </a:t>
            </a:r>
            <a:r>
              <a:rPr lang="en-US" b="1" dirty="0"/>
              <a:t>backward</a:t>
            </a:r>
            <a:r>
              <a:rPr lang="en-US" dirty="0"/>
              <a:t> computation of the weight updates.  Given an input x, </a:t>
            </a:r>
          </a:p>
          <a:p>
            <a:r>
              <a:rPr lang="en-US" dirty="0"/>
              <a:t>CLICK</a:t>
            </a:r>
          </a:p>
          <a:p>
            <a:r>
              <a:rPr lang="en-US" dirty="0"/>
              <a:t>we run a forward pass through the network, computing the system output y-hat. CLICK</a:t>
            </a:r>
          </a:p>
          <a:p>
            <a:r>
              <a:rPr lang="en-US" dirty="0"/>
              <a:t>Then we compare y-hat to the true answer y, CLICK to get a loss for this example.  CLICK Then CLICK we do a backward pass through the network, computing the gradients we need to update the weights.</a:t>
            </a:r>
          </a:p>
          <a:p>
            <a:r>
              <a:rPr lang="en-US" dirty="0"/>
              <a:t>Notice: Where in the network are we able to compute the loss?  Keep this in mind over the next few slides.  </a:t>
            </a:r>
          </a:p>
        </p:txBody>
      </p:sp>
      <p:sp>
        <p:nvSpPr>
          <p:cNvPr id="4" name="Slide Number Placeholder 3"/>
          <p:cNvSpPr>
            <a:spLocks noGrp="1"/>
          </p:cNvSpPr>
          <p:nvPr>
            <p:ph type="sldNum" sz="quarter" idx="5"/>
          </p:nvPr>
        </p:nvSpPr>
        <p:spPr/>
        <p:txBody>
          <a:bodyPr/>
          <a:lstStyle/>
          <a:p>
            <a:fld id="{EE707532-839C-41A2-9E71-D5288AEAE66A}" type="slidenum">
              <a:rPr lang="en-US" smtClean="0"/>
              <a:pPr/>
              <a:t>5</a:t>
            </a:fld>
            <a:endParaRPr lang="en-US"/>
          </a:p>
        </p:txBody>
      </p:sp>
    </p:spTree>
    <p:extLst>
      <p:ext uri="{BB962C8B-B14F-4D97-AF65-F5344CB8AC3E}">
        <p14:creationId xmlns:p14="http://schemas.microsoft.com/office/powerpoint/2010/main" val="224535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a:t>Let's next get an intuition from what we did for logistic regression. Remember our loss function for binary logistic regression. </a:t>
            </a:r>
            <a:r>
              <a:rPr lang="en-US" sz="900" kern="1200" dirty="0">
                <a:solidFill>
                  <a:schemeClr val="tx1"/>
                </a:solidFill>
                <a:effectLst/>
                <a:latin typeface="+mn-lt"/>
                <a:ea typeface="+mn-ea"/>
                <a:cs typeface="+mn-cs"/>
              </a:rPr>
              <a:t>We’d like to learn weights that maximize the log probability of the correct label </a:t>
            </a:r>
            <a:r>
              <a:rPr lang="en-US" sz="900" i="1" kern="1200" dirty="0">
                <a:solidFill>
                  <a:schemeClr val="tx1"/>
                </a:solidFill>
                <a:effectLst/>
                <a:latin typeface="+mn-lt"/>
                <a:ea typeface="+mn-ea"/>
                <a:cs typeface="+mn-cs"/>
              </a:rPr>
              <a:t>p</a:t>
            </a:r>
            <a:r>
              <a:rPr lang="en-US" sz="900" kern="1200" dirty="0">
                <a:solidFill>
                  <a:schemeClr val="tx1"/>
                </a:solidFill>
                <a:effectLst/>
                <a:latin typeface="+mn-lt"/>
                <a:ea typeface="+mn-ea"/>
                <a:cs typeface="+mn-cs"/>
              </a:rPr>
              <a:t>(</a:t>
            </a:r>
            <a:r>
              <a:rPr lang="en-US" sz="900" i="1" kern="1200" dirty="0" err="1">
                <a:solidFill>
                  <a:schemeClr val="tx1"/>
                </a:solidFill>
                <a:effectLst/>
                <a:latin typeface="+mn-lt"/>
                <a:ea typeface="+mn-ea"/>
                <a:cs typeface="+mn-cs"/>
              </a:rPr>
              <a:t>y</a:t>
            </a:r>
            <a:r>
              <a:rPr lang="en-US" sz="900" kern="1200" dirty="0" err="1">
                <a:solidFill>
                  <a:schemeClr val="tx1"/>
                </a:solidFill>
                <a:effectLst/>
                <a:latin typeface="+mn-lt"/>
                <a:ea typeface="+mn-ea"/>
                <a:cs typeface="+mn-cs"/>
              </a:rPr>
              <a:t>|</a:t>
            </a:r>
            <a:r>
              <a:rPr lang="en-US" sz="900" i="1" kern="1200" dirty="0" err="1">
                <a:solidFill>
                  <a:schemeClr val="tx1"/>
                </a:solidFill>
                <a:effectLst/>
                <a:latin typeface="+mn-lt"/>
                <a:ea typeface="+mn-ea"/>
                <a:cs typeface="+mn-cs"/>
              </a:rPr>
              <a:t>x</a:t>
            </a:r>
            <a:r>
              <a:rPr lang="en-US" sz="900" kern="1200" dirty="0">
                <a:solidFill>
                  <a:schemeClr val="tx1"/>
                </a:solidFill>
                <a:effectLst/>
                <a:latin typeface="+mn-lt"/>
                <a:ea typeface="+mn-ea"/>
                <a:cs typeface="+mn-cs"/>
              </a:rPr>
              <a:t>). To turn this into loss function (something that we need to minimize), we flipped the sign, and then we can plug in our estimate of the probability from the sigmoid of the weights</a:t>
            </a:r>
            <a:endParaRPr lang="en-US" dirty="0"/>
          </a:p>
          <a:p>
            <a:pPr marL="0" marR="0" lvl="0" indent="0" algn="l" defTabSz="685783"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081F773-2FD4-DA4E-AA96-3D4B439CA6A4}" type="slidenum">
              <a:rPr lang="en-US" smtClean="0"/>
              <a:pPr>
                <a:defRPr/>
              </a:pPr>
              <a:t>6</a:t>
            </a:fld>
            <a:endParaRPr lang="en-US"/>
          </a:p>
        </p:txBody>
      </p:sp>
    </p:spTree>
    <p:extLst>
      <p:ext uri="{BB962C8B-B14F-4D97-AF65-F5344CB8AC3E}">
        <p14:creationId xmlns:p14="http://schemas.microsoft.com/office/powerpoint/2010/main" val="109989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let's recall from the lecture on logistic regression how gradient descent works for weight updates. The magnitude of the amount to move in gradient descent is the value of the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graident</a:t>
            </a:r>
            <a:r>
              <a:rPr kumimoji="1" lang="en-US" sz="1200" kern="1200" dirty="0">
                <a:solidFill>
                  <a:schemeClr val="tx1"/>
                </a:solidFill>
                <a:effectLst/>
                <a:latin typeface="Arial" pitchFamily="-65" charset="0"/>
                <a:ea typeface="ＭＳ Ｐゴシック" pitchFamily="-65" charset="-128"/>
                <a:cs typeface="ＭＳ Ｐゴシック" pitchFamily="-65" charset="-128"/>
              </a:rPr>
              <a:t> of the loss function (with respect to w) weighted by a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learning rate </a:t>
            </a:r>
            <a:r>
              <a:rPr kumimoji="1" lang="el-GR" sz="1200" kern="1200" dirty="0">
                <a:solidFill>
                  <a:schemeClr val="tx1"/>
                </a:solidFill>
                <a:effectLst/>
                <a:latin typeface="Arial" pitchFamily="-65" charset="0"/>
                <a:ea typeface="ＭＳ Ｐゴシック" pitchFamily="-65" charset="-128"/>
                <a:cs typeface="ＭＳ Ｐゴシック" pitchFamily="-65" charset="-128"/>
              </a:rPr>
              <a:t>η .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 higher (faster) learning rate means that we should move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more on each step. The change we make in our parameter is the learning rate times the gradient. </a:t>
            </a:r>
          </a:p>
          <a:p>
            <a:endParaRPr kumimoji="1" lang="en-US" sz="1200" kern="1200" dirty="0">
              <a:solidFill>
                <a:schemeClr val="tx1"/>
              </a:solidFill>
              <a:effectLst/>
              <a:latin typeface="Arial" pitchFamily="-65" charset="0"/>
              <a:ea typeface="ＭＳ Ｐゴシック" pitchFamily="-65" charset="-128"/>
            </a:endParaRPr>
          </a:p>
          <a:p>
            <a:pPr marL="0" marR="0" lvl="0" indent="0" algn="l" defTabSz="685783" rtl="0" eaLnBrk="1" fontAlgn="auto" latinLnBrk="0" hangingPunct="1">
              <a:lnSpc>
                <a:spcPct val="100000"/>
              </a:lnSpc>
              <a:spcBef>
                <a:spcPts val="0"/>
              </a:spcBef>
              <a:spcAft>
                <a:spcPts val="0"/>
              </a:spcAft>
              <a:buClrTx/>
              <a:buSzTx/>
              <a:buFontTx/>
              <a:buNone/>
              <a:tabLst/>
              <a:defRPr/>
            </a:pPr>
            <a:r>
              <a:rPr kumimoji="1" lang="en-US" sz="1200" kern="1200" dirty="0">
                <a:solidFill>
                  <a:schemeClr val="tx1"/>
                </a:solidFill>
                <a:effectLst/>
                <a:latin typeface="Arial" pitchFamily="-65" charset="0"/>
                <a:ea typeface="ＭＳ Ｐゴシック" pitchFamily="-65" charset="-128"/>
              </a:rPr>
              <a:t>For logistic regression, we saw that </a:t>
            </a:r>
            <a:r>
              <a:rPr lang="en-US" sz="900" kern="1200" dirty="0">
                <a:solidFill>
                  <a:schemeClr val="tx1"/>
                </a:solidFill>
                <a:effectLst/>
                <a:latin typeface="+mn-lt"/>
                <a:ea typeface="+mn-ea"/>
                <a:cs typeface="+mn-cs"/>
              </a:rPr>
              <a:t>the derivative of the loss function with respect to one weight  </a:t>
            </a:r>
            <a:r>
              <a:rPr lang="en-US" sz="900" kern="1200" dirty="0" err="1">
                <a:solidFill>
                  <a:schemeClr val="tx1"/>
                </a:solidFill>
                <a:effectLst/>
                <a:latin typeface="+mn-lt"/>
                <a:ea typeface="+mn-ea"/>
                <a:cs typeface="+mn-cs"/>
              </a:rPr>
              <a:t>w_j</a:t>
            </a:r>
            <a:r>
              <a:rPr lang="en-US" sz="900" kern="1200" dirty="0">
                <a:solidFill>
                  <a:schemeClr val="tx1"/>
                </a:solidFill>
                <a:effectLst/>
                <a:latin typeface="+mn-lt"/>
                <a:ea typeface="+mn-ea"/>
                <a:cs typeface="+mn-cs"/>
              </a:rPr>
              <a:t> coming from input </a:t>
            </a:r>
            <a:r>
              <a:rPr lang="en-US" sz="900" kern="1200" dirty="0" err="1">
                <a:solidFill>
                  <a:schemeClr val="tx1"/>
                </a:solidFill>
                <a:effectLst/>
                <a:latin typeface="+mn-lt"/>
                <a:ea typeface="+mn-ea"/>
                <a:cs typeface="+mn-cs"/>
              </a:rPr>
              <a:t>x_j</a:t>
            </a:r>
            <a:r>
              <a:rPr lang="en-US" sz="900" kern="1200" dirty="0">
                <a:solidFill>
                  <a:schemeClr val="tx1"/>
                </a:solidFill>
                <a:effectLst/>
                <a:latin typeface="+mn-lt"/>
                <a:ea typeface="+mn-ea"/>
                <a:cs typeface="+mn-cs"/>
              </a:rPr>
              <a:t> is </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7</a:t>
            </a:fld>
            <a:endParaRPr lang="en-US"/>
          </a:p>
        </p:txBody>
      </p:sp>
    </p:spTree>
    <p:extLst>
      <p:ext uri="{BB962C8B-B14F-4D97-AF65-F5344CB8AC3E}">
        <p14:creationId xmlns:p14="http://schemas.microsoft.com/office/powerpoint/2010/main" val="9769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intuition of backward differentiation is to pass gradients back from the final node to all the nodes in the graph.</a:t>
            </a:r>
          </a:p>
          <a:p>
            <a:endParaRPr lang="en-US" dirty="0"/>
          </a:p>
          <a:p>
            <a:r>
              <a:rPr lang="en-US" dirty="0"/>
              <a:t>L/b = L/e  * e/d * d/b</a:t>
            </a:r>
          </a:p>
          <a:p>
            <a:endParaRPr lang="en-US" dirty="0"/>
          </a:p>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10</a:t>
            </a:fld>
            <a:endParaRPr lang="en-US"/>
          </a:p>
        </p:txBody>
      </p:sp>
    </p:spTree>
    <p:extLst>
      <p:ext uri="{BB962C8B-B14F-4D97-AF65-F5344CB8AC3E}">
        <p14:creationId xmlns:p14="http://schemas.microsoft.com/office/powerpoint/2010/main" val="3136938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intuition of backward differentiation is to pass gradients back from the final node to all the nodes in the graph.</a:t>
            </a:r>
          </a:p>
          <a:p>
            <a:endParaRPr lang="en-US" dirty="0"/>
          </a:p>
          <a:p>
            <a:r>
              <a:rPr lang="en-US" dirty="0"/>
              <a:t>L/b = L/e  * e/d * d/b</a:t>
            </a:r>
          </a:p>
        </p:txBody>
      </p:sp>
      <p:sp>
        <p:nvSpPr>
          <p:cNvPr id="4" name="Slide Number Placeholder 3"/>
          <p:cNvSpPr>
            <a:spLocks noGrp="1"/>
          </p:cNvSpPr>
          <p:nvPr>
            <p:ph type="sldNum" sz="quarter" idx="5"/>
          </p:nvPr>
        </p:nvSpPr>
        <p:spPr/>
        <p:txBody>
          <a:bodyPr/>
          <a:lstStyle/>
          <a:p>
            <a:fld id="{99E98B2B-BBEA-8F42-9459-584923179308}" type="slidenum">
              <a:rPr lang="en-US" smtClean="0"/>
              <a:t>11</a:t>
            </a:fld>
            <a:endParaRPr lang="en-US"/>
          </a:p>
        </p:txBody>
      </p:sp>
    </p:spTree>
    <p:extLst>
      <p:ext uri="{BB962C8B-B14F-4D97-AF65-F5344CB8AC3E}">
        <p14:creationId xmlns:p14="http://schemas.microsoft.com/office/powerpoint/2010/main" val="181719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intuition of backward differentiation is to pass gradients back from the final node to all the nodes in the graph.</a:t>
            </a:r>
          </a:p>
          <a:p>
            <a:endParaRPr lang="en-US" dirty="0"/>
          </a:p>
          <a:p>
            <a:r>
              <a:rPr lang="en-US" dirty="0"/>
              <a:t>L/b = L/e  * e/d * d/b</a:t>
            </a:r>
          </a:p>
        </p:txBody>
      </p:sp>
      <p:sp>
        <p:nvSpPr>
          <p:cNvPr id="4" name="Slide Number Placeholder 3"/>
          <p:cNvSpPr>
            <a:spLocks noGrp="1"/>
          </p:cNvSpPr>
          <p:nvPr>
            <p:ph type="sldNum" sz="quarter" idx="5"/>
          </p:nvPr>
        </p:nvSpPr>
        <p:spPr/>
        <p:txBody>
          <a:bodyPr/>
          <a:lstStyle/>
          <a:p>
            <a:fld id="{99E98B2B-BBEA-8F42-9459-584923179308}" type="slidenum">
              <a:rPr lang="en-US" smtClean="0"/>
              <a:t>12</a:t>
            </a:fld>
            <a:endParaRPr lang="en-US"/>
          </a:p>
        </p:txBody>
      </p:sp>
    </p:spTree>
    <p:extLst>
      <p:ext uri="{BB962C8B-B14F-4D97-AF65-F5344CB8AC3E}">
        <p14:creationId xmlns:p14="http://schemas.microsoft.com/office/powerpoint/2010/main" val="3776021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 of the art systems use more powerful neural architectures, but first understanding simpler models is a foundational step. </a:t>
            </a:r>
          </a:p>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15</a:t>
            </a:fld>
            <a:endParaRPr lang="en-US"/>
          </a:p>
        </p:txBody>
      </p:sp>
    </p:spTree>
    <p:extLst>
      <p:ext uri="{BB962C8B-B14F-4D97-AF65-F5344CB8AC3E}">
        <p14:creationId xmlns:p14="http://schemas.microsoft.com/office/powerpoint/2010/main" val="1534168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Adding a hidden layer to logistic regression allows the network to use non-linear interactions between features which may (or may not) improve performance.</a:t>
            </a:r>
          </a:p>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17</a:t>
            </a:fld>
            <a:endParaRPr lang="en-US"/>
          </a:p>
        </p:txBody>
      </p:sp>
    </p:spTree>
    <p:extLst>
      <p:ext uri="{BB962C8B-B14F-4D97-AF65-F5344CB8AC3E}">
        <p14:creationId xmlns:p14="http://schemas.microsoft.com/office/powerpoint/2010/main" val="3783649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32483" y="21525"/>
            <a:ext cx="6449317" cy="609600"/>
          </a:xfrm>
        </p:spPr>
        <p:txBody>
          <a:bodyPr lIns="0" tIns="0" rIns="0" bIns="0"/>
          <a:lstStyle>
            <a:lvl1pPr>
              <a:defRPr sz="3200" b="1" i="0">
                <a:solidFill>
                  <a:schemeClr val="tx1"/>
                </a:solidFill>
                <a:latin typeface="Arial"/>
                <a:cs typeface="Arial"/>
              </a:defRPr>
            </a:lvl1pPr>
          </a:lstStyle>
          <a:p>
            <a:endParaRPr dirty="0"/>
          </a:p>
        </p:txBody>
      </p:sp>
      <p:sp>
        <p:nvSpPr>
          <p:cNvPr id="3" name="Holder 3"/>
          <p:cNvSpPr>
            <a:spLocks noGrp="1"/>
          </p:cNvSpPr>
          <p:nvPr>
            <p:ph type="body" idx="1"/>
          </p:nvPr>
        </p:nvSpPr>
        <p:spPr>
          <a:xfrm>
            <a:off x="332483" y="833906"/>
            <a:ext cx="8431530" cy="246221"/>
          </a:xfrm>
        </p:spPr>
        <p:txBody>
          <a:bodyPr lIns="0" tIns="0" rIns="0" bIns="0"/>
          <a:lstStyle>
            <a:lvl1pPr>
              <a:defRPr sz="16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4917073"/>
            <a:ext cx="2926080" cy="161583"/>
          </a:xfrm>
        </p:spPr>
        <p:txBody>
          <a:bodyPr lIns="0" tIns="0" rIns="0" bIns="0"/>
          <a:lstStyle>
            <a:lvl1pPr algn="ctr">
              <a:defRPr sz="1050">
                <a:solidFill>
                  <a:schemeClr val="tx1">
                    <a:tint val="75000"/>
                  </a:schemeClr>
                </a:solidFill>
              </a:defRPr>
            </a:lvl1pPr>
          </a:lstStyle>
          <a:p>
            <a:r>
              <a:rPr lang="en-US" dirty="0"/>
              <a:t>© by Anagha Kulkarni, 2021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039549A-FF49-9045-90DB-0C80F5925346}" type="datetime1">
              <a:rPr lang="en-US" smtClean="0"/>
              <a:t>11/17/22</a:t>
            </a:fld>
            <a:endParaRPr lang="en-US"/>
          </a:p>
        </p:txBody>
      </p:sp>
      <p:sp>
        <p:nvSpPr>
          <p:cNvPr id="6" name="Holder 6"/>
          <p:cNvSpPr>
            <a:spLocks noGrp="1"/>
          </p:cNvSpPr>
          <p:nvPr>
            <p:ph type="sldNum" sz="quarter" idx="7"/>
          </p:nvPr>
        </p:nvSpPr>
        <p:spPr>
          <a:xfrm>
            <a:off x="6583680" y="4917073"/>
            <a:ext cx="2103120" cy="169277"/>
          </a:xfrm>
        </p:spPr>
        <p:txBody>
          <a:bodyPr lIns="0" tIns="0" rIns="0" bIns="0"/>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7" name="Picture 6" descr="SPUBAFF2:new identity:~Logos:~Logo Masters:SFState_Logo_H_cmyk_1in.bmp">
            <a:extLst>
              <a:ext uri="{FF2B5EF4-FFF2-40B4-BE49-F238E27FC236}">
                <a16:creationId xmlns:a16="http://schemas.microsoft.com/office/drawing/2014/main" id="{26E0886E-A99C-8344-BDC1-FC58C58042EC}"/>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57" y="0"/>
            <a:ext cx="0" cy="5143500"/>
          </a:xfrm>
          <a:custGeom>
            <a:avLst/>
            <a:gdLst/>
            <a:ahLst/>
            <a:cxnLst/>
            <a:rect l="l" t="t" r="r" b="b"/>
            <a:pathLst>
              <a:path h="5143500">
                <a:moveTo>
                  <a:pt x="0" y="0"/>
                </a:moveTo>
                <a:lnTo>
                  <a:pt x="0" y="5143500"/>
                </a:lnTo>
              </a:path>
            </a:pathLst>
          </a:custGeom>
          <a:ln w="45719">
            <a:solidFill>
              <a:srgbClr val="A40508"/>
            </a:solidFill>
          </a:ln>
        </p:spPr>
        <p:txBody>
          <a:bodyPr wrap="square" lIns="0" tIns="0" rIns="0" bIns="0" rtlCol="0"/>
          <a:lstStyle/>
          <a:p>
            <a:endParaRPr/>
          </a:p>
        </p:txBody>
      </p:sp>
      <p:sp>
        <p:nvSpPr>
          <p:cNvPr id="17" name="bk object 17"/>
          <p:cNvSpPr/>
          <p:nvPr/>
        </p:nvSpPr>
        <p:spPr>
          <a:xfrm>
            <a:off x="-1" y="0"/>
            <a:ext cx="45720" cy="5143500"/>
          </a:xfrm>
          <a:custGeom>
            <a:avLst/>
            <a:gdLst/>
            <a:ahLst/>
            <a:cxnLst/>
            <a:rect l="l" t="t" r="r" b="b"/>
            <a:pathLst>
              <a:path w="45720" h="5143500">
                <a:moveTo>
                  <a:pt x="45719" y="0"/>
                </a:moveTo>
                <a:lnTo>
                  <a:pt x="45719" y="5143501"/>
                </a:lnTo>
                <a:lnTo>
                  <a:pt x="0" y="5143501"/>
                </a:lnTo>
                <a:lnTo>
                  <a:pt x="0" y="0"/>
                </a:lnTo>
                <a:lnTo>
                  <a:pt x="45719" y="0"/>
                </a:lnTo>
                <a:close/>
              </a:path>
            </a:pathLst>
          </a:custGeom>
          <a:ln w="9525">
            <a:solidFill>
              <a:srgbClr val="A4001D"/>
            </a:solidFill>
          </a:ln>
        </p:spPr>
        <p:txBody>
          <a:bodyPr wrap="square" lIns="0" tIns="0" rIns="0" bIns="0" rtlCol="0"/>
          <a:lstStyle/>
          <a:p>
            <a:endParaRPr/>
          </a:p>
        </p:txBody>
      </p:sp>
      <p:sp>
        <p:nvSpPr>
          <p:cNvPr id="2" name="Holder 2"/>
          <p:cNvSpPr>
            <a:spLocks noGrp="1"/>
          </p:cNvSpPr>
          <p:nvPr>
            <p:ph type="title"/>
          </p:nvPr>
        </p:nvSpPr>
        <p:spPr>
          <a:xfrm>
            <a:off x="388621" y="64770"/>
            <a:ext cx="6393179" cy="100012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dirty="0"/>
          </a:p>
        </p:txBody>
      </p:sp>
      <p:sp>
        <p:nvSpPr>
          <p:cNvPr id="3" name="Holder 3"/>
          <p:cNvSpPr>
            <a:spLocks noGrp="1"/>
          </p:cNvSpPr>
          <p:nvPr>
            <p:ph type="body" idx="1"/>
          </p:nvPr>
        </p:nvSpPr>
        <p:spPr>
          <a:xfrm>
            <a:off x="356234" y="1364424"/>
            <a:ext cx="8431530" cy="360045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4917073"/>
            <a:ext cx="2926080" cy="169277"/>
          </a:xfrm>
          <a:prstGeom prst="rect">
            <a:avLst/>
          </a:prstGeom>
        </p:spPr>
        <p:txBody>
          <a:bodyPr wrap="square" lIns="0" tIns="0" rIns="0" bIns="0">
            <a:spAutoFit/>
          </a:bodyPr>
          <a:lstStyle>
            <a:lvl1pPr algn="ctr">
              <a:defRPr sz="1100">
                <a:solidFill>
                  <a:schemeClr val="tx1">
                    <a:tint val="75000"/>
                  </a:schemeClr>
                </a:solidFill>
              </a:defRPr>
            </a:lvl1pPr>
          </a:lstStyle>
          <a:p>
            <a:r>
              <a:rPr lang="en-US"/>
              <a:t>© by Anagha Kulkarni, 2021</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C9FCF869-9CEA-904E-ADD1-03E7305D297F}" type="datetime1">
              <a:rPr lang="en-US" smtClean="0"/>
              <a:t>11/17/22</a:t>
            </a:fld>
            <a:endParaRPr lang="en-US"/>
          </a:p>
        </p:txBody>
      </p:sp>
      <p:sp>
        <p:nvSpPr>
          <p:cNvPr id="6" name="Holder 6"/>
          <p:cNvSpPr>
            <a:spLocks noGrp="1"/>
          </p:cNvSpPr>
          <p:nvPr>
            <p:ph type="sldNum" sz="quarter" idx="7"/>
          </p:nvPr>
        </p:nvSpPr>
        <p:spPr>
          <a:xfrm>
            <a:off x="6583680" y="4917073"/>
            <a:ext cx="2103120" cy="169277"/>
          </a:xfrm>
          <a:prstGeom prst="rect">
            <a:avLst/>
          </a:prstGeom>
        </p:spPr>
        <p:txBody>
          <a:bodyPr wrap="square" lIns="0" tIns="0" rIns="0" bIns="0">
            <a:spAutoFit/>
          </a:bodyPr>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9" name="Picture 8" descr="SPUBAFF2:new identity:~Logos:~Logo Masters:SFState_Logo_H_cmyk_1in.bmp">
            <a:extLst>
              <a:ext uri="{FF2B5EF4-FFF2-40B4-BE49-F238E27FC236}">
                <a16:creationId xmlns:a16="http://schemas.microsoft.com/office/drawing/2014/main" id="{A51AA149-C1BB-D348-AB5A-BF217230CFC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2" r:id="rId1"/>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k@sfs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35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30.png"/><Relationship Id="rId5" Type="http://schemas.openxmlformats.org/officeDocument/2006/relationships/image" Target="../media/image11.png"/><Relationship Id="rId4" Type="http://schemas.openxmlformats.org/officeDocument/2006/relationships/image" Target="../media/image300.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9.png"/><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28600" y="933996"/>
            <a:ext cx="8431530" cy="1762021"/>
          </a:xfrm>
          <a:prstGeom prst="rect">
            <a:avLst/>
          </a:prstGeom>
        </p:spPr>
        <p:txBody>
          <a:bodyPr vert="horz" wrap="square" lIns="0" tIns="12700" rIns="0" bIns="0" rtlCol="0">
            <a:spAutoFit/>
          </a:bodyPr>
          <a:lstStyle/>
          <a:p>
            <a:pPr marL="1567180" marR="5080" indent="-1233805" algn="ctr">
              <a:lnSpc>
                <a:spcPct val="100000"/>
              </a:lnSpc>
              <a:spcBef>
                <a:spcPts val="100"/>
              </a:spcBef>
            </a:pPr>
            <a:endParaRPr lang="en-US" sz="4000" b="1" dirty="0"/>
          </a:p>
          <a:p>
            <a:pPr marL="1567180" marR="5080" indent="-1233805" algn="ctr">
              <a:lnSpc>
                <a:spcPct val="100000"/>
              </a:lnSpc>
              <a:spcBef>
                <a:spcPts val="100"/>
              </a:spcBef>
            </a:pPr>
            <a:r>
              <a:rPr lang="en-US" sz="3600" dirty="0" err="1"/>
              <a:t>CSc</a:t>
            </a:r>
            <a:r>
              <a:rPr lang="en-US" sz="3600" dirty="0"/>
              <a:t> 620 &amp; </a:t>
            </a:r>
            <a:r>
              <a:rPr lang="en-US" sz="3600" dirty="0" err="1"/>
              <a:t>CSc</a:t>
            </a:r>
            <a:r>
              <a:rPr lang="en-US" sz="3600" dirty="0"/>
              <a:t> 820</a:t>
            </a:r>
          </a:p>
          <a:p>
            <a:pPr marL="1567180" marR="5080" indent="-1233805" algn="ctr">
              <a:lnSpc>
                <a:spcPct val="100000"/>
              </a:lnSpc>
              <a:spcBef>
                <a:spcPts val="100"/>
              </a:spcBef>
            </a:pPr>
            <a:r>
              <a:rPr lang="en-US" sz="3600" dirty="0"/>
              <a:t>Natural Language Technologies</a:t>
            </a:r>
            <a:endParaRPr sz="3600" dirty="0"/>
          </a:p>
        </p:txBody>
      </p:sp>
      <p:sp>
        <p:nvSpPr>
          <p:cNvPr id="2" name="TextBox 1"/>
          <p:cNvSpPr txBox="1"/>
          <p:nvPr/>
        </p:nvSpPr>
        <p:spPr>
          <a:xfrm>
            <a:off x="2518200" y="3181350"/>
            <a:ext cx="4107598" cy="1661993"/>
          </a:xfrm>
          <a:prstGeom prst="rect">
            <a:avLst/>
          </a:prstGeom>
          <a:noFill/>
        </p:spPr>
        <p:txBody>
          <a:bodyPr wrap="none" rtlCol="0">
            <a:spAutoFit/>
          </a:bodyPr>
          <a:lstStyle/>
          <a:p>
            <a:pPr algn="ctr"/>
            <a:r>
              <a:rPr lang="en-US" sz="2800" dirty="0"/>
              <a:t>Professor Anagha Kulkarni</a:t>
            </a:r>
          </a:p>
          <a:p>
            <a:pPr algn="ctr"/>
            <a:r>
              <a:rPr lang="en-US" sz="2000" dirty="0">
                <a:hlinkClick r:id="rId2"/>
              </a:rPr>
              <a:t>ak@sfsu.edu</a:t>
            </a:r>
            <a:endParaRPr lang="en-US" sz="2000" dirty="0"/>
          </a:p>
          <a:p>
            <a:pPr algn="ctr"/>
            <a:r>
              <a:rPr lang="en-US" dirty="0"/>
              <a:t>Department of Computer Science</a:t>
            </a:r>
          </a:p>
          <a:p>
            <a:pPr algn="ctr"/>
            <a:r>
              <a:rPr lang="en-US" dirty="0"/>
              <a:t>College of Science &amp; Engineering</a:t>
            </a:r>
          </a:p>
          <a:p>
            <a:pPr algn="ctr"/>
            <a:r>
              <a:rPr lang="en-US" dirty="0"/>
              <a:t>San Francisco State University</a:t>
            </a:r>
          </a:p>
        </p:txBody>
      </p:sp>
      <p:pic>
        <p:nvPicPr>
          <p:cNvPr id="6" name="Picture 5" descr="SPUBAFF2:new identity:~Logos:~Logo Masters:SFState_Logo_H_cmyk_1in.bmp">
            <a:extLst>
              <a:ext uri="{FF2B5EF4-FFF2-40B4-BE49-F238E27FC236}">
                <a16:creationId xmlns:a16="http://schemas.microsoft.com/office/drawing/2014/main" id="{39E50A25-7D2A-5040-B7FD-891D2F1420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2800" y="0"/>
            <a:ext cx="23622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ED0FE2C-EAF9-0047-928D-E04FA057F04E}"/>
                  </a:ext>
                </a:extLst>
              </p:cNvPr>
              <p:cNvSpPr>
                <a:spLocks noGrp="1"/>
              </p:cNvSpPr>
              <p:nvPr>
                <p:ph type="body" idx="1"/>
              </p:nvPr>
            </p:nvSpPr>
            <p:spPr>
              <a:xfrm>
                <a:off x="332483" y="833906"/>
                <a:ext cx="8431530" cy="1077218"/>
              </a:xfrm>
            </p:spPr>
            <p:txBody>
              <a:bodyPr/>
              <a:lstStyle/>
              <a:p>
                <a:r>
                  <a:rPr lang="en-US" sz="1400" u="sng" dirty="0"/>
                  <a:t>Computation graphs</a:t>
                </a:r>
                <a:r>
                  <a:rPr lang="en-US" sz="1400" dirty="0"/>
                  <a:t>: A graphical representation of mathematical expressions where each </a:t>
                </a:r>
                <a:r>
                  <a:rPr lang="en-US" sz="1400" b="1" dirty="0"/>
                  <a:t>operation</a:t>
                </a:r>
                <a:r>
                  <a:rPr lang="en-US" sz="1400" dirty="0"/>
                  <a:t> is a separate node.</a:t>
                </a:r>
              </a:p>
              <a:p>
                <a:endParaRPr lang="en-US" sz="1400" b="0" i="1" dirty="0">
                  <a:latin typeface="Cambria Math" panose="02040503050406030204" pitchFamily="18" charset="0"/>
                </a:endParaRPr>
              </a:p>
              <a:p>
                <a:r>
                  <a:rPr lang="en-US" sz="1400" dirty="0">
                    <a:latin typeface="Cambria Math" panose="02040503050406030204" pitchFamily="18" charset="0"/>
                  </a:rPr>
                  <a:t>E.g.  </a:t>
                </a:r>
                <a14:m>
                  <m:oMath xmlns:m="http://schemas.openxmlformats.org/officeDocument/2006/math">
                    <m:r>
                      <a:rPr lang="en-US" sz="1400" b="0" i="1" smtClean="0">
                        <a:latin typeface="Cambria Math" panose="02040503050406030204" pitchFamily="18" charset="0"/>
                      </a:rPr>
                      <m:t>𝐿</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𝑏</m:t>
                        </m:r>
                        <m:r>
                          <a:rPr lang="en-US" sz="1400" b="0" i="1" smtClean="0">
                            <a:latin typeface="Cambria Math" panose="02040503050406030204" pitchFamily="18" charset="0"/>
                          </a:rPr>
                          <m:t>,</m:t>
                        </m:r>
                        <m:r>
                          <a:rPr lang="en-US" sz="1400" b="0" i="1" smtClean="0">
                            <a:latin typeface="Cambria Math" panose="02040503050406030204" pitchFamily="18" charset="0"/>
                          </a:rPr>
                          <m:t>𝑐</m:t>
                        </m:r>
                      </m:e>
                    </m:d>
                    <m:r>
                      <a:rPr lang="en-US" sz="1400" b="0" i="1" smtClean="0">
                        <a:latin typeface="Cambria Math" panose="02040503050406030204" pitchFamily="18" charset="0"/>
                      </a:rPr>
                      <m:t>=</m:t>
                    </m:r>
                    <m:r>
                      <a:rPr lang="en-US" sz="1400" b="0" i="1" smtClean="0">
                        <a:latin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𝑎</m:t>
                        </m:r>
                        <m:r>
                          <a:rPr lang="en-US" sz="1400" b="0" i="1" smtClean="0">
                            <a:latin typeface="Cambria Math" panose="02040503050406030204" pitchFamily="18" charset="0"/>
                          </a:rPr>
                          <m:t>+2</m:t>
                        </m:r>
                        <m:r>
                          <a:rPr lang="en-US" sz="1400" b="0" i="1" smtClean="0">
                            <a:latin typeface="Cambria Math" panose="02040503050406030204" pitchFamily="18" charset="0"/>
                          </a:rPr>
                          <m:t>𝑏</m:t>
                        </m:r>
                      </m:e>
                    </m:d>
                  </m:oMath>
                </a14:m>
                <a:endParaRPr lang="en-US" sz="1400" b="0" dirty="0">
                  <a:latin typeface="Cambria Math" panose="02040503050406030204" pitchFamily="18" charset="0"/>
                </a:endParaRPr>
              </a:p>
              <a:p>
                <a:endParaRPr lang="en-US" sz="1400" dirty="0"/>
              </a:p>
            </p:txBody>
          </p:sp>
        </mc:Choice>
        <mc:Fallback>
          <p:sp>
            <p:nvSpPr>
              <p:cNvPr id="3" name="Text Placeholder 2">
                <a:extLst>
                  <a:ext uri="{FF2B5EF4-FFF2-40B4-BE49-F238E27FC236}">
                    <a16:creationId xmlns:a16="http://schemas.microsoft.com/office/drawing/2014/main" id="{6ED0FE2C-EAF9-0047-928D-E04FA057F04E}"/>
                  </a:ext>
                </a:extLst>
              </p:cNvPr>
              <p:cNvSpPr>
                <a:spLocks noGrp="1" noRot="1" noChangeAspect="1" noMove="1" noResize="1" noEditPoints="1" noAdjustHandles="1" noChangeArrowheads="1" noChangeShapeType="1" noTextEdit="1"/>
              </p:cNvSpPr>
              <p:nvPr>
                <p:ph type="body" idx="1"/>
              </p:nvPr>
            </p:nvSpPr>
            <p:spPr>
              <a:xfrm>
                <a:off x="332483" y="833906"/>
                <a:ext cx="8431530" cy="1077218"/>
              </a:xfrm>
              <a:blipFill>
                <a:blip r:embed="rId3"/>
                <a:stretch>
                  <a:fillRect l="-1353" t="-58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CD8C5-AC10-4A4D-A1FC-FB9BB2F72073}"/>
                  </a:ext>
                </a:extLst>
              </p:cNvPr>
              <p:cNvSpPr txBox="1"/>
              <p:nvPr/>
            </p:nvSpPr>
            <p:spPr>
              <a:xfrm>
                <a:off x="6553200" y="3366947"/>
                <a:ext cx="2627642" cy="684226"/>
              </a:xfrm>
              <a:prstGeom prst="rect">
                <a:avLst/>
              </a:prstGeom>
              <a:noFill/>
            </p:spPr>
            <p:txBody>
              <a:bodyPr wrap="none" rtlCol="0">
                <a:spAutoFit/>
              </a:bodyPr>
              <a:lstStyle/>
              <a:p>
                <a:pPr marL="342900" indent="-342900">
                  <a:buFont typeface="+mj-lt"/>
                  <a:buAutoNum type="arabicParenR"/>
                </a:pPr>
                <a:r>
                  <a:rPr lang="en-US" sz="1100" dirty="0"/>
                  <a:t>Rewrite </a:t>
                </a:r>
                <a:r>
                  <a:rPr lang="en-US" sz="1100" i="1" dirty="0">
                    <a:latin typeface="Cambria Math" panose="02040503050406030204" pitchFamily="18" charset="0"/>
                    <a:ea typeface="Cambria Math" panose="02040503050406030204" pitchFamily="18" charset="0"/>
                  </a:rPr>
                  <a:t>L</a:t>
                </a:r>
                <a:r>
                  <a:rPr lang="en-US" sz="1100" dirty="0">
                    <a:latin typeface="Cambria Math" panose="02040503050406030204" pitchFamily="18" charset="0"/>
                    <a:ea typeface="Cambria Math" panose="02040503050406030204" pitchFamily="18" charset="0"/>
                  </a:rPr>
                  <a:t>() </a:t>
                </a:r>
                <a:r>
                  <a:rPr lang="en-US" sz="1100" dirty="0"/>
                  <a:t>as a composite function.</a:t>
                </a:r>
              </a:p>
              <a:p>
                <a:pPr marL="342900" indent="-342900">
                  <a:buAutoNum type="arabicParenR"/>
                </a:pPr>
                <a:r>
                  <a:rPr lang="en-US" sz="1100" dirty="0"/>
                  <a:t>Apply Chain rule (calculus):</a:t>
                </a:r>
              </a:p>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𝑓</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𝑥</m:t>
                          </m:r>
                        </m:e>
                      </m:d>
                      <m:r>
                        <a:rPr lang="en-US" sz="1100" b="0" i="1" smtClean="0">
                          <a:latin typeface="Cambria Math" panose="02040503050406030204" pitchFamily="18" charset="0"/>
                        </a:rPr>
                        <m:t>=</m:t>
                      </m:r>
                      <m:r>
                        <a:rPr lang="en-US" sz="1100" b="0" i="1" smtClean="0">
                          <a:latin typeface="Cambria Math" panose="02040503050406030204" pitchFamily="18" charset="0"/>
                        </a:rPr>
                        <m:t>𝑢</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𝑣</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𝑤</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𝑥</m:t>
                                  </m:r>
                                </m:e>
                              </m:d>
                            </m:e>
                          </m:d>
                        </m:e>
                      </m:d>
                    </m:oMath>
                  </m:oMathPara>
                </a14:m>
                <a:endParaRPr lang="en-US" sz="1100" b="0" dirty="0"/>
              </a:p>
            </p:txBody>
          </p:sp>
        </mc:Choice>
        <mc:Fallback xmlns="">
          <p:sp>
            <p:nvSpPr>
              <p:cNvPr id="8" name="TextBox 7">
                <a:extLst>
                  <a:ext uri="{FF2B5EF4-FFF2-40B4-BE49-F238E27FC236}">
                    <a16:creationId xmlns:a16="http://schemas.microsoft.com/office/drawing/2014/main" id="{237CD8C5-AC10-4A4D-A1FC-FB9BB2F72073}"/>
                  </a:ext>
                </a:extLst>
              </p:cNvPr>
              <p:cNvSpPr txBox="1">
                <a:spLocks noRot="1" noChangeAspect="1" noMove="1" noResize="1" noEditPoints="1" noAdjustHandles="1" noChangeArrowheads="1" noChangeShapeType="1" noTextEdit="1"/>
              </p:cNvSpPr>
              <p:nvPr/>
            </p:nvSpPr>
            <p:spPr>
              <a:xfrm>
                <a:off x="6553200" y="3366947"/>
                <a:ext cx="2627642" cy="684226"/>
              </a:xfrm>
              <a:prstGeom prst="rect">
                <a:avLst/>
              </a:prstGeom>
              <a:blipFill>
                <a:blip r:embed="rId4"/>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CC011AB-AC41-0F48-88FF-E8B7B3C5D3A6}"/>
              </a:ext>
            </a:extLst>
          </p:cNvPr>
          <p:cNvPicPr>
            <a:picLocks noChangeAspect="1"/>
          </p:cNvPicPr>
          <p:nvPr/>
        </p:nvPicPr>
        <p:blipFill>
          <a:blip r:embed="rId5"/>
          <a:stretch>
            <a:fillRect/>
          </a:stretch>
        </p:blipFill>
        <p:spPr>
          <a:xfrm>
            <a:off x="7146228" y="4051173"/>
            <a:ext cx="1398554" cy="41956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1EA397-8817-4143-85B1-93DE82AADBFF}"/>
                  </a:ext>
                </a:extLst>
              </p:cNvPr>
              <p:cNvSpPr txBox="1"/>
              <p:nvPr/>
            </p:nvSpPr>
            <p:spPr>
              <a:xfrm>
                <a:off x="159049" y="3357275"/>
                <a:ext cx="1479251" cy="625108"/>
              </a:xfrm>
              <a:prstGeom prst="rect">
                <a:avLst/>
              </a:prstGeom>
              <a:noFill/>
            </p:spPr>
            <p:txBody>
              <a:bodyPr wrap="none" lIns="0" tIns="0" rIns="0" bIns="0" rtlCol="0">
                <a:spAutoFit/>
              </a:bodyPr>
              <a:lstStyle/>
              <a:p>
                <a:r>
                  <a:rPr lang="en-US" sz="1400" i="1" dirty="0">
                    <a:latin typeface="Cambria Math" panose="02040503050406030204" pitchFamily="18" charset="0"/>
                  </a:rPr>
                  <a:t>L</a:t>
                </a:r>
                <a:r>
                  <a:rPr lang="en-US" sz="1400" dirty="0">
                    <a:latin typeface="Cambria Math" panose="02040503050406030204" pitchFamily="18" charset="0"/>
                  </a:rPr>
                  <a:t>(</a:t>
                </a:r>
                <a:r>
                  <a:rPr lang="en-US" sz="1400" i="1" dirty="0">
                    <a:latin typeface="Cambria Math" panose="02040503050406030204" pitchFamily="18" charset="0"/>
                  </a:rPr>
                  <a:t>b</a:t>
                </a:r>
                <a:r>
                  <a:rPr lang="en-US" sz="1400" dirty="0">
                    <a:latin typeface="Cambria Math" panose="02040503050406030204" pitchFamily="18" charset="0"/>
                  </a:rPr>
                  <a:t>)</a:t>
                </a:r>
                <a:r>
                  <a:rPr lang="en-US" sz="1400" i="1" dirty="0">
                    <a:latin typeface="Cambria Math" panose="02040503050406030204" pitchFamily="18" charset="0"/>
                  </a:rPr>
                  <a:t> = L</a:t>
                </a:r>
                <a:r>
                  <a:rPr lang="en-US" sz="1400" dirty="0">
                    <a:latin typeface="Cambria Math" panose="02040503050406030204" pitchFamily="18" charset="0"/>
                  </a:rPr>
                  <a:t>(</a:t>
                </a:r>
                <a:r>
                  <a:rPr lang="en-US" sz="1400" i="1" dirty="0">
                    <a:latin typeface="Cambria Math" panose="02040503050406030204" pitchFamily="18" charset="0"/>
                  </a:rPr>
                  <a:t>e</a:t>
                </a:r>
                <a:r>
                  <a:rPr lang="en-US" sz="1400" dirty="0">
                    <a:latin typeface="Cambria Math" panose="02040503050406030204" pitchFamily="18" charset="0"/>
                  </a:rPr>
                  <a:t>(</a:t>
                </a:r>
                <a:r>
                  <a:rPr lang="en-US" sz="1400" i="1" dirty="0">
                    <a:latin typeface="Cambria Math" panose="02040503050406030204" pitchFamily="18" charset="0"/>
                  </a:rPr>
                  <a:t>d</a:t>
                </a:r>
                <a:r>
                  <a:rPr lang="en-US" sz="1400" dirty="0">
                    <a:latin typeface="Cambria Math" panose="02040503050406030204" pitchFamily="18" charset="0"/>
                  </a:rPr>
                  <a:t>(</a:t>
                </a:r>
                <a:r>
                  <a:rPr lang="en-US" sz="1400" i="1" dirty="0">
                    <a:latin typeface="Cambria Math" panose="02040503050406030204" pitchFamily="18" charset="0"/>
                  </a:rPr>
                  <a:t>b</a:t>
                </a:r>
                <a:r>
                  <a:rPr lang="en-US" sz="1400" dirty="0">
                    <a:latin typeface="Cambria Math" panose="02040503050406030204" pitchFamily="18" charset="0"/>
                  </a:rPr>
                  <a:t>)))</a:t>
                </a:r>
                <a:endParaRPr lang="en-US" sz="14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𝐿</m:t>
                          </m:r>
                        </m:num>
                        <m:den>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𝑏</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𝐿</m:t>
                          </m:r>
                        </m:num>
                        <m:den>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𝑒</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𝑒</m:t>
                          </m:r>
                        </m:num>
                        <m:den>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𝑑</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𝑑</m:t>
                          </m:r>
                        </m:num>
                        <m:den>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𝑏</m:t>
                          </m:r>
                        </m:den>
                      </m:f>
                    </m:oMath>
                  </m:oMathPara>
                </a14:m>
                <a:endParaRPr lang="en-US" sz="1400" b="0" dirty="0"/>
              </a:p>
            </p:txBody>
          </p:sp>
        </mc:Choice>
        <mc:Fallback xmlns="">
          <p:sp>
            <p:nvSpPr>
              <p:cNvPr id="10" name="TextBox 9">
                <a:extLst>
                  <a:ext uri="{FF2B5EF4-FFF2-40B4-BE49-F238E27FC236}">
                    <a16:creationId xmlns:a16="http://schemas.microsoft.com/office/drawing/2014/main" id="{8E1EA397-8817-4143-85B1-93DE82AADBFF}"/>
                  </a:ext>
                </a:extLst>
              </p:cNvPr>
              <p:cNvSpPr txBox="1">
                <a:spLocks noRot="1" noChangeAspect="1" noMove="1" noResize="1" noEditPoints="1" noAdjustHandles="1" noChangeArrowheads="1" noChangeShapeType="1" noTextEdit="1"/>
              </p:cNvSpPr>
              <p:nvPr/>
            </p:nvSpPr>
            <p:spPr>
              <a:xfrm>
                <a:off x="159049" y="3357275"/>
                <a:ext cx="1479251" cy="625108"/>
              </a:xfrm>
              <a:prstGeom prst="rect">
                <a:avLst/>
              </a:prstGeom>
              <a:blipFill>
                <a:blip r:embed="rId6"/>
                <a:stretch>
                  <a:fillRect l="-7627" t="-1000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1220CFC-E018-1D4E-8E20-14C636AD396F}"/>
                  </a:ext>
                </a:extLst>
              </p:cNvPr>
              <p:cNvSpPr txBox="1"/>
              <p:nvPr/>
            </p:nvSpPr>
            <p:spPr>
              <a:xfrm>
                <a:off x="545459" y="1719393"/>
                <a:ext cx="4574344" cy="95410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=2</m:t>
                      </m:r>
                      <m:r>
                        <a:rPr lang="en-US" sz="1400" b="0" i="1" smtClean="0">
                          <a:latin typeface="Cambria Math" panose="02040503050406030204" pitchFamily="18" charset="0"/>
                        </a:rPr>
                        <m:t>𝑏</m:t>
                      </m:r>
                    </m:oMath>
                  </m:oMathPara>
                </a14:m>
                <a:endParaRPr lang="en-US" sz="1400" b="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𝑒</m:t>
                      </m:r>
                      <m:r>
                        <a:rPr lang="en-US" sz="1400" i="1">
                          <a:latin typeface="Cambria Math" panose="02040503050406030204" pitchFamily="18" charset="0"/>
                        </a:rPr>
                        <m:t>=</m:t>
                      </m:r>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𝑑</m:t>
                      </m:r>
                    </m:oMath>
                  </m:oMathPara>
                </a14:m>
                <a:endParaRPr lang="en-US" sz="1400" b="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𝐿</m:t>
                      </m:r>
                      <m:r>
                        <a:rPr lang="en-US" sz="1400" i="1">
                          <a:latin typeface="Cambria Math" panose="02040503050406030204" pitchFamily="18" charset="0"/>
                        </a:rPr>
                        <m:t>=</m:t>
                      </m:r>
                      <m:r>
                        <a:rPr lang="en-US" sz="1400" b="0" i="1" smtClean="0">
                          <a:latin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𝑒</m:t>
                      </m:r>
                    </m:oMath>
                  </m:oMathPara>
                </a14:m>
                <a:endParaRPr lang="en-US" sz="1400" dirty="0">
                  <a:latin typeface="Cambria Math" panose="02040503050406030204" pitchFamily="18" charset="0"/>
                </a:endParaRPr>
              </a:p>
              <a:p>
                <a:endParaRPr lang="en-US" sz="1400" b="0"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21220CFC-E018-1D4E-8E20-14C636AD396F}"/>
                  </a:ext>
                </a:extLst>
              </p:cNvPr>
              <p:cNvSpPr txBox="1">
                <a:spLocks noRot="1" noChangeAspect="1" noMove="1" noResize="1" noEditPoints="1" noAdjustHandles="1" noChangeArrowheads="1" noChangeShapeType="1" noTextEdit="1"/>
              </p:cNvSpPr>
              <p:nvPr/>
            </p:nvSpPr>
            <p:spPr>
              <a:xfrm>
                <a:off x="545459" y="1719393"/>
                <a:ext cx="4574344" cy="954107"/>
              </a:xfrm>
              <a:prstGeom prst="rect">
                <a:avLst/>
              </a:prstGeom>
              <a:blipFill>
                <a:blip r:embed="rId7"/>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4D7ECE65-14E0-1243-86BF-851272284D04}"/>
              </a:ext>
            </a:extLst>
          </p:cNvPr>
          <p:cNvSpPr txBox="1"/>
          <p:nvPr/>
        </p:nvSpPr>
        <p:spPr>
          <a:xfrm>
            <a:off x="76200" y="2648385"/>
            <a:ext cx="7331174" cy="1815882"/>
          </a:xfrm>
          <a:prstGeom prst="rect">
            <a:avLst/>
          </a:prstGeom>
          <a:noFill/>
        </p:spPr>
        <p:txBody>
          <a:bodyPr wrap="none" rtlCol="0">
            <a:spAutoFit/>
          </a:bodyPr>
          <a:lstStyle/>
          <a:p>
            <a:r>
              <a:rPr lang="en-US" sz="1400" dirty="0"/>
              <a:t>E.g. How does one compute partial derivate of </a:t>
            </a:r>
            <a:r>
              <a:rPr lang="en-US" sz="1400" i="1" dirty="0">
                <a:latin typeface="Cambria Math" panose="02040503050406030204" pitchFamily="18" charset="0"/>
                <a:ea typeface="Cambria Math" panose="02040503050406030204" pitchFamily="18" charset="0"/>
              </a:rPr>
              <a:t>L</a:t>
            </a:r>
            <a:r>
              <a:rPr lang="en-US" sz="1400" dirty="0">
                <a:latin typeface="Cambria Math" panose="02040503050406030204" pitchFamily="18" charset="0"/>
                <a:ea typeface="Cambria Math" panose="02040503050406030204" pitchFamily="18" charset="0"/>
              </a:rPr>
              <a:t>() </a:t>
            </a:r>
            <a:r>
              <a:rPr lang="en-US" sz="1400" dirty="0" err="1">
                <a:latin typeface="+mj-lt"/>
                <a:ea typeface="Cambria Math" panose="02040503050406030204" pitchFamily="18" charset="0"/>
              </a:rPr>
              <a:t>wrt</a:t>
            </a:r>
            <a:r>
              <a:rPr lang="en-US" sz="1400" dirty="0">
                <a:latin typeface="Cambria Math" panose="02040503050406030204" pitchFamily="18" charset="0"/>
                <a:ea typeface="Cambria Math" panose="02040503050406030204" pitchFamily="18" charset="0"/>
              </a:rPr>
              <a:t> </a:t>
            </a:r>
            <a:r>
              <a:rPr lang="en-US" sz="1400" i="1" dirty="0">
                <a:latin typeface="Cambria Math" panose="02040503050406030204" pitchFamily="18" charset="0"/>
                <a:ea typeface="Cambria Math" panose="02040503050406030204" pitchFamily="18" charset="0"/>
              </a:rPr>
              <a:t>b</a:t>
            </a:r>
            <a:r>
              <a:rPr lang="en-US" sz="1400" dirty="0"/>
              <a:t>?</a:t>
            </a:r>
          </a:p>
          <a:p>
            <a:r>
              <a:rPr lang="en-US" sz="1400" dirty="0"/>
              <a:t>Two nodes in between, d &amp; e. The gradient has to pass backward through the intermediate nodes.</a:t>
            </a:r>
          </a:p>
          <a:p>
            <a:endParaRPr lang="en-US" sz="1400" dirty="0"/>
          </a:p>
          <a:p>
            <a:endParaRPr lang="en-US" sz="1400" dirty="0"/>
          </a:p>
          <a:p>
            <a:endParaRPr lang="en-US" sz="1400" dirty="0"/>
          </a:p>
          <a:p>
            <a:endParaRPr lang="en-US" sz="1400" dirty="0"/>
          </a:p>
          <a:p>
            <a:endParaRPr lang="en-US" sz="1400" dirty="0"/>
          </a:p>
          <a:p>
            <a:r>
              <a:rPr lang="en-US" sz="1400" dirty="0"/>
              <a:t>Using computation graphs…</a:t>
            </a:r>
          </a:p>
        </p:txBody>
      </p:sp>
      <p:pic>
        <p:nvPicPr>
          <p:cNvPr id="16" name="Picture 15">
            <a:extLst>
              <a:ext uri="{FF2B5EF4-FFF2-40B4-BE49-F238E27FC236}">
                <a16:creationId xmlns:a16="http://schemas.microsoft.com/office/drawing/2014/main" id="{7BE8BA08-BE5A-B940-BBF3-C3BA76601119}"/>
              </a:ext>
            </a:extLst>
          </p:cNvPr>
          <p:cNvPicPr>
            <a:picLocks noChangeAspect="1"/>
          </p:cNvPicPr>
          <p:nvPr/>
        </p:nvPicPr>
        <p:blipFill>
          <a:blip r:embed="rId8"/>
          <a:stretch>
            <a:fillRect/>
          </a:stretch>
        </p:blipFill>
        <p:spPr>
          <a:xfrm>
            <a:off x="3886200" y="1123686"/>
            <a:ext cx="3535088" cy="1336166"/>
          </a:xfrm>
          <a:prstGeom prst="rect">
            <a:avLst/>
          </a:prstGeom>
        </p:spPr>
      </p:pic>
      <p:sp>
        <p:nvSpPr>
          <p:cNvPr id="18" name="Rounded Rectangle 17">
            <a:extLst>
              <a:ext uri="{FF2B5EF4-FFF2-40B4-BE49-F238E27FC236}">
                <a16:creationId xmlns:a16="http://schemas.microsoft.com/office/drawing/2014/main" id="{2D5C752E-9306-5F4F-B0F5-7ECC0484633C}"/>
              </a:ext>
            </a:extLst>
          </p:cNvPr>
          <p:cNvSpPr/>
          <p:nvPr/>
        </p:nvSpPr>
        <p:spPr>
          <a:xfrm rot="610051">
            <a:off x="2437658" y="3342095"/>
            <a:ext cx="742565"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93F1294-18A3-E043-8567-D6C16626D792}"/>
              </a:ext>
            </a:extLst>
          </p:cNvPr>
          <p:cNvSpPr/>
          <p:nvPr/>
        </p:nvSpPr>
        <p:spPr>
          <a:xfrm>
            <a:off x="3200401" y="3904662"/>
            <a:ext cx="742565"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507E3395-F9C2-4F45-AADC-3273227E7224}"/>
              </a:ext>
            </a:extLst>
          </p:cNvPr>
          <p:cNvSpPr/>
          <p:nvPr/>
        </p:nvSpPr>
        <p:spPr>
          <a:xfrm rot="806987">
            <a:off x="4807033" y="3833346"/>
            <a:ext cx="394574" cy="254624"/>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6CABCBB7-4A70-2D44-9782-A12F0F773BAD}"/>
              </a:ext>
            </a:extLst>
          </p:cNvPr>
          <p:cNvSpPr/>
          <p:nvPr/>
        </p:nvSpPr>
        <p:spPr>
          <a:xfrm>
            <a:off x="2971800" y="4656810"/>
            <a:ext cx="380999"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7D0EFA49-E614-374F-8B98-645EEBC24CB9}"/>
              </a:ext>
            </a:extLst>
          </p:cNvPr>
          <p:cNvSpPr txBox="1"/>
          <p:nvPr/>
        </p:nvSpPr>
        <p:spPr>
          <a:xfrm>
            <a:off x="4378503" y="2263973"/>
            <a:ext cx="2825325" cy="307777"/>
          </a:xfrm>
          <a:prstGeom prst="rect">
            <a:avLst/>
          </a:prstGeom>
          <a:noFill/>
        </p:spPr>
        <p:txBody>
          <a:bodyPr wrap="none" rtlCol="0">
            <a:spAutoFit/>
          </a:bodyPr>
          <a:lstStyle/>
          <a:p>
            <a:r>
              <a:rPr lang="en-US" sz="1400" dirty="0"/>
              <a:t>Computation graph of function </a:t>
            </a:r>
            <a:r>
              <a:rPr lang="en-US" sz="1400" i="1" dirty="0">
                <a:latin typeface="Cambria Math" panose="02040503050406030204" pitchFamily="18" charset="0"/>
                <a:ea typeface="Cambria Math" panose="02040503050406030204" pitchFamily="18" charset="0"/>
                <a:cs typeface="Consolas" panose="020B0609020204030204" pitchFamily="49" charset="0"/>
              </a:rPr>
              <a:t>L</a:t>
            </a:r>
            <a:r>
              <a:rPr lang="en-US" sz="1400" dirty="0">
                <a:latin typeface="Cambria Math" panose="02040503050406030204" pitchFamily="18" charset="0"/>
                <a:ea typeface="Cambria Math" panose="02040503050406030204" pitchFamily="18" charset="0"/>
                <a:cs typeface="Consolas" panose="020B0609020204030204" pitchFamily="49" charset="0"/>
              </a:rPr>
              <a:t>()</a:t>
            </a:r>
            <a:r>
              <a:rPr lang="en-US" sz="1400" dirty="0"/>
              <a:t>.</a:t>
            </a:r>
          </a:p>
        </p:txBody>
      </p:sp>
    </p:spTree>
    <p:extLst>
      <p:ext uri="{BB962C8B-B14F-4D97-AF65-F5344CB8AC3E}">
        <p14:creationId xmlns:p14="http://schemas.microsoft.com/office/powerpoint/2010/main" val="240158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ED0FE2C-EAF9-0047-928D-E04FA057F04E}"/>
                  </a:ext>
                </a:extLst>
              </p:cNvPr>
              <p:cNvSpPr>
                <a:spLocks noGrp="1"/>
              </p:cNvSpPr>
              <p:nvPr>
                <p:ph type="body" idx="1"/>
              </p:nvPr>
            </p:nvSpPr>
            <p:spPr>
              <a:xfrm>
                <a:off x="332483" y="833906"/>
                <a:ext cx="8431530" cy="1178528"/>
              </a:xfrm>
            </p:spPr>
            <p:txBody>
              <a:bodyPr/>
              <a:lstStyle/>
              <a:p>
                <a:r>
                  <a:rPr lang="en-US" sz="1400" dirty="0"/>
                  <a:t>How to compute the downstream gradient?</a:t>
                </a:r>
              </a:p>
              <a:p>
                <a:r>
                  <a:rPr lang="en-US" sz="1400" dirty="0"/>
                  <a:t> E.g.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𝐿</m:t>
                        </m:r>
                      </m:num>
                      <m:den>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𝑑</m:t>
                        </m:r>
                      </m:den>
                    </m:f>
                  </m:oMath>
                </a14:m>
                <a:endParaRPr lang="en-US" sz="1400" dirty="0"/>
              </a:p>
              <a:p>
                <a:r>
                  <a:rPr lang="en-US" sz="1400" b="0" i="1" dirty="0">
                    <a:latin typeface="Cambria Math" panose="02040503050406030204" pitchFamily="18" charset="0"/>
                  </a:rPr>
                  <a:t> </a:t>
                </a:r>
              </a:p>
              <a:p>
                <a:r>
                  <a:rPr lang="en-US" sz="1400" dirty="0">
                    <a:latin typeface="+mj-lt"/>
                  </a:rPr>
                  <a:t> upstream gradient x local gradient</a:t>
                </a:r>
                <a:endParaRPr lang="en-US" sz="1400" b="0" dirty="0">
                  <a:latin typeface="+mj-lt"/>
                </a:endParaRPr>
              </a:p>
              <a:p>
                <a:endParaRPr lang="en-US" sz="1400" dirty="0"/>
              </a:p>
            </p:txBody>
          </p:sp>
        </mc:Choice>
        <mc:Fallback xmlns="">
          <p:sp>
            <p:nvSpPr>
              <p:cNvPr id="3" name="Text Placeholder 2">
                <a:extLst>
                  <a:ext uri="{FF2B5EF4-FFF2-40B4-BE49-F238E27FC236}">
                    <a16:creationId xmlns:a16="http://schemas.microsoft.com/office/drawing/2014/main" id="{6ED0FE2C-EAF9-0047-928D-E04FA057F04E}"/>
                  </a:ext>
                </a:extLst>
              </p:cNvPr>
              <p:cNvSpPr>
                <a:spLocks noGrp="1" noRot="1" noChangeAspect="1" noMove="1" noResize="1" noEditPoints="1" noAdjustHandles="1" noChangeArrowheads="1" noChangeShapeType="1" noTextEdit="1"/>
              </p:cNvSpPr>
              <p:nvPr>
                <p:ph type="body" idx="1"/>
              </p:nvPr>
            </p:nvSpPr>
            <p:spPr>
              <a:xfrm>
                <a:off x="332483" y="833906"/>
                <a:ext cx="8431530" cy="1178528"/>
              </a:xfrm>
              <a:blipFill>
                <a:blip r:embed="rId3"/>
                <a:stretch>
                  <a:fillRect l="-1353" t="-5319"/>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D5C752E-9306-5F4F-B0F5-7ECC0484633C}"/>
              </a:ext>
            </a:extLst>
          </p:cNvPr>
          <p:cNvSpPr/>
          <p:nvPr/>
        </p:nvSpPr>
        <p:spPr>
          <a:xfrm rot="610051">
            <a:off x="2437658" y="3342095"/>
            <a:ext cx="742565"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C5C8FD70-1131-8545-B5DD-0076A33845C6}"/>
              </a:ext>
            </a:extLst>
          </p:cNvPr>
          <p:cNvSpPr/>
          <p:nvPr/>
        </p:nvSpPr>
        <p:spPr>
          <a:xfrm>
            <a:off x="1924435" y="4029690"/>
            <a:ext cx="742565"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93F1294-18A3-E043-8567-D6C16626D792}"/>
              </a:ext>
            </a:extLst>
          </p:cNvPr>
          <p:cNvSpPr/>
          <p:nvPr/>
        </p:nvSpPr>
        <p:spPr>
          <a:xfrm>
            <a:off x="3200401" y="3904662"/>
            <a:ext cx="742565"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507E3395-F9C2-4F45-AADC-3273227E7224}"/>
              </a:ext>
            </a:extLst>
          </p:cNvPr>
          <p:cNvSpPr/>
          <p:nvPr/>
        </p:nvSpPr>
        <p:spPr>
          <a:xfrm rot="806987">
            <a:off x="4807033" y="3833346"/>
            <a:ext cx="394574" cy="254624"/>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6CABCBB7-4A70-2D44-9782-A12F0F773BAD}"/>
              </a:ext>
            </a:extLst>
          </p:cNvPr>
          <p:cNvSpPr/>
          <p:nvPr/>
        </p:nvSpPr>
        <p:spPr>
          <a:xfrm>
            <a:off x="2971800" y="4656810"/>
            <a:ext cx="380999"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C3AB16C7-01AC-F74D-BABA-3B983DE711BA}"/>
              </a:ext>
            </a:extLst>
          </p:cNvPr>
          <p:cNvPicPr>
            <a:picLocks noChangeAspect="1"/>
          </p:cNvPicPr>
          <p:nvPr/>
        </p:nvPicPr>
        <p:blipFill>
          <a:blip r:embed="rId4"/>
          <a:stretch>
            <a:fillRect/>
          </a:stretch>
        </p:blipFill>
        <p:spPr>
          <a:xfrm>
            <a:off x="3538231" y="1153111"/>
            <a:ext cx="4234169" cy="1439617"/>
          </a:xfrm>
          <a:prstGeom prst="rect">
            <a:avLst/>
          </a:prstGeom>
        </p:spPr>
      </p:pic>
    </p:spTree>
    <p:extLst>
      <p:ext uri="{BB962C8B-B14F-4D97-AF65-F5344CB8AC3E}">
        <p14:creationId xmlns:p14="http://schemas.microsoft.com/office/powerpoint/2010/main" val="31466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26B74A1-E5AB-7847-8349-374DED04CE3D}"/>
              </a:ext>
            </a:extLst>
          </p:cNvPr>
          <p:cNvPicPr>
            <a:picLocks noChangeAspect="1"/>
          </p:cNvPicPr>
          <p:nvPr/>
        </p:nvPicPr>
        <p:blipFill>
          <a:blip r:embed="rId3"/>
          <a:stretch>
            <a:fillRect/>
          </a:stretch>
        </p:blipFill>
        <p:spPr>
          <a:xfrm>
            <a:off x="1742821" y="2954625"/>
            <a:ext cx="4580449" cy="2038697"/>
          </a:xfrm>
          <a:prstGeom prst="rect">
            <a:avLst/>
          </a:prstGeom>
        </p:spPr>
      </p:pic>
      <p:sp>
        <p:nvSpPr>
          <p:cNvPr id="18" name="Rounded Rectangle 17">
            <a:extLst>
              <a:ext uri="{FF2B5EF4-FFF2-40B4-BE49-F238E27FC236}">
                <a16:creationId xmlns:a16="http://schemas.microsoft.com/office/drawing/2014/main" id="{2D5C752E-9306-5F4F-B0F5-7ECC0484633C}"/>
              </a:ext>
            </a:extLst>
          </p:cNvPr>
          <p:cNvSpPr/>
          <p:nvPr/>
        </p:nvSpPr>
        <p:spPr>
          <a:xfrm rot="610051">
            <a:off x="2437658" y="3342095"/>
            <a:ext cx="742565"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C5C8FD70-1131-8545-B5DD-0076A33845C6}"/>
              </a:ext>
            </a:extLst>
          </p:cNvPr>
          <p:cNvSpPr/>
          <p:nvPr/>
        </p:nvSpPr>
        <p:spPr>
          <a:xfrm>
            <a:off x="1924435" y="4029690"/>
            <a:ext cx="742565"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93F1294-18A3-E043-8567-D6C16626D792}"/>
              </a:ext>
            </a:extLst>
          </p:cNvPr>
          <p:cNvSpPr/>
          <p:nvPr/>
        </p:nvSpPr>
        <p:spPr>
          <a:xfrm>
            <a:off x="3200401" y="3904662"/>
            <a:ext cx="742565"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507E3395-F9C2-4F45-AADC-3273227E7224}"/>
              </a:ext>
            </a:extLst>
          </p:cNvPr>
          <p:cNvSpPr/>
          <p:nvPr/>
        </p:nvSpPr>
        <p:spPr>
          <a:xfrm rot="806987">
            <a:off x="4807033" y="3833346"/>
            <a:ext cx="394574" cy="254624"/>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6CABCBB7-4A70-2D44-9782-A12F0F773BAD}"/>
              </a:ext>
            </a:extLst>
          </p:cNvPr>
          <p:cNvSpPr/>
          <p:nvPr/>
        </p:nvSpPr>
        <p:spPr>
          <a:xfrm>
            <a:off x="2971800" y="4656810"/>
            <a:ext cx="380999" cy="29466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46D637B1-DFB6-F64C-BDB4-42C500FF73D3}"/>
              </a:ext>
            </a:extLst>
          </p:cNvPr>
          <p:cNvSpPr txBox="1"/>
          <p:nvPr/>
        </p:nvSpPr>
        <p:spPr>
          <a:xfrm rot="1139590">
            <a:off x="4548248" y="4016573"/>
            <a:ext cx="532132" cy="307777"/>
          </a:xfrm>
          <a:prstGeom prst="rect">
            <a:avLst/>
          </a:prstGeom>
          <a:noFill/>
        </p:spPr>
        <p:txBody>
          <a:bodyPr wrap="square" rtlCol="0">
            <a:spAutoFit/>
          </a:bodyPr>
          <a:lstStyle/>
          <a:p>
            <a:r>
              <a:rPr lang="en-US" sz="700" dirty="0"/>
              <a:t>upstream gradient</a:t>
            </a:r>
          </a:p>
        </p:txBody>
      </p:sp>
      <p:sp>
        <p:nvSpPr>
          <p:cNvPr id="2" name="Oval 1">
            <a:extLst>
              <a:ext uri="{FF2B5EF4-FFF2-40B4-BE49-F238E27FC236}">
                <a16:creationId xmlns:a16="http://schemas.microsoft.com/office/drawing/2014/main" id="{0E60479E-EE65-4441-8BBB-5AE48A206C94}"/>
              </a:ext>
            </a:extLst>
          </p:cNvPr>
          <p:cNvSpPr/>
          <p:nvPr/>
        </p:nvSpPr>
        <p:spPr>
          <a:xfrm>
            <a:off x="3959873" y="3709060"/>
            <a:ext cx="419802" cy="339417"/>
          </a:xfrm>
          <a:prstGeom prst="ellipse">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017F3863-6E7A-6949-B626-94DEB5912541}"/>
              </a:ext>
            </a:extLst>
          </p:cNvPr>
          <p:cNvSpPr txBox="1"/>
          <p:nvPr/>
        </p:nvSpPr>
        <p:spPr>
          <a:xfrm>
            <a:off x="3865552" y="4016572"/>
            <a:ext cx="532132" cy="307777"/>
          </a:xfrm>
          <a:prstGeom prst="rect">
            <a:avLst/>
          </a:prstGeom>
          <a:noFill/>
        </p:spPr>
        <p:txBody>
          <a:bodyPr wrap="square" rtlCol="0">
            <a:spAutoFit/>
          </a:bodyPr>
          <a:lstStyle/>
          <a:p>
            <a:r>
              <a:rPr lang="en-US" sz="700" dirty="0"/>
              <a:t>local gradient</a:t>
            </a:r>
          </a:p>
        </p:txBody>
      </p:sp>
      <p:sp>
        <p:nvSpPr>
          <p:cNvPr id="27" name="TextBox 26">
            <a:extLst>
              <a:ext uri="{FF2B5EF4-FFF2-40B4-BE49-F238E27FC236}">
                <a16:creationId xmlns:a16="http://schemas.microsoft.com/office/drawing/2014/main" id="{1E063FE2-C2A1-0E43-87D9-B184EA6D7DE9}"/>
              </a:ext>
            </a:extLst>
          </p:cNvPr>
          <p:cNvSpPr txBox="1"/>
          <p:nvPr/>
        </p:nvSpPr>
        <p:spPr>
          <a:xfrm rot="521619">
            <a:off x="2185007" y="3624553"/>
            <a:ext cx="1001712" cy="200055"/>
          </a:xfrm>
          <a:prstGeom prst="rect">
            <a:avLst/>
          </a:prstGeom>
          <a:noFill/>
        </p:spPr>
        <p:txBody>
          <a:bodyPr wrap="square" rtlCol="0">
            <a:spAutoFit/>
          </a:bodyPr>
          <a:lstStyle/>
          <a:p>
            <a:r>
              <a:rPr lang="en-US" sz="700" dirty="0"/>
              <a:t>downstream gradient</a:t>
            </a:r>
          </a:p>
        </p:txBody>
      </p:sp>
      <p:pic>
        <p:nvPicPr>
          <p:cNvPr id="29" name="Picture 28">
            <a:extLst>
              <a:ext uri="{FF2B5EF4-FFF2-40B4-BE49-F238E27FC236}">
                <a16:creationId xmlns:a16="http://schemas.microsoft.com/office/drawing/2014/main" id="{4EB62A97-F631-1D49-93C6-69708A1E036C}"/>
              </a:ext>
            </a:extLst>
          </p:cNvPr>
          <p:cNvPicPr>
            <a:picLocks noChangeAspect="1"/>
          </p:cNvPicPr>
          <p:nvPr/>
        </p:nvPicPr>
        <p:blipFill>
          <a:blip r:embed="rId4"/>
          <a:stretch>
            <a:fillRect/>
          </a:stretch>
        </p:blipFill>
        <p:spPr>
          <a:xfrm>
            <a:off x="6400800" y="895350"/>
            <a:ext cx="2603645" cy="885239"/>
          </a:xfrm>
          <a:prstGeom prst="rect">
            <a:avLst/>
          </a:prstGeom>
        </p:spPr>
      </p:pic>
      <p:sp>
        <p:nvSpPr>
          <p:cNvPr id="30" name="TextBox 29">
            <a:extLst>
              <a:ext uri="{FF2B5EF4-FFF2-40B4-BE49-F238E27FC236}">
                <a16:creationId xmlns:a16="http://schemas.microsoft.com/office/drawing/2014/main" id="{F6F9E98E-0A33-C64C-9809-C7ECE11B13B6}"/>
              </a:ext>
            </a:extLst>
          </p:cNvPr>
          <p:cNvSpPr txBox="1"/>
          <p:nvPr/>
        </p:nvSpPr>
        <p:spPr>
          <a:xfrm>
            <a:off x="627285" y="1276350"/>
            <a:ext cx="4589141" cy="307777"/>
          </a:xfrm>
          <a:prstGeom prst="rect">
            <a:avLst/>
          </a:prstGeom>
          <a:noFill/>
        </p:spPr>
        <p:txBody>
          <a:bodyPr wrap="none" rtlCol="0">
            <a:spAutoFit/>
          </a:bodyPr>
          <a:lstStyle/>
          <a:p>
            <a:r>
              <a:rPr lang="en-US" sz="1400" dirty="0"/>
              <a:t>Now we can compute partial derivate of </a:t>
            </a:r>
            <a:r>
              <a:rPr lang="en-US" sz="1400" i="1" dirty="0">
                <a:latin typeface="Cambria Math" panose="02040503050406030204" pitchFamily="18" charset="0"/>
                <a:ea typeface="Cambria Math" panose="02040503050406030204" pitchFamily="18" charset="0"/>
              </a:rPr>
              <a:t>L</a:t>
            </a:r>
            <a:r>
              <a:rPr lang="en-US" sz="1400" dirty="0">
                <a:latin typeface="Cambria Math" panose="02040503050406030204" pitchFamily="18" charset="0"/>
                <a:ea typeface="Cambria Math" panose="02040503050406030204" pitchFamily="18" charset="0"/>
              </a:rPr>
              <a:t>() </a:t>
            </a:r>
            <a:r>
              <a:rPr lang="en-US" sz="1400" dirty="0" err="1">
                <a:latin typeface="+mj-lt"/>
                <a:ea typeface="Cambria Math" panose="02040503050406030204" pitchFamily="18" charset="0"/>
              </a:rPr>
              <a:t>wrt</a:t>
            </a:r>
            <a:r>
              <a:rPr lang="en-US" sz="1400" dirty="0">
                <a:latin typeface="Cambria Math" panose="02040503050406030204" pitchFamily="18" charset="0"/>
                <a:ea typeface="Cambria Math" panose="02040503050406030204" pitchFamily="18" charset="0"/>
              </a:rPr>
              <a:t> a, d, </a:t>
            </a:r>
            <a:r>
              <a:rPr lang="en-US" sz="1400" dirty="0">
                <a:ea typeface="Cambria Math" panose="02040503050406030204" pitchFamily="18" charset="0"/>
              </a:rPr>
              <a:t>and</a:t>
            </a:r>
            <a:r>
              <a:rPr lang="en-US" sz="1400" dirty="0">
                <a:latin typeface="Cambria Math" panose="02040503050406030204" pitchFamily="18" charset="0"/>
                <a:ea typeface="Cambria Math" panose="02040503050406030204" pitchFamily="18" charset="0"/>
              </a:rPr>
              <a:t> </a:t>
            </a:r>
            <a:r>
              <a:rPr lang="en-US" sz="1400" i="1" dirty="0">
                <a:latin typeface="Cambria Math" panose="02040503050406030204" pitchFamily="18" charset="0"/>
                <a:ea typeface="Cambria Math" panose="02040503050406030204" pitchFamily="18" charset="0"/>
              </a:rPr>
              <a:t>b</a:t>
            </a:r>
            <a:r>
              <a:rPr lang="en-US" sz="1400" dirty="0"/>
              <a:t> !</a:t>
            </a:r>
          </a:p>
        </p:txBody>
      </p:sp>
    </p:spTree>
    <p:extLst>
      <p:ext uri="{BB962C8B-B14F-4D97-AF65-F5344CB8AC3E}">
        <p14:creationId xmlns:p14="http://schemas.microsoft.com/office/powerpoint/2010/main" val="316913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4" grpId="0" animBg="1"/>
      <p:bldP spid="23" grpId="0"/>
      <p:bldP spid="23" grpId="1"/>
      <p:bldP spid="2" grpId="0" animBg="1"/>
      <p:bldP spid="2" grpId="1" animBg="1"/>
      <p:bldP spid="25" grpId="0"/>
      <p:bldP spid="25" grpId="1"/>
      <p:bldP spid="27" grpId="0"/>
      <p:bldP spid="2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B5D4-0386-9043-92BA-D07E7F568096}"/>
              </a:ext>
            </a:extLst>
          </p:cNvPr>
          <p:cNvSpPr>
            <a:spLocks noGrp="1"/>
          </p:cNvSpPr>
          <p:nvPr>
            <p:ph type="title"/>
          </p:nvPr>
        </p:nvSpPr>
        <p:spPr>
          <a:xfrm>
            <a:off x="332483" y="21525"/>
            <a:ext cx="6449317" cy="492443"/>
          </a:xfrm>
        </p:spPr>
        <p:txBody>
          <a:bodyPr/>
          <a:lstStyle/>
          <a:p>
            <a:r>
              <a:rPr lang="en-US" dirty="0"/>
              <a:t>Training Neural Networks</a:t>
            </a:r>
          </a:p>
        </p:txBody>
      </p:sp>
      <p:sp>
        <p:nvSpPr>
          <p:cNvPr id="3" name="Text Placeholder 2">
            <a:extLst>
              <a:ext uri="{FF2B5EF4-FFF2-40B4-BE49-F238E27FC236}">
                <a16:creationId xmlns:a16="http://schemas.microsoft.com/office/drawing/2014/main" id="{C6B9CFE7-207F-D545-9BFF-364D0F1E0505}"/>
              </a:ext>
            </a:extLst>
          </p:cNvPr>
          <p:cNvSpPr>
            <a:spLocks noGrp="1"/>
          </p:cNvSpPr>
          <p:nvPr>
            <p:ph type="body" idx="1"/>
          </p:nvPr>
        </p:nvSpPr>
        <p:spPr>
          <a:xfrm>
            <a:off x="332483" y="833906"/>
            <a:ext cx="8431530" cy="2170338"/>
          </a:xfrm>
        </p:spPr>
        <p:txBody>
          <a:bodyPr/>
          <a:lstStyle/>
          <a:p>
            <a:pPr>
              <a:lnSpc>
                <a:spcPct val="150000"/>
              </a:lnSpc>
            </a:pPr>
            <a:r>
              <a:rPr lang="en-US" dirty="0"/>
              <a:t>Error Backpropagation at scale! </a:t>
            </a:r>
          </a:p>
          <a:p>
            <a:pPr>
              <a:lnSpc>
                <a:spcPct val="150000"/>
              </a:lnSpc>
            </a:pPr>
            <a:r>
              <a:rPr lang="en-US" dirty="0"/>
              <a:t>This process of backward differentiation on much larger computation graphs has to be done </a:t>
            </a:r>
          </a:p>
          <a:p>
            <a:pPr>
              <a:lnSpc>
                <a:spcPct val="150000"/>
              </a:lnSpc>
            </a:pPr>
            <a:r>
              <a:rPr lang="en-US" dirty="0"/>
              <a:t>NN Toolkits are designed to do this at large-scale efficiently by utilizing matrix operations and parallelization</a:t>
            </a:r>
          </a:p>
          <a:p>
            <a:pPr>
              <a:lnSpc>
                <a:spcPct val="150000"/>
              </a:lnSpc>
            </a:pPr>
            <a:r>
              <a:rPr lang="en-US" dirty="0"/>
              <a:t>Using customized hardware &amp; software </a:t>
            </a:r>
          </a:p>
          <a:p>
            <a:pPr>
              <a:lnSpc>
                <a:spcPct val="150000"/>
              </a:lnSpc>
            </a:pPr>
            <a:r>
              <a:rPr lang="en-US" dirty="0"/>
              <a:t>GPUs, TPUs, </a:t>
            </a:r>
            <a:r>
              <a:rPr lang="en-US" dirty="0" err="1"/>
              <a:t>PyTorch</a:t>
            </a:r>
            <a:r>
              <a:rPr lang="en-US" dirty="0"/>
              <a:t>, TensorFlow</a:t>
            </a:r>
          </a:p>
        </p:txBody>
      </p:sp>
    </p:spTree>
    <p:extLst>
      <p:ext uri="{BB962C8B-B14F-4D97-AF65-F5344CB8AC3E}">
        <p14:creationId xmlns:p14="http://schemas.microsoft.com/office/powerpoint/2010/main" val="163039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95D4-9343-F247-9DDC-854A22CEF81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3B3443D-1937-0F43-8511-8C87FE7C17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623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3430-79BF-FD46-9D0F-51DECC01C94D}"/>
              </a:ext>
            </a:extLst>
          </p:cNvPr>
          <p:cNvSpPr>
            <a:spLocks noGrp="1"/>
          </p:cNvSpPr>
          <p:nvPr>
            <p:ph type="title"/>
          </p:nvPr>
        </p:nvSpPr>
        <p:spPr>
          <a:xfrm>
            <a:off x="332483" y="21525"/>
            <a:ext cx="6449317" cy="861774"/>
          </a:xfrm>
        </p:spPr>
        <p:txBody>
          <a:bodyPr/>
          <a:lstStyle/>
          <a:p>
            <a:r>
              <a:rPr lang="en-US" dirty="0"/>
              <a:t>Two use cases for feedforward neural networks in NLP</a:t>
            </a:r>
            <a:endParaRPr lang="en-US" b="0" dirty="0"/>
          </a:p>
        </p:txBody>
      </p:sp>
      <p:sp>
        <p:nvSpPr>
          <p:cNvPr id="3" name="Content Placeholder 2">
            <a:extLst>
              <a:ext uri="{FF2B5EF4-FFF2-40B4-BE49-F238E27FC236}">
                <a16:creationId xmlns:a16="http://schemas.microsoft.com/office/drawing/2014/main" id="{D50E0E47-2118-B143-B41A-308F3C7B2759}"/>
              </a:ext>
            </a:extLst>
          </p:cNvPr>
          <p:cNvSpPr>
            <a:spLocks noGrp="1"/>
          </p:cNvSpPr>
          <p:nvPr>
            <p:ph idx="1"/>
          </p:nvPr>
        </p:nvSpPr>
        <p:spPr>
          <a:xfrm>
            <a:off x="822960" y="1123950"/>
            <a:ext cx="8016238" cy="1046953"/>
          </a:xfrm>
        </p:spPr>
        <p:txBody>
          <a:bodyPr/>
          <a:lstStyle/>
          <a:p>
            <a:pPr marL="608005" lvl="1" indent="-457200">
              <a:lnSpc>
                <a:spcPct val="100000"/>
              </a:lnSpc>
              <a:spcAft>
                <a:spcPts val="900"/>
              </a:spcAft>
              <a:buFont typeface="+mj-lt"/>
              <a:buAutoNum type="arabicPeriod"/>
            </a:pPr>
            <a:r>
              <a:rPr lang="en-US" sz="1600" dirty="0"/>
              <a:t>Text classification</a:t>
            </a:r>
          </a:p>
          <a:p>
            <a:pPr marL="608005" lvl="1" indent="-457200">
              <a:lnSpc>
                <a:spcPct val="100000"/>
              </a:lnSpc>
              <a:spcAft>
                <a:spcPts val="900"/>
              </a:spcAft>
              <a:buFont typeface="+mj-lt"/>
              <a:buAutoNum type="arabicPeriod"/>
            </a:pPr>
            <a:r>
              <a:rPr lang="en-US" sz="1600" dirty="0"/>
              <a:t>Language modeling</a:t>
            </a:r>
          </a:p>
          <a:p>
            <a:pPr marL="0" indent="0"/>
            <a:endParaRPr lang="en-US" sz="1600" dirty="0"/>
          </a:p>
        </p:txBody>
      </p:sp>
    </p:spTree>
    <p:extLst>
      <p:ext uri="{BB962C8B-B14F-4D97-AF65-F5344CB8AC3E}">
        <p14:creationId xmlns:p14="http://schemas.microsoft.com/office/powerpoint/2010/main" val="303764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02" y="124319"/>
            <a:ext cx="5438098" cy="680397"/>
          </a:xfrm>
        </p:spPr>
        <p:txBody>
          <a:bodyPr>
            <a:noAutofit/>
          </a:bodyPr>
          <a:lstStyle/>
          <a:p>
            <a:r>
              <a:rPr lang="en-US" sz="2400" dirty="0"/>
              <a:t>Text Classification using </a:t>
            </a:r>
            <a:br>
              <a:rPr lang="en-US" sz="2400" dirty="0"/>
            </a:br>
            <a:r>
              <a:rPr lang="en-US" sz="2400" dirty="0"/>
              <a:t>traditional classification algorithms</a:t>
            </a:r>
            <a:endParaRPr lang="en-US" sz="2400" b="0" dirty="0"/>
          </a:p>
        </p:txBody>
      </p:sp>
      <p:grpSp>
        <p:nvGrpSpPr>
          <p:cNvPr id="86" name="Group 85">
            <a:extLst>
              <a:ext uri="{FF2B5EF4-FFF2-40B4-BE49-F238E27FC236}">
                <a16:creationId xmlns:a16="http://schemas.microsoft.com/office/drawing/2014/main" id="{52DA1C08-0DF0-704D-AC8F-7451458AFE74}"/>
              </a:ext>
            </a:extLst>
          </p:cNvPr>
          <p:cNvGrpSpPr/>
          <p:nvPr/>
        </p:nvGrpSpPr>
        <p:grpSpPr>
          <a:xfrm>
            <a:off x="1362543" y="666750"/>
            <a:ext cx="2710350" cy="2456685"/>
            <a:chOff x="287526" y="1865829"/>
            <a:chExt cx="2710350" cy="2456685"/>
          </a:xfrm>
        </p:grpSpPr>
        <p:grpSp>
          <p:nvGrpSpPr>
            <p:cNvPr id="46" name="Group 45">
              <a:extLst>
                <a:ext uri="{FF2B5EF4-FFF2-40B4-BE49-F238E27FC236}">
                  <a16:creationId xmlns:a16="http://schemas.microsoft.com/office/drawing/2014/main" id="{7776B6FF-67E0-234E-BA1B-56231FE30B77}"/>
                </a:ext>
              </a:extLst>
            </p:cNvPr>
            <p:cNvGrpSpPr/>
            <p:nvPr/>
          </p:nvGrpSpPr>
          <p:grpSpPr>
            <a:xfrm>
              <a:off x="287526" y="1865829"/>
              <a:ext cx="2667000" cy="2062111"/>
              <a:chOff x="1997416" y="1799615"/>
              <a:chExt cx="5712473" cy="3579786"/>
            </a:xfrm>
          </p:grpSpPr>
          <p:sp>
            <p:nvSpPr>
              <p:cNvPr id="47" name="Oval 46">
                <a:extLst>
                  <a:ext uri="{FF2B5EF4-FFF2-40B4-BE49-F238E27FC236}">
                    <a16:creationId xmlns:a16="http://schemas.microsoft.com/office/drawing/2014/main" id="{5FD7ED0D-5EFE-D64B-BAD3-9E9B6B64E939}"/>
                  </a:ext>
                </a:extLst>
              </p:cNvPr>
              <p:cNvSpPr/>
              <p:nvPr/>
            </p:nvSpPr>
            <p:spPr bwMode="auto">
              <a:xfrm>
                <a:off x="3581401" y="2724150"/>
                <a:ext cx="381001" cy="82645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1" name="Oval 50">
                <a:extLst>
                  <a:ext uri="{FF2B5EF4-FFF2-40B4-BE49-F238E27FC236}">
                    <a16:creationId xmlns:a16="http://schemas.microsoft.com/office/drawing/2014/main" id="{AE90E59A-F506-384C-9796-E1A1AA60D304}"/>
                  </a:ext>
                </a:extLst>
              </p:cNvPr>
              <p:cNvSpPr/>
              <p:nvPr/>
            </p:nvSpPr>
            <p:spPr bwMode="auto">
              <a:xfrm>
                <a:off x="4267202" y="2541993"/>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52" name="Straight Arrow Connector 51">
                <a:extLst>
                  <a:ext uri="{FF2B5EF4-FFF2-40B4-BE49-F238E27FC236}">
                    <a16:creationId xmlns:a16="http://schemas.microsoft.com/office/drawing/2014/main" id="{5930C351-9D1A-6A48-8C7C-A166F210A9EC}"/>
                  </a:ext>
                </a:extLst>
              </p:cNvPr>
              <p:cNvCxnSpPr>
                <a:cxnSpLocks/>
              </p:cNvCxnSpPr>
              <p:nvPr/>
            </p:nvCxnSpPr>
            <p:spPr bwMode="auto">
              <a:xfrm flipV="1">
                <a:off x="3803834" y="1799615"/>
                <a:ext cx="573153" cy="742379"/>
              </a:xfrm>
              <a:prstGeom prst="straightConnector1">
                <a:avLst/>
              </a:prstGeom>
              <a:noFill/>
              <a:ln w="9525" cap="flat" cmpd="sng" algn="ctr">
                <a:noFill/>
                <a:prstDash val="solid"/>
                <a:round/>
                <a:headEnd type="none" w="med" len="med"/>
                <a:tailEnd type="arrow"/>
              </a:ln>
              <a:effectLst/>
            </p:spPr>
          </p:cxnSp>
          <p:sp>
            <p:nvSpPr>
              <p:cNvPr id="56" name="Oval 55">
                <a:extLst>
                  <a:ext uri="{FF2B5EF4-FFF2-40B4-BE49-F238E27FC236}">
                    <a16:creationId xmlns:a16="http://schemas.microsoft.com/office/drawing/2014/main" id="{B5964FF1-240E-5843-A7BC-5CA739FAF6FD}"/>
                  </a:ext>
                </a:extLst>
              </p:cNvPr>
              <p:cNvSpPr/>
              <p:nvPr/>
            </p:nvSpPr>
            <p:spPr bwMode="auto">
              <a:xfrm>
                <a:off x="3962399" y="4552951"/>
                <a:ext cx="381001" cy="82645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7" name="Oval 56">
                <a:extLst>
                  <a:ext uri="{FF2B5EF4-FFF2-40B4-BE49-F238E27FC236}">
                    <a16:creationId xmlns:a16="http://schemas.microsoft.com/office/drawing/2014/main" id="{F4F5CC2F-FB39-7546-ADC8-8D324B1407A8}"/>
                  </a:ext>
                </a:extLst>
              </p:cNvPr>
              <p:cNvSpPr/>
              <p:nvPr/>
            </p:nvSpPr>
            <p:spPr bwMode="auto">
              <a:xfrm>
                <a:off x="2057400"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8" name="Oval 57">
                <a:extLst>
                  <a:ext uri="{FF2B5EF4-FFF2-40B4-BE49-F238E27FC236}">
                    <a16:creationId xmlns:a16="http://schemas.microsoft.com/office/drawing/2014/main" id="{13177A76-F1EA-C448-B949-00535B322FBF}"/>
                  </a:ext>
                </a:extLst>
              </p:cNvPr>
              <p:cNvSpPr/>
              <p:nvPr/>
            </p:nvSpPr>
            <p:spPr bwMode="auto">
              <a:xfrm>
                <a:off x="5867398"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9" name="Oval 58">
                <a:extLst>
                  <a:ext uri="{FF2B5EF4-FFF2-40B4-BE49-F238E27FC236}">
                    <a16:creationId xmlns:a16="http://schemas.microsoft.com/office/drawing/2014/main" id="{899EC5BA-F98E-C449-AFED-93633C057055}"/>
                  </a:ext>
                </a:extLst>
              </p:cNvPr>
              <p:cNvSpPr/>
              <p:nvPr/>
            </p:nvSpPr>
            <p:spPr bwMode="auto">
              <a:xfrm>
                <a:off x="4571999"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60" name="Oval 59">
                <a:extLst>
                  <a:ext uri="{FF2B5EF4-FFF2-40B4-BE49-F238E27FC236}">
                    <a16:creationId xmlns:a16="http://schemas.microsoft.com/office/drawing/2014/main" id="{05FEF862-8B04-1842-AFA0-B5D0DFA4162F}"/>
                  </a:ext>
                </a:extLst>
              </p:cNvPr>
              <p:cNvSpPr/>
              <p:nvPr/>
            </p:nvSpPr>
            <p:spPr bwMode="auto">
              <a:xfrm>
                <a:off x="3200400"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61" name="Straight Arrow Connector 60">
                <a:extLst>
                  <a:ext uri="{FF2B5EF4-FFF2-40B4-BE49-F238E27FC236}">
                    <a16:creationId xmlns:a16="http://schemas.microsoft.com/office/drawing/2014/main" id="{4F946559-17CA-0647-9EB4-DAC956A69818}"/>
                  </a:ext>
                </a:extLst>
              </p:cNvPr>
              <p:cNvCxnSpPr>
                <a:cxnSpLocks/>
                <a:stCxn id="57" idx="0"/>
              </p:cNvCxnSpPr>
              <p:nvPr/>
            </p:nvCxnSpPr>
            <p:spPr bwMode="auto">
              <a:xfrm flipV="1">
                <a:off x="2432235" y="3049361"/>
                <a:ext cx="2271756" cy="1321434"/>
              </a:xfrm>
              <a:prstGeom prst="straightConnector1">
                <a:avLst/>
              </a:prstGeom>
              <a:noFill/>
              <a:ln w="9525" cap="flat" cmpd="sng" algn="ctr">
                <a:noFill/>
                <a:prstDash val="solid"/>
                <a:round/>
                <a:headEnd type="none" w="med" len="med"/>
                <a:tailEnd type="arrow"/>
              </a:ln>
              <a:effectLst/>
            </p:spPr>
          </p:cxnSp>
          <p:sp>
            <p:nvSpPr>
              <p:cNvPr id="66" name="Oval 65">
                <a:extLst>
                  <a:ext uri="{FF2B5EF4-FFF2-40B4-BE49-F238E27FC236}">
                    <a16:creationId xmlns:a16="http://schemas.microsoft.com/office/drawing/2014/main" id="{27F2C50A-6BB7-CF49-B3A0-34E2FB63EBB7}"/>
                  </a:ext>
                </a:extLst>
              </p:cNvPr>
              <p:cNvSpPr/>
              <p:nvPr/>
            </p:nvSpPr>
            <p:spPr bwMode="auto">
              <a:xfrm>
                <a:off x="6781800" y="4413642"/>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68" name="Straight Arrow Connector 67">
                <a:extLst>
                  <a:ext uri="{FF2B5EF4-FFF2-40B4-BE49-F238E27FC236}">
                    <a16:creationId xmlns:a16="http://schemas.microsoft.com/office/drawing/2014/main" id="{8EE7C110-4A3A-E446-B66F-D5E78BB7FA6C}"/>
                  </a:ext>
                </a:extLst>
              </p:cNvPr>
              <p:cNvCxnSpPr>
                <a:cxnSpLocks/>
                <a:stCxn id="57" idx="7"/>
                <a:endCxn id="51" idx="4"/>
              </p:cNvCxnSpPr>
              <p:nvPr/>
            </p:nvCxnSpPr>
            <p:spPr bwMode="auto">
              <a:xfrm flipV="1">
                <a:off x="2697281" y="3368444"/>
                <a:ext cx="1944755" cy="1123383"/>
              </a:xfrm>
              <a:prstGeom prst="straightConnector1">
                <a:avLst/>
              </a:prstGeom>
              <a:noFill/>
              <a:ln w="9525" cap="flat" cmpd="sng" algn="ctr">
                <a:solidFill>
                  <a:schemeClr val="tx1"/>
                </a:solidFill>
                <a:prstDash val="solid"/>
                <a:round/>
                <a:headEnd type="none" w="med" len="med"/>
                <a:tailEnd type="arrow"/>
              </a:ln>
              <a:effectLst/>
            </p:spPr>
          </p:cxnSp>
          <p:cxnSp>
            <p:nvCxnSpPr>
              <p:cNvPr id="71" name="Straight Arrow Connector 70">
                <a:extLst>
                  <a:ext uri="{FF2B5EF4-FFF2-40B4-BE49-F238E27FC236}">
                    <a16:creationId xmlns:a16="http://schemas.microsoft.com/office/drawing/2014/main" id="{36E358FB-7BAF-D54C-829F-1C1A84E641B4}"/>
                  </a:ext>
                </a:extLst>
              </p:cNvPr>
              <p:cNvCxnSpPr>
                <a:cxnSpLocks/>
                <a:stCxn id="66" idx="0"/>
                <a:endCxn id="51" idx="4"/>
              </p:cNvCxnSpPr>
              <p:nvPr/>
            </p:nvCxnSpPr>
            <p:spPr bwMode="auto">
              <a:xfrm flipH="1" flipV="1">
                <a:off x="4642036" y="3368444"/>
                <a:ext cx="2514598" cy="1045198"/>
              </a:xfrm>
              <a:prstGeom prst="straightConnector1">
                <a:avLst/>
              </a:prstGeom>
              <a:noFill/>
              <a:ln w="9525" cap="flat" cmpd="sng" algn="ctr">
                <a:solidFill>
                  <a:schemeClr val="tx1"/>
                </a:solidFill>
                <a:prstDash val="solid"/>
                <a:round/>
                <a:headEnd type="none" w="med" len="med"/>
                <a:tailEnd type="arrow"/>
              </a:ln>
              <a:effectLst/>
            </p:spPr>
          </p:cxnSp>
          <p:cxnSp>
            <p:nvCxnSpPr>
              <p:cNvPr id="72" name="Straight Arrow Connector 71">
                <a:extLst>
                  <a:ext uri="{FF2B5EF4-FFF2-40B4-BE49-F238E27FC236}">
                    <a16:creationId xmlns:a16="http://schemas.microsoft.com/office/drawing/2014/main" id="{54C7941F-5A95-E040-9548-A6D2ED0322B5}"/>
                  </a:ext>
                </a:extLst>
              </p:cNvPr>
              <p:cNvCxnSpPr>
                <a:cxnSpLocks/>
                <a:stCxn id="58" idx="0"/>
                <a:endCxn id="51" idx="4"/>
              </p:cNvCxnSpPr>
              <p:nvPr/>
            </p:nvCxnSpPr>
            <p:spPr bwMode="auto">
              <a:xfrm flipH="1" flipV="1">
                <a:off x="4642036" y="3368443"/>
                <a:ext cx="1600197" cy="1002352"/>
              </a:xfrm>
              <a:prstGeom prst="straightConnector1">
                <a:avLst/>
              </a:prstGeom>
              <a:noFill/>
              <a:ln w="9525" cap="flat" cmpd="sng" algn="ctr">
                <a:solidFill>
                  <a:schemeClr val="tx1"/>
                </a:solidFill>
                <a:prstDash val="solid"/>
                <a:round/>
                <a:headEnd type="none" w="med" len="med"/>
                <a:tailEnd type="arrow"/>
              </a:ln>
              <a:effectLst/>
            </p:spPr>
          </p:cxnSp>
          <p:cxnSp>
            <p:nvCxnSpPr>
              <p:cNvPr id="74" name="Straight Arrow Connector 73">
                <a:extLst>
                  <a:ext uri="{FF2B5EF4-FFF2-40B4-BE49-F238E27FC236}">
                    <a16:creationId xmlns:a16="http://schemas.microsoft.com/office/drawing/2014/main" id="{C7B74140-AD09-0949-8224-9183CD6F54CC}"/>
                  </a:ext>
                </a:extLst>
              </p:cNvPr>
              <p:cNvCxnSpPr>
                <a:cxnSpLocks/>
                <a:stCxn id="59" idx="0"/>
                <a:endCxn id="51" idx="4"/>
              </p:cNvCxnSpPr>
              <p:nvPr/>
            </p:nvCxnSpPr>
            <p:spPr bwMode="auto">
              <a:xfrm flipH="1" flipV="1">
                <a:off x="4642036" y="3368443"/>
                <a:ext cx="304798" cy="1002352"/>
              </a:xfrm>
              <a:prstGeom prst="straightConnector1">
                <a:avLst/>
              </a:prstGeom>
              <a:noFill/>
              <a:ln w="9525" cap="flat" cmpd="sng" algn="ctr">
                <a:solidFill>
                  <a:schemeClr val="tx1"/>
                </a:solidFill>
                <a:prstDash val="solid"/>
                <a:round/>
                <a:headEnd type="none" w="med" len="med"/>
                <a:tailEnd type="arrow"/>
              </a:ln>
              <a:effectLst/>
            </p:spPr>
          </p:cxnSp>
          <p:cxnSp>
            <p:nvCxnSpPr>
              <p:cNvPr id="76" name="Straight Arrow Connector 75">
                <a:extLst>
                  <a:ext uri="{FF2B5EF4-FFF2-40B4-BE49-F238E27FC236}">
                    <a16:creationId xmlns:a16="http://schemas.microsoft.com/office/drawing/2014/main" id="{1EA8BDF7-AF39-2B4B-AE42-23E732DA8CAA}"/>
                  </a:ext>
                </a:extLst>
              </p:cNvPr>
              <p:cNvCxnSpPr>
                <a:cxnSpLocks/>
                <a:stCxn id="60" idx="0"/>
                <a:endCxn id="51" idx="4"/>
              </p:cNvCxnSpPr>
              <p:nvPr/>
            </p:nvCxnSpPr>
            <p:spPr bwMode="auto">
              <a:xfrm flipV="1">
                <a:off x="3575234" y="3368444"/>
                <a:ext cx="1066801" cy="1002352"/>
              </a:xfrm>
              <a:prstGeom prst="straightConnector1">
                <a:avLst/>
              </a:prstGeom>
              <a:noFill/>
              <a:ln w="9525" cap="flat" cmpd="sng" algn="ctr">
                <a:solidFill>
                  <a:schemeClr val="tx1"/>
                </a:solidFill>
                <a:prstDash val="solid"/>
                <a:round/>
                <a:headEnd type="none" w="med" len="med"/>
                <a:tailEnd type="arrow"/>
              </a:ln>
              <a:effectLst/>
            </p:spPr>
          </p:cxnSp>
          <p:sp>
            <p:nvSpPr>
              <p:cNvPr id="79" name="TextBox 78">
                <a:extLst>
                  <a:ext uri="{FF2B5EF4-FFF2-40B4-BE49-F238E27FC236}">
                    <a16:creationId xmlns:a16="http://schemas.microsoft.com/office/drawing/2014/main" id="{88B4D040-37ED-6C4D-A5C0-01D669D0D2A5}"/>
                  </a:ext>
                </a:extLst>
              </p:cNvPr>
              <p:cNvSpPr txBox="1"/>
              <p:nvPr/>
            </p:nvSpPr>
            <p:spPr>
              <a:xfrm>
                <a:off x="2534975" y="3124719"/>
                <a:ext cx="457199" cy="908300"/>
              </a:xfrm>
              <a:prstGeom prst="rect">
                <a:avLst/>
              </a:prstGeom>
              <a:noFill/>
            </p:spPr>
            <p:txBody>
              <a:bodyPr wrap="square" rtlCol="0">
                <a:spAutoFit/>
              </a:bodyPr>
              <a:lstStyle/>
              <a:p>
                <a:r>
                  <a:rPr lang="en-US" sz="2800" dirty="0">
                    <a:solidFill>
                      <a:srgbClr val="590A0E"/>
                    </a:solidFill>
                  </a:rPr>
                  <a:t>W</a:t>
                </a:r>
              </a:p>
            </p:txBody>
          </p:sp>
          <p:sp>
            <p:nvSpPr>
              <p:cNvPr id="80" name="TextBox 79">
                <a:extLst>
                  <a:ext uri="{FF2B5EF4-FFF2-40B4-BE49-F238E27FC236}">
                    <a16:creationId xmlns:a16="http://schemas.microsoft.com/office/drawing/2014/main" id="{422607BC-134C-3B41-AB1A-ED88D590B178}"/>
                  </a:ext>
                </a:extLst>
              </p:cNvPr>
              <p:cNvSpPr txBox="1"/>
              <p:nvPr/>
            </p:nvSpPr>
            <p:spPr>
              <a:xfrm>
                <a:off x="6887912" y="4446401"/>
                <a:ext cx="821977" cy="694584"/>
              </a:xfrm>
              <a:prstGeom prst="rect">
                <a:avLst/>
              </a:prstGeom>
              <a:noFill/>
            </p:spPr>
            <p:txBody>
              <a:bodyPr wrap="square" rtlCol="0">
                <a:spAutoFit/>
              </a:bodyPr>
              <a:lstStyle/>
              <a:p>
                <a:r>
                  <a:rPr lang="en-US" sz="2000" dirty="0" err="1"/>
                  <a:t>x</a:t>
                </a:r>
                <a:r>
                  <a:rPr lang="en-US" sz="2000" baseline="-25000" dirty="0" err="1"/>
                  <a:t>n</a:t>
                </a:r>
                <a:endParaRPr lang="en-US" sz="1800" baseline="-25000" dirty="0"/>
              </a:p>
            </p:txBody>
          </p:sp>
          <p:sp>
            <p:nvSpPr>
              <p:cNvPr id="81" name="TextBox 80">
                <a:extLst>
                  <a:ext uri="{FF2B5EF4-FFF2-40B4-BE49-F238E27FC236}">
                    <a16:creationId xmlns:a16="http://schemas.microsoft.com/office/drawing/2014/main" id="{A39A48E3-1641-FE41-8E1E-C92080929F48}"/>
                  </a:ext>
                </a:extLst>
              </p:cNvPr>
              <p:cNvSpPr txBox="1"/>
              <p:nvPr/>
            </p:nvSpPr>
            <p:spPr>
              <a:xfrm>
                <a:off x="1997416" y="4446401"/>
                <a:ext cx="1273267" cy="694584"/>
              </a:xfrm>
              <a:prstGeom prst="rect">
                <a:avLst/>
              </a:prstGeom>
              <a:noFill/>
            </p:spPr>
            <p:txBody>
              <a:bodyPr wrap="square" rtlCol="0">
                <a:spAutoFit/>
              </a:bodyPr>
              <a:lstStyle/>
              <a:p>
                <a:r>
                  <a:rPr lang="en-US" sz="2000" dirty="0"/>
                  <a:t>x</a:t>
                </a:r>
                <a:r>
                  <a:rPr lang="en-US" sz="2000" baseline="-25000" dirty="0"/>
                  <a:t>1</a:t>
                </a:r>
                <a:endParaRPr lang="en-US" sz="1800" baseline="-25000" dirty="0"/>
              </a:p>
            </p:txBody>
          </p:sp>
        </p:grpSp>
        <p:sp>
          <p:nvSpPr>
            <p:cNvPr id="82" name="TextBox 81">
              <a:extLst>
                <a:ext uri="{FF2B5EF4-FFF2-40B4-BE49-F238E27FC236}">
                  <a16:creationId xmlns:a16="http://schemas.microsoft.com/office/drawing/2014/main" id="{A674A383-2613-DA4A-8EC4-A9DB990E492E}"/>
                </a:ext>
              </a:extLst>
            </p:cNvPr>
            <p:cNvSpPr txBox="1"/>
            <p:nvPr/>
          </p:nvSpPr>
          <p:spPr>
            <a:xfrm>
              <a:off x="370788" y="3909228"/>
              <a:ext cx="349776" cy="400110"/>
            </a:xfrm>
            <a:prstGeom prst="rect">
              <a:avLst/>
            </a:prstGeom>
            <a:noFill/>
          </p:spPr>
          <p:txBody>
            <a:bodyPr wrap="none" rtlCol="0">
              <a:spAutoFit/>
            </a:bodyPr>
            <a:lstStyle/>
            <a:p>
              <a:r>
                <a:rPr lang="en-US" sz="2000" dirty="0"/>
                <a:t>f</a:t>
              </a:r>
              <a:r>
                <a:rPr lang="en-US" sz="2000" baseline="-25000" dirty="0"/>
                <a:t>1</a:t>
              </a:r>
            </a:p>
          </p:txBody>
        </p:sp>
        <p:sp>
          <p:nvSpPr>
            <p:cNvPr id="83" name="TextBox 82">
              <a:extLst>
                <a:ext uri="{FF2B5EF4-FFF2-40B4-BE49-F238E27FC236}">
                  <a16:creationId xmlns:a16="http://schemas.microsoft.com/office/drawing/2014/main" id="{A8DEA59C-DE4E-324D-9151-B7F41331F687}"/>
                </a:ext>
              </a:extLst>
            </p:cNvPr>
            <p:cNvSpPr txBox="1"/>
            <p:nvPr/>
          </p:nvSpPr>
          <p:spPr>
            <a:xfrm>
              <a:off x="883227" y="3922404"/>
              <a:ext cx="349776" cy="400110"/>
            </a:xfrm>
            <a:prstGeom prst="rect">
              <a:avLst/>
            </a:prstGeom>
            <a:noFill/>
          </p:spPr>
          <p:txBody>
            <a:bodyPr wrap="none" rtlCol="0">
              <a:spAutoFit/>
            </a:bodyPr>
            <a:lstStyle/>
            <a:p>
              <a:r>
                <a:rPr lang="en-US" sz="2000" dirty="0"/>
                <a:t>f</a:t>
              </a:r>
              <a:r>
                <a:rPr lang="en-US" sz="2000" baseline="-25000" dirty="0"/>
                <a:t>2</a:t>
              </a:r>
            </a:p>
          </p:txBody>
        </p:sp>
        <p:sp>
          <p:nvSpPr>
            <p:cNvPr id="84" name="TextBox 83">
              <a:extLst>
                <a:ext uri="{FF2B5EF4-FFF2-40B4-BE49-F238E27FC236}">
                  <a16:creationId xmlns:a16="http://schemas.microsoft.com/office/drawing/2014/main" id="{264C0C79-ED08-6C4D-9C87-DDDFDEBD14D7}"/>
                </a:ext>
              </a:extLst>
            </p:cNvPr>
            <p:cNvSpPr txBox="1"/>
            <p:nvPr/>
          </p:nvSpPr>
          <p:spPr>
            <a:xfrm>
              <a:off x="2644894" y="3895537"/>
              <a:ext cx="352982" cy="400110"/>
            </a:xfrm>
            <a:prstGeom prst="rect">
              <a:avLst/>
            </a:prstGeom>
            <a:noFill/>
          </p:spPr>
          <p:txBody>
            <a:bodyPr wrap="none" rtlCol="0">
              <a:spAutoFit/>
            </a:bodyPr>
            <a:lstStyle/>
            <a:p>
              <a:r>
                <a:rPr lang="en-US" sz="2000" dirty="0" err="1"/>
                <a:t>f</a:t>
              </a:r>
              <a:r>
                <a:rPr lang="en-US" sz="2000" baseline="-25000" dirty="0" err="1"/>
                <a:t>n</a:t>
              </a:r>
              <a:endParaRPr lang="en-US" sz="2000" baseline="-25000" dirty="0"/>
            </a:p>
          </p:txBody>
        </p:sp>
      </p:grpSp>
      <p:sp>
        <p:nvSpPr>
          <p:cNvPr id="85" name="TextBox 84">
            <a:extLst>
              <a:ext uri="{FF2B5EF4-FFF2-40B4-BE49-F238E27FC236}">
                <a16:creationId xmlns:a16="http://schemas.microsoft.com/office/drawing/2014/main" id="{5801CE4A-9702-334B-98F4-5158992CE47C}"/>
              </a:ext>
            </a:extLst>
          </p:cNvPr>
          <p:cNvSpPr txBox="1"/>
          <p:nvPr/>
        </p:nvSpPr>
        <p:spPr>
          <a:xfrm>
            <a:off x="3070445" y="4676587"/>
            <a:ext cx="184731" cy="300082"/>
          </a:xfrm>
          <a:prstGeom prst="rect">
            <a:avLst/>
          </a:prstGeom>
          <a:noFill/>
        </p:spPr>
        <p:txBody>
          <a:bodyPr wrap="none" rtlCol="0">
            <a:spAutoFit/>
          </a:bodyPr>
          <a:lstStyle/>
          <a:p>
            <a:endParaRPr lang="en-US" dirty="0"/>
          </a:p>
        </p:txBody>
      </p:sp>
      <p:sp>
        <p:nvSpPr>
          <p:cNvPr id="88" name="TextBox 87">
            <a:extLst>
              <a:ext uri="{FF2B5EF4-FFF2-40B4-BE49-F238E27FC236}">
                <a16:creationId xmlns:a16="http://schemas.microsoft.com/office/drawing/2014/main" id="{121F989F-2A8C-1841-B4F3-E6BF2AD71412}"/>
              </a:ext>
            </a:extLst>
          </p:cNvPr>
          <p:cNvSpPr txBox="1"/>
          <p:nvPr/>
        </p:nvSpPr>
        <p:spPr>
          <a:xfrm>
            <a:off x="304800" y="1386658"/>
            <a:ext cx="1198726" cy="646331"/>
          </a:xfrm>
          <a:prstGeom prst="rect">
            <a:avLst/>
          </a:prstGeom>
          <a:noFill/>
        </p:spPr>
        <p:txBody>
          <a:bodyPr wrap="none" rtlCol="0">
            <a:spAutoFit/>
          </a:bodyPr>
          <a:lstStyle/>
          <a:p>
            <a:r>
              <a:rPr lang="en-US" sz="1800" dirty="0"/>
              <a:t>Logistic</a:t>
            </a:r>
          </a:p>
          <a:p>
            <a:r>
              <a:rPr lang="en-US" sz="1800" dirty="0"/>
              <a:t>Regression</a:t>
            </a:r>
          </a:p>
        </p:txBody>
      </p:sp>
      <p:sp>
        <p:nvSpPr>
          <p:cNvPr id="91" name="TextBox 90">
            <a:extLst>
              <a:ext uri="{FF2B5EF4-FFF2-40B4-BE49-F238E27FC236}">
                <a16:creationId xmlns:a16="http://schemas.microsoft.com/office/drawing/2014/main" id="{F9B60E02-BB0D-9F42-A12E-A0F643C2726E}"/>
              </a:ext>
            </a:extLst>
          </p:cNvPr>
          <p:cNvSpPr txBox="1"/>
          <p:nvPr/>
        </p:nvSpPr>
        <p:spPr>
          <a:xfrm>
            <a:off x="2362200" y="1135618"/>
            <a:ext cx="449162" cy="369332"/>
          </a:xfrm>
          <a:prstGeom prst="rect">
            <a:avLst/>
          </a:prstGeom>
          <a:noFill/>
        </p:spPr>
        <p:txBody>
          <a:bodyPr wrap="none" rtlCol="0">
            <a:spAutoFit/>
          </a:bodyPr>
          <a:lstStyle/>
          <a:p>
            <a:r>
              <a:rPr lang="en-US" dirty="0" err="1"/>
              <a:t>σ</a:t>
            </a:r>
            <a:r>
              <a:rPr lang="en-US" dirty="0"/>
              <a:t>()</a:t>
            </a:r>
            <a:endParaRPr lang="en-US" sz="1200" dirty="0"/>
          </a:p>
        </p:txBody>
      </p:sp>
      <p:pic>
        <p:nvPicPr>
          <p:cNvPr id="92" name="Picture 91">
            <a:extLst>
              <a:ext uri="{FF2B5EF4-FFF2-40B4-BE49-F238E27FC236}">
                <a16:creationId xmlns:a16="http://schemas.microsoft.com/office/drawing/2014/main" id="{1B10E1E2-4CBB-AF4C-AC03-DD774134112F}"/>
              </a:ext>
            </a:extLst>
          </p:cNvPr>
          <p:cNvPicPr>
            <a:picLocks noChangeAspect="1"/>
          </p:cNvPicPr>
          <p:nvPr/>
        </p:nvPicPr>
        <p:blipFill rotWithShape="1">
          <a:blip r:embed="rId2">
            <a:alphaModFix/>
          </a:blip>
          <a:srcRect r="36702"/>
          <a:stretch/>
        </p:blipFill>
        <p:spPr>
          <a:xfrm>
            <a:off x="5633346" y="1898182"/>
            <a:ext cx="3144689" cy="2024043"/>
          </a:xfrm>
          <a:prstGeom prst="rect">
            <a:avLst/>
          </a:prstGeom>
        </p:spPr>
      </p:pic>
      <p:sp>
        <p:nvSpPr>
          <p:cNvPr id="93" name="TextBox 92">
            <a:extLst>
              <a:ext uri="{FF2B5EF4-FFF2-40B4-BE49-F238E27FC236}">
                <a16:creationId xmlns:a16="http://schemas.microsoft.com/office/drawing/2014/main" id="{DDA189D6-F057-8F45-88DF-B9D64ED87574}"/>
              </a:ext>
            </a:extLst>
          </p:cNvPr>
          <p:cNvSpPr txBox="1"/>
          <p:nvPr/>
        </p:nvSpPr>
        <p:spPr>
          <a:xfrm>
            <a:off x="5562600" y="1089086"/>
            <a:ext cx="3674660" cy="738664"/>
          </a:xfrm>
          <a:prstGeom prst="rect">
            <a:avLst/>
          </a:prstGeom>
          <a:noFill/>
        </p:spPr>
        <p:txBody>
          <a:bodyPr wrap="square">
            <a:spAutoFit/>
          </a:bodyPr>
          <a:lstStyle/>
          <a:p>
            <a:r>
              <a:rPr lang="en-US" sz="1400" b="0" dirty="0"/>
              <a:t>Sentiment Classification:</a:t>
            </a:r>
          </a:p>
          <a:p>
            <a:r>
              <a:rPr lang="en-US" sz="1400" b="0" dirty="0"/>
              <a:t>{f</a:t>
            </a:r>
            <a:r>
              <a:rPr lang="en-US" sz="1400" b="0" baseline="-25000" dirty="0"/>
              <a:t>1</a:t>
            </a:r>
            <a:r>
              <a:rPr lang="en-US" sz="1400" b="0" dirty="0"/>
              <a:t>,…,</a:t>
            </a:r>
            <a:r>
              <a:rPr lang="en-US" sz="1400" b="0" dirty="0" err="1"/>
              <a:t>f</a:t>
            </a:r>
            <a:r>
              <a:rPr lang="en-US" sz="1400" b="0" baseline="-25000" dirty="0" err="1"/>
              <a:t>n</a:t>
            </a:r>
            <a:r>
              <a:rPr lang="en-US" sz="1400" b="0" dirty="0"/>
              <a:t>} = {x</a:t>
            </a:r>
            <a:r>
              <a:rPr lang="en-US" sz="1400" b="0" baseline="-25000" dirty="0"/>
              <a:t>1</a:t>
            </a:r>
            <a:r>
              <a:rPr lang="en-US" sz="1400" b="0" dirty="0"/>
              <a:t>,…,</a:t>
            </a:r>
            <a:r>
              <a:rPr lang="en-US" sz="1400" b="0" dirty="0" err="1"/>
              <a:t>x</a:t>
            </a:r>
            <a:r>
              <a:rPr lang="en-US" sz="1400" b="0" baseline="-25000" dirty="0" err="1"/>
              <a:t>n</a:t>
            </a:r>
            <a:r>
              <a:rPr lang="en-US" sz="1400" b="0" dirty="0"/>
              <a:t>} = Engineered Features to capture Sentiment signals in documents</a:t>
            </a:r>
            <a:endParaRPr lang="en-US" sz="1400" dirty="0"/>
          </a:p>
        </p:txBody>
      </p:sp>
      <p:sp>
        <p:nvSpPr>
          <p:cNvPr id="94" name="TextBox 93">
            <a:extLst>
              <a:ext uri="{FF2B5EF4-FFF2-40B4-BE49-F238E27FC236}">
                <a16:creationId xmlns:a16="http://schemas.microsoft.com/office/drawing/2014/main" id="{92F6C718-EA5C-B545-936B-16B2691CB169}"/>
              </a:ext>
            </a:extLst>
          </p:cNvPr>
          <p:cNvSpPr txBox="1"/>
          <p:nvPr/>
        </p:nvSpPr>
        <p:spPr>
          <a:xfrm>
            <a:off x="664327" y="3359611"/>
            <a:ext cx="4651716" cy="738664"/>
          </a:xfrm>
          <a:prstGeom prst="rect">
            <a:avLst/>
          </a:prstGeom>
          <a:noFill/>
        </p:spPr>
        <p:txBody>
          <a:bodyPr wrap="square">
            <a:spAutoFit/>
          </a:bodyPr>
          <a:lstStyle/>
          <a:p>
            <a:r>
              <a:rPr lang="en-US" sz="1400" dirty="0"/>
              <a:t>Input layer consists of engineered features, and </a:t>
            </a:r>
          </a:p>
          <a:p>
            <a:r>
              <a:rPr lang="en-US" sz="1400" dirty="0"/>
              <a:t>Output layer is single node that uses </a:t>
            </a:r>
            <a:r>
              <a:rPr lang="en-US" sz="1400" dirty="0" err="1"/>
              <a:t>thresholded</a:t>
            </a:r>
            <a:r>
              <a:rPr lang="en-US" sz="1400" dirty="0"/>
              <a:t> sigmoid to produce: 0 or 1  (Class prediction)</a:t>
            </a:r>
          </a:p>
        </p:txBody>
      </p:sp>
    </p:spTree>
    <p:extLst>
      <p:ext uri="{BB962C8B-B14F-4D97-AF65-F5344CB8AC3E}">
        <p14:creationId xmlns:p14="http://schemas.microsoft.com/office/powerpoint/2010/main" val="186087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1" grpId="0"/>
      <p:bldP spid="9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02" y="124319"/>
            <a:ext cx="7543800" cy="680397"/>
          </a:xfrm>
        </p:spPr>
        <p:txBody>
          <a:bodyPr>
            <a:normAutofit/>
          </a:bodyPr>
          <a:lstStyle/>
          <a:p>
            <a:r>
              <a:rPr lang="en-US" dirty="0"/>
              <a:t>Text Classification using FFNN</a:t>
            </a:r>
            <a:endParaRPr lang="en-US" b="0" dirty="0"/>
          </a:p>
        </p:txBody>
      </p:sp>
      <p:grpSp>
        <p:nvGrpSpPr>
          <p:cNvPr id="87" name="Group 86">
            <a:extLst>
              <a:ext uri="{FF2B5EF4-FFF2-40B4-BE49-F238E27FC236}">
                <a16:creationId xmlns:a16="http://schemas.microsoft.com/office/drawing/2014/main" id="{E1E0B6B2-E30E-9540-A6E4-0FB7F11FDB09}"/>
              </a:ext>
            </a:extLst>
          </p:cNvPr>
          <p:cNvGrpSpPr/>
          <p:nvPr/>
        </p:nvGrpSpPr>
        <p:grpSpPr>
          <a:xfrm>
            <a:off x="5962438" y="685035"/>
            <a:ext cx="2682455" cy="2878483"/>
            <a:chOff x="6290653" y="1339444"/>
            <a:chExt cx="2682455" cy="2878483"/>
          </a:xfrm>
        </p:grpSpPr>
        <p:grpSp>
          <p:nvGrpSpPr>
            <p:cNvPr id="5" name="Group 4">
              <a:extLst>
                <a:ext uri="{FF2B5EF4-FFF2-40B4-BE49-F238E27FC236}">
                  <a16:creationId xmlns:a16="http://schemas.microsoft.com/office/drawing/2014/main" id="{75BBA226-2049-2B49-969B-CC24F7D79BF4}"/>
                </a:ext>
              </a:extLst>
            </p:cNvPr>
            <p:cNvGrpSpPr/>
            <p:nvPr/>
          </p:nvGrpSpPr>
          <p:grpSpPr>
            <a:xfrm>
              <a:off x="6290653" y="1339444"/>
              <a:ext cx="2667000" cy="2468463"/>
              <a:chOff x="1997416" y="1094195"/>
              <a:chExt cx="5712473" cy="4285206"/>
            </a:xfrm>
          </p:grpSpPr>
          <p:sp>
            <p:nvSpPr>
              <p:cNvPr id="7" name="Oval 6">
                <a:extLst>
                  <a:ext uri="{FF2B5EF4-FFF2-40B4-BE49-F238E27FC236}">
                    <a16:creationId xmlns:a16="http://schemas.microsoft.com/office/drawing/2014/main" id="{C24AD5B1-3634-014B-9A0C-7D1E6A5DCB10}"/>
                  </a:ext>
                </a:extLst>
              </p:cNvPr>
              <p:cNvSpPr/>
              <p:nvPr/>
            </p:nvSpPr>
            <p:spPr bwMode="auto">
              <a:xfrm>
                <a:off x="3581401" y="2724150"/>
                <a:ext cx="381001" cy="82645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8" name="Oval 7">
                <a:extLst>
                  <a:ext uri="{FF2B5EF4-FFF2-40B4-BE49-F238E27FC236}">
                    <a16:creationId xmlns:a16="http://schemas.microsoft.com/office/drawing/2014/main" id="{7DD85521-DA3A-9F48-94B8-6E90D5BB81C6}"/>
                  </a:ext>
                </a:extLst>
              </p:cNvPr>
              <p:cNvSpPr/>
              <p:nvPr/>
            </p:nvSpPr>
            <p:spPr bwMode="auto">
              <a:xfrm>
                <a:off x="3429000" y="2541993"/>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9" name="Oval 8">
                <a:extLst>
                  <a:ext uri="{FF2B5EF4-FFF2-40B4-BE49-F238E27FC236}">
                    <a16:creationId xmlns:a16="http://schemas.microsoft.com/office/drawing/2014/main" id="{D0D1E6BA-2564-A348-AA82-9352693B1B20}"/>
                  </a:ext>
                </a:extLst>
              </p:cNvPr>
              <p:cNvSpPr/>
              <p:nvPr/>
            </p:nvSpPr>
            <p:spPr bwMode="auto">
              <a:xfrm>
                <a:off x="4267202" y="1094195"/>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0" name="Oval 9">
                <a:extLst>
                  <a:ext uri="{FF2B5EF4-FFF2-40B4-BE49-F238E27FC236}">
                    <a16:creationId xmlns:a16="http://schemas.microsoft.com/office/drawing/2014/main" id="{36DDBB73-08CD-6F44-8429-FBA46E6E4E0F}"/>
                  </a:ext>
                </a:extLst>
              </p:cNvPr>
              <p:cNvSpPr/>
              <p:nvPr/>
            </p:nvSpPr>
            <p:spPr bwMode="auto">
              <a:xfrm>
                <a:off x="5105397" y="2541993"/>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1" name="Oval 10">
                <a:extLst>
                  <a:ext uri="{FF2B5EF4-FFF2-40B4-BE49-F238E27FC236}">
                    <a16:creationId xmlns:a16="http://schemas.microsoft.com/office/drawing/2014/main" id="{5205D1FC-5B9E-2247-8D56-C6F69E259960}"/>
                  </a:ext>
                </a:extLst>
              </p:cNvPr>
              <p:cNvSpPr/>
              <p:nvPr/>
            </p:nvSpPr>
            <p:spPr bwMode="auto">
              <a:xfrm>
                <a:off x="4267202" y="2541993"/>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12" name="Straight Arrow Connector 11">
                <a:extLst>
                  <a:ext uri="{FF2B5EF4-FFF2-40B4-BE49-F238E27FC236}">
                    <a16:creationId xmlns:a16="http://schemas.microsoft.com/office/drawing/2014/main" id="{FE864FAA-2BDC-744A-B984-879B6826A238}"/>
                  </a:ext>
                </a:extLst>
              </p:cNvPr>
              <p:cNvCxnSpPr>
                <a:cxnSpLocks/>
                <a:stCxn id="8" idx="0"/>
                <a:endCxn id="9" idx="3"/>
              </p:cNvCxnSpPr>
              <p:nvPr/>
            </p:nvCxnSpPr>
            <p:spPr bwMode="auto">
              <a:xfrm flipV="1">
                <a:off x="3803834" y="1799615"/>
                <a:ext cx="573153" cy="742379"/>
              </a:xfrm>
              <a:prstGeom prst="straightConnector1">
                <a:avLst/>
              </a:prstGeom>
              <a:noFill/>
              <a:ln w="9525" cap="flat" cmpd="sng" algn="ctr">
                <a:no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E1B5F5D9-4BD7-7A4B-904C-D0D9F8C23488}"/>
                  </a:ext>
                </a:extLst>
              </p:cNvPr>
              <p:cNvCxnSpPr>
                <a:cxnSpLocks/>
                <a:stCxn id="11" idx="0"/>
                <a:endCxn id="9" idx="4"/>
              </p:cNvCxnSpPr>
              <p:nvPr/>
            </p:nvCxnSpPr>
            <p:spPr bwMode="auto">
              <a:xfrm flipV="1">
                <a:off x="4642036" y="1920645"/>
                <a:ext cx="0" cy="621348"/>
              </a:xfrm>
              <a:prstGeom prst="straightConnector1">
                <a:avLst/>
              </a:prstGeom>
              <a:noFill/>
              <a:ln w="9525" cap="flat" cmpd="sng" algn="ctr">
                <a:solidFill>
                  <a:schemeClr val="tx1"/>
                </a:solidFill>
                <a:prstDash val="solid"/>
                <a:round/>
                <a:headEnd type="none" w="med" len="med"/>
                <a:tailEnd type="arrow"/>
              </a:ln>
              <a:effectLst/>
            </p:spPr>
          </p:cxnSp>
          <p:cxnSp>
            <p:nvCxnSpPr>
              <p:cNvPr id="14" name="Straight Arrow Connector 13">
                <a:extLst>
                  <a:ext uri="{FF2B5EF4-FFF2-40B4-BE49-F238E27FC236}">
                    <a16:creationId xmlns:a16="http://schemas.microsoft.com/office/drawing/2014/main" id="{A031DF0C-63C9-D04E-B566-0CEC4B711CC6}"/>
                  </a:ext>
                </a:extLst>
              </p:cNvPr>
              <p:cNvCxnSpPr>
                <a:cxnSpLocks/>
                <a:stCxn id="10" idx="0"/>
                <a:endCxn id="9" idx="4"/>
              </p:cNvCxnSpPr>
              <p:nvPr/>
            </p:nvCxnSpPr>
            <p:spPr bwMode="auto">
              <a:xfrm flipH="1" flipV="1">
                <a:off x="4642036" y="1920645"/>
                <a:ext cx="838195" cy="621348"/>
              </a:xfrm>
              <a:prstGeom prst="straightConnector1">
                <a:avLst/>
              </a:prstGeom>
              <a:noFill/>
              <a:ln w="9525" cap="flat" cmpd="sng" algn="ctr">
                <a:solidFill>
                  <a:schemeClr val="tx1"/>
                </a:solidFill>
                <a:prstDash val="solid"/>
                <a:round/>
                <a:headEnd type="none" w="med" len="med"/>
                <a:tailEnd type="arrow"/>
              </a:ln>
              <a:effectLst/>
            </p:spPr>
          </p:cxnSp>
          <p:cxnSp>
            <p:nvCxnSpPr>
              <p:cNvPr id="15" name="Straight Arrow Connector 14">
                <a:extLst>
                  <a:ext uri="{FF2B5EF4-FFF2-40B4-BE49-F238E27FC236}">
                    <a16:creationId xmlns:a16="http://schemas.microsoft.com/office/drawing/2014/main" id="{1F1309B8-180D-B548-9690-8BCCFAC5BF84}"/>
                  </a:ext>
                </a:extLst>
              </p:cNvPr>
              <p:cNvCxnSpPr>
                <a:cxnSpLocks/>
                <a:stCxn id="8" idx="7"/>
                <a:endCxn id="9" idx="4"/>
              </p:cNvCxnSpPr>
              <p:nvPr/>
            </p:nvCxnSpPr>
            <p:spPr bwMode="auto">
              <a:xfrm flipV="1">
                <a:off x="4068880" y="1920645"/>
                <a:ext cx="573156" cy="742379"/>
              </a:xfrm>
              <a:prstGeom prst="straightConnector1">
                <a:avLst/>
              </a:prstGeom>
              <a:noFill/>
              <a:ln w="9525" cap="flat" cmpd="sng" algn="ctr">
                <a:solidFill>
                  <a:schemeClr val="tx1"/>
                </a:solidFill>
                <a:prstDash val="solid"/>
                <a:round/>
                <a:headEnd type="none" w="med" len="med"/>
                <a:tailEnd type="arrow"/>
              </a:ln>
              <a:effectLst/>
            </p:spPr>
          </p:cxnSp>
          <p:sp>
            <p:nvSpPr>
              <p:cNvPr id="16" name="Oval 15">
                <a:extLst>
                  <a:ext uri="{FF2B5EF4-FFF2-40B4-BE49-F238E27FC236}">
                    <a16:creationId xmlns:a16="http://schemas.microsoft.com/office/drawing/2014/main" id="{DD8B0A3B-B3C5-8A4F-BA51-0A7F20AFFB7F}"/>
                  </a:ext>
                </a:extLst>
              </p:cNvPr>
              <p:cNvSpPr/>
              <p:nvPr/>
            </p:nvSpPr>
            <p:spPr bwMode="auto">
              <a:xfrm>
                <a:off x="3962399" y="4552951"/>
                <a:ext cx="381001" cy="82645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7" name="Oval 16">
                <a:extLst>
                  <a:ext uri="{FF2B5EF4-FFF2-40B4-BE49-F238E27FC236}">
                    <a16:creationId xmlns:a16="http://schemas.microsoft.com/office/drawing/2014/main" id="{B19ACADA-8093-A54E-ACAB-1B3CF2D898C2}"/>
                  </a:ext>
                </a:extLst>
              </p:cNvPr>
              <p:cNvSpPr/>
              <p:nvPr/>
            </p:nvSpPr>
            <p:spPr bwMode="auto">
              <a:xfrm>
                <a:off x="2057400"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8" name="Oval 17">
                <a:extLst>
                  <a:ext uri="{FF2B5EF4-FFF2-40B4-BE49-F238E27FC236}">
                    <a16:creationId xmlns:a16="http://schemas.microsoft.com/office/drawing/2014/main" id="{FBF0FFF4-4A52-564A-8FF3-A427138F9BB4}"/>
                  </a:ext>
                </a:extLst>
              </p:cNvPr>
              <p:cNvSpPr/>
              <p:nvPr/>
            </p:nvSpPr>
            <p:spPr bwMode="auto">
              <a:xfrm>
                <a:off x="5867398"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9" name="Oval 18">
                <a:extLst>
                  <a:ext uri="{FF2B5EF4-FFF2-40B4-BE49-F238E27FC236}">
                    <a16:creationId xmlns:a16="http://schemas.microsoft.com/office/drawing/2014/main" id="{26BEBB73-CAE8-CC4E-B629-3F9C56E328C3}"/>
                  </a:ext>
                </a:extLst>
              </p:cNvPr>
              <p:cNvSpPr/>
              <p:nvPr/>
            </p:nvSpPr>
            <p:spPr bwMode="auto">
              <a:xfrm>
                <a:off x="4571999"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20" name="Oval 19">
                <a:extLst>
                  <a:ext uri="{FF2B5EF4-FFF2-40B4-BE49-F238E27FC236}">
                    <a16:creationId xmlns:a16="http://schemas.microsoft.com/office/drawing/2014/main" id="{C912633A-58FA-144E-A36F-CDC25C867A8C}"/>
                  </a:ext>
                </a:extLst>
              </p:cNvPr>
              <p:cNvSpPr/>
              <p:nvPr/>
            </p:nvSpPr>
            <p:spPr bwMode="auto">
              <a:xfrm>
                <a:off x="3200400"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21" name="Straight Arrow Connector 20">
                <a:extLst>
                  <a:ext uri="{FF2B5EF4-FFF2-40B4-BE49-F238E27FC236}">
                    <a16:creationId xmlns:a16="http://schemas.microsoft.com/office/drawing/2014/main" id="{422E1AAD-2284-A84B-B061-20219CC06C28}"/>
                  </a:ext>
                </a:extLst>
              </p:cNvPr>
              <p:cNvCxnSpPr>
                <a:cxnSpLocks/>
                <a:stCxn id="17" idx="0"/>
              </p:cNvCxnSpPr>
              <p:nvPr/>
            </p:nvCxnSpPr>
            <p:spPr bwMode="auto">
              <a:xfrm flipV="1">
                <a:off x="2432235" y="3049361"/>
                <a:ext cx="2271756" cy="1321434"/>
              </a:xfrm>
              <a:prstGeom prst="straightConnector1">
                <a:avLst/>
              </a:prstGeom>
              <a:noFill/>
              <a:ln w="9525" cap="flat" cmpd="sng" algn="ctr">
                <a:noFill/>
                <a:prstDash val="solid"/>
                <a:round/>
                <a:headEnd type="none" w="med" len="med"/>
                <a:tailEnd type="arrow"/>
              </a:ln>
              <a:effectLst/>
            </p:spPr>
          </p:cxnSp>
          <p:cxnSp>
            <p:nvCxnSpPr>
              <p:cNvPr id="22" name="Straight Arrow Connector 21">
                <a:extLst>
                  <a:ext uri="{FF2B5EF4-FFF2-40B4-BE49-F238E27FC236}">
                    <a16:creationId xmlns:a16="http://schemas.microsoft.com/office/drawing/2014/main" id="{BC99F652-BC04-AF40-B83F-01A9EEFC73FD}"/>
                  </a:ext>
                </a:extLst>
              </p:cNvPr>
              <p:cNvCxnSpPr>
                <a:cxnSpLocks/>
                <a:stCxn id="20" idx="0"/>
                <a:endCxn id="8" idx="4"/>
              </p:cNvCxnSpPr>
              <p:nvPr/>
            </p:nvCxnSpPr>
            <p:spPr bwMode="auto">
              <a:xfrm flipV="1">
                <a:off x="3575234" y="3368444"/>
                <a:ext cx="228600" cy="1002352"/>
              </a:xfrm>
              <a:prstGeom prst="straightConnector1">
                <a:avLst/>
              </a:prstGeom>
              <a:noFill/>
              <a:ln w="9525" cap="flat" cmpd="sng" algn="ctr">
                <a:solidFill>
                  <a:schemeClr val="tx1"/>
                </a:solidFill>
                <a:prstDash val="solid"/>
                <a:round/>
                <a:headEnd type="none" w="med" len="med"/>
                <a:tailEnd type="arrow"/>
              </a:ln>
              <a:effectLst/>
            </p:spPr>
          </p:cxnSp>
          <p:cxnSp>
            <p:nvCxnSpPr>
              <p:cNvPr id="23" name="Straight Arrow Connector 22">
                <a:extLst>
                  <a:ext uri="{FF2B5EF4-FFF2-40B4-BE49-F238E27FC236}">
                    <a16:creationId xmlns:a16="http://schemas.microsoft.com/office/drawing/2014/main" id="{6BFD01F0-A4A0-B544-841B-A5FB2EC9D4EB}"/>
                  </a:ext>
                </a:extLst>
              </p:cNvPr>
              <p:cNvCxnSpPr>
                <a:cxnSpLocks/>
                <a:stCxn id="19" idx="0"/>
                <a:endCxn id="8" idx="4"/>
              </p:cNvCxnSpPr>
              <p:nvPr/>
            </p:nvCxnSpPr>
            <p:spPr bwMode="auto">
              <a:xfrm flipH="1" flipV="1">
                <a:off x="3803834" y="3368443"/>
                <a:ext cx="1143000" cy="1002352"/>
              </a:xfrm>
              <a:prstGeom prst="straightConnector1">
                <a:avLst/>
              </a:prstGeom>
              <a:noFill/>
              <a:ln w="9525" cap="flat" cmpd="sng" algn="ctr">
                <a:solidFill>
                  <a:schemeClr val="tx1"/>
                </a:solidFill>
                <a:prstDash val="solid"/>
                <a:round/>
                <a:headEnd type="none" w="med" len="med"/>
                <a:tailEnd type="arrow"/>
              </a:ln>
              <a:effectLst/>
            </p:spPr>
          </p:cxnSp>
          <p:cxnSp>
            <p:nvCxnSpPr>
              <p:cNvPr id="24" name="Straight Arrow Connector 23">
                <a:extLst>
                  <a:ext uri="{FF2B5EF4-FFF2-40B4-BE49-F238E27FC236}">
                    <a16:creationId xmlns:a16="http://schemas.microsoft.com/office/drawing/2014/main" id="{FB44EF30-16FB-3746-8BA0-5C6CB1E8B691}"/>
                  </a:ext>
                </a:extLst>
              </p:cNvPr>
              <p:cNvCxnSpPr>
                <a:cxnSpLocks/>
                <a:stCxn id="18" idx="0"/>
                <a:endCxn id="8" idx="4"/>
              </p:cNvCxnSpPr>
              <p:nvPr/>
            </p:nvCxnSpPr>
            <p:spPr bwMode="auto">
              <a:xfrm flipH="1" flipV="1">
                <a:off x="3803834" y="3368444"/>
                <a:ext cx="2438399" cy="1002352"/>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42A493E-76EC-374D-8297-FC61F0DC3C90}"/>
                  </a:ext>
                </a:extLst>
              </p:cNvPr>
              <p:cNvCxnSpPr>
                <a:cxnSpLocks/>
                <a:stCxn id="17" idx="7"/>
                <a:endCxn id="8" idx="4"/>
              </p:cNvCxnSpPr>
              <p:nvPr/>
            </p:nvCxnSpPr>
            <p:spPr bwMode="auto">
              <a:xfrm flipV="1">
                <a:off x="2697281" y="3368444"/>
                <a:ext cx="1106553" cy="1123383"/>
              </a:xfrm>
              <a:prstGeom prst="straightConnector1">
                <a:avLst/>
              </a:prstGeom>
              <a:noFill/>
              <a:ln w="9525" cap="flat" cmpd="sng" algn="ctr">
                <a:solidFill>
                  <a:schemeClr val="tx1"/>
                </a:solidFill>
                <a:prstDash val="solid"/>
                <a:round/>
                <a:headEnd type="none" w="med" len="med"/>
                <a:tailEnd type="arrow"/>
              </a:ln>
              <a:effectLst/>
            </p:spPr>
          </p:cxnSp>
          <p:sp>
            <p:nvSpPr>
              <p:cNvPr id="26" name="Oval 25">
                <a:extLst>
                  <a:ext uri="{FF2B5EF4-FFF2-40B4-BE49-F238E27FC236}">
                    <a16:creationId xmlns:a16="http://schemas.microsoft.com/office/drawing/2014/main" id="{0232ADFA-1271-CD46-A376-AB4A0916A872}"/>
                  </a:ext>
                </a:extLst>
              </p:cNvPr>
              <p:cNvSpPr/>
              <p:nvPr/>
            </p:nvSpPr>
            <p:spPr bwMode="auto">
              <a:xfrm>
                <a:off x="6781800" y="4413642"/>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27" name="Straight Arrow Connector 26">
                <a:extLst>
                  <a:ext uri="{FF2B5EF4-FFF2-40B4-BE49-F238E27FC236}">
                    <a16:creationId xmlns:a16="http://schemas.microsoft.com/office/drawing/2014/main" id="{76072935-6270-354A-BADE-5495ED407BDC}"/>
                  </a:ext>
                </a:extLst>
              </p:cNvPr>
              <p:cNvCxnSpPr>
                <a:cxnSpLocks/>
                <a:stCxn id="26" idx="0"/>
                <a:endCxn id="8" idx="4"/>
              </p:cNvCxnSpPr>
              <p:nvPr/>
            </p:nvCxnSpPr>
            <p:spPr bwMode="auto">
              <a:xfrm flipH="1" flipV="1">
                <a:off x="3803834" y="3368444"/>
                <a:ext cx="3352800" cy="1045198"/>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a:extLst>
                  <a:ext uri="{FF2B5EF4-FFF2-40B4-BE49-F238E27FC236}">
                    <a16:creationId xmlns:a16="http://schemas.microsoft.com/office/drawing/2014/main" id="{9536784E-F064-B244-94D4-E8CCC00107FB}"/>
                  </a:ext>
                </a:extLst>
              </p:cNvPr>
              <p:cNvCxnSpPr>
                <a:cxnSpLocks/>
                <a:stCxn id="17" idx="7"/>
                <a:endCxn id="11" idx="4"/>
              </p:cNvCxnSpPr>
              <p:nvPr/>
            </p:nvCxnSpPr>
            <p:spPr bwMode="auto">
              <a:xfrm flipV="1">
                <a:off x="2697281" y="3368444"/>
                <a:ext cx="1944755" cy="1123383"/>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a:extLst>
                  <a:ext uri="{FF2B5EF4-FFF2-40B4-BE49-F238E27FC236}">
                    <a16:creationId xmlns:a16="http://schemas.microsoft.com/office/drawing/2014/main" id="{2FCA48BC-9FC8-984D-9DF6-1EACD6F905E5}"/>
                  </a:ext>
                </a:extLst>
              </p:cNvPr>
              <p:cNvCxnSpPr>
                <a:cxnSpLocks/>
                <a:stCxn id="17" idx="7"/>
                <a:endCxn id="10" idx="4"/>
              </p:cNvCxnSpPr>
              <p:nvPr/>
            </p:nvCxnSpPr>
            <p:spPr bwMode="auto">
              <a:xfrm flipV="1">
                <a:off x="2697281" y="3368443"/>
                <a:ext cx="2782950" cy="1123383"/>
              </a:xfrm>
              <a:prstGeom prst="straightConnector1">
                <a:avLst/>
              </a:prstGeom>
              <a:noFill/>
              <a:ln w="9525" cap="flat" cmpd="sng" algn="ctr">
                <a:solidFill>
                  <a:schemeClr val="tx1"/>
                </a:solidFill>
                <a:prstDash val="solid"/>
                <a:round/>
                <a:headEnd type="none" w="med" len="med"/>
                <a:tailEnd type="arrow"/>
              </a:ln>
              <a:effectLst/>
            </p:spPr>
          </p:cxnSp>
          <p:cxnSp>
            <p:nvCxnSpPr>
              <p:cNvPr id="30" name="Straight Arrow Connector 29">
                <a:extLst>
                  <a:ext uri="{FF2B5EF4-FFF2-40B4-BE49-F238E27FC236}">
                    <a16:creationId xmlns:a16="http://schemas.microsoft.com/office/drawing/2014/main" id="{34EC5E46-E003-0545-AAD5-6EB516D71B90}"/>
                  </a:ext>
                </a:extLst>
              </p:cNvPr>
              <p:cNvCxnSpPr>
                <a:cxnSpLocks/>
                <a:stCxn id="26" idx="0"/>
                <a:endCxn id="10" idx="4"/>
              </p:cNvCxnSpPr>
              <p:nvPr/>
            </p:nvCxnSpPr>
            <p:spPr bwMode="auto">
              <a:xfrm flipH="1" flipV="1">
                <a:off x="5480232" y="3368444"/>
                <a:ext cx="1676402" cy="1045198"/>
              </a:xfrm>
              <a:prstGeom prst="straightConnector1">
                <a:avLst/>
              </a:prstGeom>
              <a:noFill/>
              <a:ln w="9525" cap="flat" cmpd="sng" algn="ctr">
                <a:solidFill>
                  <a:schemeClr val="tx1"/>
                </a:solidFill>
                <a:prstDash val="solid"/>
                <a:round/>
                <a:headEnd type="none" w="med" len="med"/>
                <a:tailEnd type="arrow"/>
              </a:ln>
              <a:effectLst/>
            </p:spPr>
          </p:cxnSp>
          <p:cxnSp>
            <p:nvCxnSpPr>
              <p:cNvPr id="31" name="Straight Arrow Connector 30">
                <a:extLst>
                  <a:ext uri="{FF2B5EF4-FFF2-40B4-BE49-F238E27FC236}">
                    <a16:creationId xmlns:a16="http://schemas.microsoft.com/office/drawing/2014/main" id="{D48073BC-43E5-8746-B12A-5362D1D9A00A}"/>
                  </a:ext>
                </a:extLst>
              </p:cNvPr>
              <p:cNvCxnSpPr>
                <a:cxnSpLocks/>
                <a:stCxn id="26" idx="0"/>
                <a:endCxn id="11" idx="4"/>
              </p:cNvCxnSpPr>
              <p:nvPr/>
            </p:nvCxnSpPr>
            <p:spPr bwMode="auto">
              <a:xfrm flipH="1" flipV="1">
                <a:off x="4642036" y="3368444"/>
                <a:ext cx="2514598" cy="1045198"/>
              </a:xfrm>
              <a:prstGeom prst="straightConnector1">
                <a:avLst/>
              </a:prstGeom>
              <a:noFill/>
              <a:ln w="9525" cap="flat" cmpd="sng" algn="ctr">
                <a:solidFill>
                  <a:schemeClr val="tx1"/>
                </a:solidFill>
                <a:prstDash val="solid"/>
                <a:round/>
                <a:headEnd type="none" w="med" len="med"/>
                <a:tailEnd type="arrow"/>
              </a:ln>
              <a:effectLst/>
            </p:spPr>
          </p:cxnSp>
          <p:cxnSp>
            <p:nvCxnSpPr>
              <p:cNvPr id="32" name="Straight Arrow Connector 31">
                <a:extLst>
                  <a:ext uri="{FF2B5EF4-FFF2-40B4-BE49-F238E27FC236}">
                    <a16:creationId xmlns:a16="http://schemas.microsoft.com/office/drawing/2014/main" id="{8FF5880E-15A2-DF46-B2C4-67AE0F1E40A4}"/>
                  </a:ext>
                </a:extLst>
              </p:cNvPr>
              <p:cNvCxnSpPr>
                <a:cxnSpLocks/>
                <a:stCxn id="18" idx="0"/>
                <a:endCxn id="11" idx="4"/>
              </p:cNvCxnSpPr>
              <p:nvPr/>
            </p:nvCxnSpPr>
            <p:spPr bwMode="auto">
              <a:xfrm flipH="1" flipV="1">
                <a:off x="4642036" y="3368443"/>
                <a:ext cx="1600197"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3" name="Straight Arrow Connector 32">
                <a:extLst>
                  <a:ext uri="{FF2B5EF4-FFF2-40B4-BE49-F238E27FC236}">
                    <a16:creationId xmlns:a16="http://schemas.microsoft.com/office/drawing/2014/main" id="{3A4A5327-E7E5-B448-AB91-057B68E7E61C}"/>
                  </a:ext>
                </a:extLst>
              </p:cNvPr>
              <p:cNvCxnSpPr>
                <a:cxnSpLocks/>
                <a:stCxn id="18" idx="0"/>
                <a:endCxn id="10" idx="4"/>
              </p:cNvCxnSpPr>
              <p:nvPr/>
            </p:nvCxnSpPr>
            <p:spPr bwMode="auto">
              <a:xfrm flipH="1" flipV="1">
                <a:off x="5480231" y="3368444"/>
                <a:ext cx="762001"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4" name="Straight Arrow Connector 33">
                <a:extLst>
                  <a:ext uri="{FF2B5EF4-FFF2-40B4-BE49-F238E27FC236}">
                    <a16:creationId xmlns:a16="http://schemas.microsoft.com/office/drawing/2014/main" id="{8CDBC2C7-ED07-8843-9866-C15F8270780E}"/>
                  </a:ext>
                </a:extLst>
              </p:cNvPr>
              <p:cNvCxnSpPr>
                <a:cxnSpLocks/>
                <a:stCxn id="19" idx="0"/>
                <a:endCxn id="11" idx="4"/>
              </p:cNvCxnSpPr>
              <p:nvPr/>
            </p:nvCxnSpPr>
            <p:spPr bwMode="auto">
              <a:xfrm flipH="1" flipV="1">
                <a:off x="4642036" y="3368443"/>
                <a:ext cx="304798"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5" name="Straight Arrow Connector 34">
                <a:extLst>
                  <a:ext uri="{FF2B5EF4-FFF2-40B4-BE49-F238E27FC236}">
                    <a16:creationId xmlns:a16="http://schemas.microsoft.com/office/drawing/2014/main" id="{9C2CA7E5-CA91-5344-A61A-17777FC1B7AF}"/>
                  </a:ext>
                </a:extLst>
              </p:cNvPr>
              <p:cNvCxnSpPr>
                <a:cxnSpLocks/>
                <a:stCxn id="19" idx="0"/>
                <a:endCxn id="10" idx="4"/>
              </p:cNvCxnSpPr>
              <p:nvPr/>
            </p:nvCxnSpPr>
            <p:spPr bwMode="auto">
              <a:xfrm flipV="1">
                <a:off x="4946834" y="3368443"/>
                <a:ext cx="533397"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6" name="Straight Arrow Connector 35">
                <a:extLst>
                  <a:ext uri="{FF2B5EF4-FFF2-40B4-BE49-F238E27FC236}">
                    <a16:creationId xmlns:a16="http://schemas.microsoft.com/office/drawing/2014/main" id="{5BE21E28-7E97-DF40-B184-BF533B0ED84C}"/>
                  </a:ext>
                </a:extLst>
              </p:cNvPr>
              <p:cNvCxnSpPr>
                <a:cxnSpLocks/>
                <a:stCxn id="20" idx="0"/>
                <a:endCxn id="11" idx="4"/>
              </p:cNvCxnSpPr>
              <p:nvPr/>
            </p:nvCxnSpPr>
            <p:spPr bwMode="auto">
              <a:xfrm flipV="1">
                <a:off x="3575234" y="3368444"/>
                <a:ext cx="1066801"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7" name="Straight Arrow Connector 36">
                <a:extLst>
                  <a:ext uri="{FF2B5EF4-FFF2-40B4-BE49-F238E27FC236}">
                    <a16:creationId xmlns:a16="http://schemas.microsoft.com/office/drawing/2014/main" id="{59DF7501-27C8-8341-A27B-D24BF4545B70}"/>
                  </a:ext>
                </a:extLst>
              </p:cNvPr>
              <p:cNvCxnSpPr>
                <a:cxnSpLocks/>
                <a:stCxn id="20" idx="0"/>
                <a:endCxn id="10" idx="4"/>
              </p:cNvCxnSpPr>
              <p:nvPr/>
            </p:nvCxnSpPr>
            <p:spPr bwMode="auto">
              <a:xfrm flipV="1">
                <a:off x="3575234" y="3368443"/>
                <a:ext cx="1904997" cy="1002352"/>
              </a:xfrm>
              <a:prstGeom prst="straightConnector1">
                <a:avLst/>
              </a:prstGeom>
              <a:noFill/>
              <a:ln w="9525" cap="flat" cmpd="sng" algn="ctr">
                <a:solidFill>
                  <a:schemeClr val="tx1"/>
                </a:solidFill>
                <a:prstDash val="solid"/>
                <a:round/>
                <a:headEnd type="none" w="med" len="med"/>
                <a:tailEnd type="arrow"/>
              </a:ln>
              <a:effectLst/>
            </p:spPr>
          </p:cxnSp>
          <p:sp>
            <p:nvSpPr>
              <p:cNvPr id="38" name="TextBox 37">
                <a:extLst>
                  <a:ext uri="{FF2B5EF4-FFF2-40B4-BE49-F238E27FC236}">
                    <a16:creationId xmlns:a16="http://schemas.microsoft.com/office/drawing/2014/main" id="{2AE270E3-C713-304E-86E5-09A710D0AD70}"/>
                  </a:ext>
                </a:extLst>
              </p:cNvPr>
              <p:cNvSpPr txBox="1"/>
              <p:nvPr/>
            </p:nvSpPr>
            <p:spPr>
              <a:xfrm>
                <a:off x="3047999" y="1428748"/>
                <a:ext cx="457199" cy="908300"/>
              </a:xfrm>
              <a:prstGeom prst="rect">
                <a:avLst/>
              </a:prstGeom>
              <a:noFill/>
            </p:spPr>
            <p:txBody>
              <a:bodyPr wrap="square" rtlCol="0">
                <a:spAutoFit/>
              </a:bodyPr>
              <a:lstStyle/>
              <a:p>
                <a:r>
                  <a:rPr lang="en-US" sz="2800" dirty="0">
                    <a:solidFill>
                      <a:srgbClr val="590A0E"/>
                    </a:solidFill>
                  </a:rPr>
                  <a:t>U</a:t>
                </a:r>
              </a:p>
            </p:txBody>
          </p:sp>
          <p:sp>
            <p:nvSpPr>
              <p:cNvPr id="39" name="TextBox 38">
                <a:extLst>
                  <a:ext uri="{FF2B5EF4-FFF2-40B4-BE49-F238E27FC236}">
                    <a16:creationId xmlns:a16="http://schemas.microsoft.com/office/drawing/2014/main" id="{47FD3C83-8D50-4A49-B7A4-31024AFF2960}"/>
                  </a:ext>
                </a:extLst>
              </p:cNvPr>
              <p:cNvSpPr txBox="1"/>
              <p:nvPr/>
            </p:nvSpPr>
            <p:spPr>
              <a:xfrm>
                <a:off x="2057400" y="3105151"/>
                <a:ext cx="457199" cy="908300"/>
              </a:xfrm>
              <a:prstGeom prst="rect">
                <a:avLst/>
              </a:prstGeom>
              <a:noFill/>
            </p:spPr>
            <p:txBody>
              <a:bodyPr wrap="square" rtlCol="0">
                <a:spAutoFit/>
              </a:bodyPr>
              <a:lstStyle/>
              <a:p>
                <a:r>
                  <a:rPr lang="en-US" sz="2800" dirty="0">
                    <a:solidFill>
                      <a:srgbClr val="590A0E"/>
                    </a:solidFill>
                  </a:rPr>
                  <a:t>W</a:t>
                </a:r>
              </a:p>
            </p:txBody>
          </p:sp>
          <p:sp>
            <p:nvSpPr>
              <p:cNvPr id="40" name="TextBox 39">
                <a:extLst>
                  <a:ext uri="{FF2B5EF4-FFF2-40B4-BE49-F238E27FC236}">
                    <a16:creationId xmlns:a16="http://schemas.microsoft.com/office/drawing/2014/main" id="{113E1614-F4EE-6F40-8DF2-E60495F1B95A}"/>
                  </a:ext>
                </a:extLst>
              </p:cNvPr>
              <p:cNvSpPr txBox="1"/>
              <p:nvPr/>
            </p:nvSpPr>
            <p:spPr>
              <a:xfrm>
                <a:off x="6887912" y="4446401"/>
                <a:ext cx="821977" cy="694584"/>
              </a:xfrm>
              <a:prstGeom prst="rect">
                <a:avLst/>
              </a:prstGeom>
              <a:noFill/>
            </p:spPr>
            <p:txBody>
              <a:bodyPr wrap="square" rtlCol="0">
                <a:spAutoFit/>
              </a:bodyPr>
              <a:lstStyle/>
              <a:p>
                <a:r>
                  <a:rPr lang="en-US" sz="2000" dirty="0" err="1"/>
                  <a:t>x</a:t>
                </a:r>
                <a:r>
                  <a:rPr lang="en-US" sz="2000" baseline="-25000" dirty="0" err="1"/>
                  <a:t>n</a:t>
                </a:r>
                <a:endParaRPr lang="en-US" sz="1800" baseline="-25000" dirty="0"/>
              </a:p>
            </p:txBody>
          </p:sp>
          <p:sp>
            <p:nvSpPr>
              <p:cNvPr id="41" name="TextBox 40">
                <a:extLst>
                  <a:ext uri="{FF2B5EF4-FFF2-40B4-BE49-F238E27FC236}">
                    <a16:creationId xmlns:a16="http://schemas.microsoft.com/office/drawing/2014/main" id="{F6B389A4-7B48-AF47-93C9-0EA7415B04FD}"/>
                  </a:ext>
                </a:extLst>
              </p:cNvPr>
              <p:cNvSpPr txBox="1"/>
              <p:nvPr/>
            </p:nvSpPr>
            <p:spPr>
              <a:xfrm>
                <a:off x="1997416" y="4446401"/>
                <a:ext cx="1273267" cy="694584"/>
              </a:xfrm>
              <a:prstGeom prst="rect">
                <a:avLst/>
              </a:prstGeom>
              <a:noFill/>
            </p:spPr>
            <p:txBody>
              <a:bodyPr wrap="square" rtlCol="0">
                <a:spAutoFit/>
              </a:bodyPr>
              <a:lstStyle/>
              <a:p>
                <a:r>
                  <a:rPr lang="en-US" sz="2000" dirty="0"/>
                  <a:t>x</a:t>
                </a:r>
                <a:r>
                  <a:rPr lang="en-US" sz="2000" baseline="-25000" dirty="0"/>
                  <a:t>1</a:t>
                </a:r>
                <a:endParaRPr lang="en-US" sz="1800" baseline="-25000" dirty="0"/>
              </a:p>
            </p:txBody>
          </p:sp>
        </p:grpSp>
        <p:sp>
          <p:nvSpPr>
            <p:cNvPr id="4" name="TextBox 3">
              <a:extLst>
                <a:ext uri="{FF2B5EF4-FFF2-40B4-BE49-F238E27FC236}">
                  <a16:creationId xmlns:a16="http://schemas.microsoft.com/office/drawing/2014/main" id="{4734C5EE-2DA3-A647-8B8D-60DF0ABDD263}"/>
                </a:ext>
              </a:extLst>
            </p:cNvPr>
            <p:cNvSpPr txBox="1"/>
            <p:nvPr/>
          </p:nvSpPr>
          <p:spPr>
            <a:xfrm>
              <a:off x="6346020" y="3804641"/>
              <a:ext cx="349776" cy="400110"/>
            </a:xfrm>
            <a:prstGeom prst="rect">
              <a:avLst/>
            </a:prstGeom>
            <a:noFill/>
          </p:spPr>
          <p:txBody>
            <a:bodyPr wrap="none" rtlCol="0">
              <a:spAutoFit/>
            </a:bodyPr>
            <a:lstStyle/>
            <a:p>
              <a:r>
                <a:rPr lang="en-US" sz="2000" dirty="0"/>
                <a:t>f</a:t>
              </a:r>
              <a:r>
                <a:rPr lang="en-US" sz="2000" baseline="-25000" dirty="0"/>
                <a:t>1</a:t>
              </a:r>
            </a:p>
          </p:txBody>
        </p:sp>
        <p:sp>
          <p:nvSpPr>
            <p:cNvPr id="42" name="TextBox 41">
              <a:extLst>
                <a:ext uri="{FF2B5EF4-FFF2-40B4-BE49-F238E27FC236}">
                  <a16:creationId xmlns:a16="http://schemas.microsoft.com/office/drawing/2014/main" id="{7E0F6CBA-4545-1642-911D-CF23FC75A83F}"/>
                </a:ext>
              </a:extLst>
            </p:cNvPr>
            <p:cNvSpPr txBox="1"/>
            <p:nvPr/>
          </p:nvSpPr>
          <p:spPr>
            <a:xfrm>
              <a:off x="6858459" y="3817817"/>
              <a:ext cx="349776" cy="400110"/>
            </a:xfrm>
            <a:prstGeom prst="rect">
              <a:avLst/>
            </a:prstGeom>
            <a:noFill/>
          </p:spPr>
          <p:txBody>
            <a:bodyPr wrap="none" rtlCol="0">
              <a:spAutoFit/>
            </a:bodyPr>
            <a:lstStyle/>
            <a:p>
              <a:r>
                <a:rPr lang="en-US" sz="2000" dirty="0"/>
                <a:t>f</a:t>
              </a:r>
              <a:r>
                <a:rPr lang="en-US" sz="2000" baseline="-25000" dirty="0"/>
                <a:t>2</a:t>
              </a:r>
            </a:p>
          </p:txBody>
        </p:sp>
        <p:sp>
          <p:nvSpPr>
            <p:cNvPr id="43" name="TextBox 42">
              <a:extLst>
                <a:ext uri="{FF2B5EF4-FFF2-40B4-BE49-F238E27FC236}">
                  <a16:creationId xmlns:a16="http://schemas.microsoft.com/office/drawing/2014/main" id="{C83FE88B-32B8-CB40-81D5-52D5E18DA29A}"/>
                </a:ext>
              </a:extLst>
            </p:cNvPr>
            <p:cNvSpPr txBox="1"/>
            <p:nvPr/>
          </p:nvSpPr>
          <p:spPr>
            <a:xfrm>
              <a:off x="8620126" y="3790950"/>
              <a:ext cx="352982" cy="400110"/>
            </a:xfrm>
            <a:prstGeom prst="rect">
              <a:avLst/>
            </a:prstGeom>
            <a:noFill/>
          </p:spPr>
          <p:txBody>
            <a:bodyPr wrap="none" rtlCol="0">
              <a:spAutoFit/>
            </a:bodyPr>
            <a:lstStyle/>
            <a:p>
              <a:r>
                <a:rPr lang="en-US" sz="2000" dirty="0" err="1"/>
                <a:t>f</a:t>
              </a:r>
              <a:r>
                <a:rPr lang="en-US" sz="2000" baseline="-25000" dirty="0" err="1"/>
                <a:t>n</a:t>
              </a:r>
              <a:endParaRPr lang="en-US" sz="2000" baseline="-25000" dirty="0"/>
            </a:p>
          </p:txBody>
        </p:sp>
      </p:grpSp>
      <p:sp>
        <p:nvSpPr>
          <p:cNvPr id="45" name="Slide Number Placeholder 5">
            <a:extLst>
              <a:ext uri="{FF2B5EF4-FFF2-40B4-BE49-F238E27FC236}">
                <a16:creationId xmlns:a16="http://schemas.microsoft.com/office/drawing/2014/main" id="{E3872E5C-BD35-4C43-895A-76DF00D01B31}"/>
              </a:ext>
            </a:extLst>
          </p:cNvPr>
          <p:cNvSpPr txBox="1">
            <a:spLocks/>
          </p:cNvSpPr>
          <p:nvPr/>
        </p:nvSpPr>
        <p:spPr>
          <a:xfrm>
            <a:off x="1187568" y="3590737"/>
            <a:ext cx="984019" cy="273844"/>
          </a:xfrm>
          <a:prstGeom prst="rect">
            <a:avLst/>
          </a:prstGeom>
        </p:spPr>
        <p:txBody>
          <a:bodyPr vert="horz" lIns="91440" tIns="45720" rIns="91440" bIns="45720" rtlCol="0" anchor="ctr"/>
          <a:lstStyle>
            <a:defPPr>
              <a:defRPr lang="en-US"/>
            </a:defPPr>
            <a:lvl1pPr marL="0" algn="r" defTabSz="685783" rtl="0" eaLnBrk="1" latinLnBrk="0" hangingPunct="1">
              <a:defRPr sz="788" kern="1200">
                <a:solidFill>
                  <a:srgbClr val="FFFFFF"/>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a:lstStyle>
          <a:p>
            <a:pPr>
              <a:defRPr/>
            </a:pPr>
            <a:fld id="{713DD8BE-556E-3440-9013-11CC5588178D}" type="slidenum">
              <a:rPr lang="en-US" smtClean="0"/>
              <a:pPr>
                <a:defRPr/>
              </a:pPr>
              <a:t>17</a:t>
            </a:fld>
            <a:endParaRPr lang="en-US"/>
          </a:p>
        </p:txBody>
      </p:sp>
      <p:grpSp>
        <p:nvGrpSpPr>
          <p:cNvPr id="86" name="Group 85">
            <a:extLst>
              <a:ext uri="{FF2B5EF4-FFF2-40B4-BE49-F238E27FC236}">
                <a16:creationId xmlns:a16="http://schemas.microsoft.com/office/drawing/2014/main" id="{52DA1C08-0DF0-704D-AC8F-7451458AFE74}"/>
              </a:ext>
            </a:extLst>
          </p:cNvPr>
          <p:cNvGrpSpPr/>
          <p:nvPr/>
        </p:nvGrpSpPr>
        <p:grpSpPr>
          <a:xfrm>
            <a:off x="1362543" y="666750"/>
            <a:ext cx="2710350" cy="2456685"/>
            <a:chOff x="287526" y="1865829"/>
            <a:chExt cx="2710350" cy="2456685"/>
          </a:xfrm>
        </p:grpSpPr>
        <p:grpSp>
          <p:nvGrpSpPr>
            <p:cNvPr id="46" name="Group 45">
              <a:extLst>
                <a:ext uri="{FF2B5EF4-FFF2-40B4-BE49-F238E27FC236}">
                  <a16:creationId xmlns:a16="http://schemas.microsoft.com/office/drawing/2014/main" id="{7776B6FF-67E0-234E-BA1B-56231FE30B77}"/>
                </a:ext>
              </a:extLst>
            </p:cNvPr>
            <p:cNvGrpSpPr/>
            <p:nvPr/>
          </p:nvGrpSpPr>
          <p:grpSpPr>
            <a:xfrm>
              <a:off x="287526" y="1865829"/>
              <a:ext cx="2667000" cy="2062111"/>
              <a:chOff x="1997416" y="1799615"/>
              <a:chExt cx="5712473" cy="3579786"/>
            </a:xfrm>
          </p:grpSpPr>
          <p:sp>
            <p:nvSpPr>
              <p:cNvPr id="47" name="Oval 46">
                <a:extLst>
                  <a:ext uri="{FF2B5EF4-FFF2-40B4-BE49-F238E27FC236}">
                    <a16:creationId xmlns:a16="http://schemas.microsoft.com/office/drawing/2014/main" id="{5FD7ED0D-5EFE-D64B-BAD3-9E9B6B64E939}"/>
                  </a:ext>
                </a:extLst>
              </p:cNvPr>
              <p:cNvSpPr/>
              <p:nvPr/>
            </p:nvSpPr>
            <p:spPr bwMode="auto">
              <a:xfrm>
                <a:off x="3581401" y="2724150"/>
                <a:ext cx="381001" cy="82645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1" name="Oval 50">
                <a:extLst>
                  <a:ext uri="{FF2B5EF4-FFF2-40B4-BE49-F238E27FC236}">
                    <a16:creationId xmlns:a16="http://schemas.microsoft.com/office/drawing/2014/main" id="{AE90E59A-F506-384C-9796-E1A1AA60D304}"/>
                  </a:ext>
                </a:extLst>
              </p:cNvPr>
              <p:cNvSpPr/>
              <p:nvPr/>
            </p:nvSpPr>
            <p:spPr bwMode="auto">
              <a:xfrm>
                <a:off x="4267202" y="2541993"/>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52" name="Straight Arrow Connector 51">
                <a:extLst>
                  <a:ext uri="{FF2B5EF4-FFF2-40B4-BE49-F238E27FC236}">
                    <a16:creationId xmlns:a16="http://schemas.microsoft.com/office/drawing/2014/main" id="{5930C351-9D1A-6A48-8C7C-A166F210A9EC}"/>
                  </a:ext>
                </a:extLst>
              </p:cNvPr>
              <p:cNvCxnSpPr>
                <a:cxnSpLocks/>
              </p:cNvCxnSpPr>
              <p:nvPr/>
            </p:nvCxnSpPr>
            <p:spPr bwMode="auto">
              <a:xfrm flipV="1">
                <a:off x="3803834" y="1799615"/>
                <a:ext cx="573153" cy="742379"/>
              </a:xfrm>
              <a:prstGeom prst="straightConnector1">
                <a:avLst/>
              </a:prstGeom>
              <a:noFill/>
              <a:ln w="9525" cap="flat" cmpd="sng" algn="ctr">
                <a:noFill/>
                <a:prstDash val="solid"/>
                <a:round/>
                <a:headEnd type="none" w="med" len="med"/>
                <a:tailEnd type="arrow"/>
              </a:ln>
              <a:effectLst/>
            </p:spPr>
          </p:cxnSp>
          <p:sp>
            <p:nvSpPr>
              <p:cNvPr id="56" name="Oval 55">
                <a:extLst>
                  <a:ext uri="{FF2B5EF4-FFF2-40B4-BE49-F238E27FC236}">
                    <a16:creationId xmlns:a16="http://schemas.microsoft.com/office/drawing/2014/main" id="{B5964FF1-240E-5843-A7BC-5CA739FAF6FD}"/>
                  </a:ext>
                </a:extLst>
              </p:cNvPr>
              <p:cNvSpPr/>
              <p:nvPr/>
            </p:nvSpPr>
            <p:spPr bwMode="auto">
              <a:xfrm>
                <a:off x="3962399" y="4552951"/>
                <a:ext cx="381001" cy="82645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7" name="Oval 56">
                <a:extLst>
                  <a:ext uri="{FF2B5EF4-FFF2-40B4-BE49-F238E27FC236}">
                    <a16:creationId xmlns:a16="http://schemas.microsoft.com/office/drawing/2014/main" id="{F4F5CC2F-FB39-7546-ADC8-8D324B1407A8}"/>
                  </a:ext>
                </a:extLst>
              </p:cNvPr>
              <p:cNvSpPr/>
              <p:nvPr/>
            </p:nvSpPr>
            <p:spPr bwMode="auto">
              <a:xfrm>
                <a:off x="2057400"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8" name="Oval 57">
                <a:extLst>
                  <a:ext uri="{FF2B5EF4-FFF2-40B4-BE49-F238E27FC236}">
                    <a16:creationId xmlns:a16="http://schemas.microsoft.com/office/drawing/2014/main" id="{13177A76-F1EA-C448-B949-00535B322FBF}"/>
                  </a:ext>
                </a:extLst>
              </p:cNvPr>
              <p:cNvSpPr/>
              <p:nvPr/>
            </p:nvSpPr>
            <p:spPr bwMode="auto">
              <a:xfrm>
                <a:off x="5867398"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9" name="Oval 58">
                <a:extLst>
                  <a:ext uri="{FF2B5EF4-FFF2-40B4-BE49-F238E27FC236}">
                    <a16:creationId xmlns:a16="http://schemas.microsoft.com/office/drawing/2014/main" id="{899EC5BA-F98E-C449-AFED-93633C057055}"/>
                  </a:ext>
                </a:extLst>
              </p:cNvPr>
              <p:cNvSpPr/>
              <p:nvPr/>
            </p:nvSpPr>
            <p:spPr bwMode="auto">
              <a:xfrm>
                <a:off x="4571999"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60" name="Oval 59">
                <a:extLst>
                  <a:ext uri="{FF2B5EF4-FFF2-40B4-BE49-F238E27FC236}">
                    <a16:creationId xmlns:a16="http://schemas.microsoft.com/office/drawing/2014/main" id="{05FEF862-8B04-1842-AFA0-B5D0DFA4162F}"/>
                  </a:ext>
                </a:extLst>
              </p:cNvPr>
              <p:cNvSpPr/>
              <p:nvPr/>
            </p:nvSpPr>
            <p:spPr bwMode="auto">
              <a:xfrm>
                <a:off x="3200400"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61" name="Straight Arrow Connector 60">
                <a:extLst>
                  <a:ext uri="{FF2B5EF4-FFF2-40B4-BE49-F238E27FC236}">
                    <a16:creationId xmlns:a16="http://schemas.microsoft.com/office/drawing/2014/main" id="{4F946559-17CA-0647-9EB4-DAC956A69818}"/>
                  </a:ext>
                </a:extLst>
              </p:cNvPr>
              <p:cNvCxnSpPr>
                <a:cxnSpLocks/>
                <a:stCxn id="57" idx="0"/>
              </p:cNvCxnSpPr>
              <p:nvPr/>
            </p:nvCxnSpPr>
            <p:spPr bwMode="auto">
              <a:xfrm flipV="1">
                <a:off x="2432235" y="3049361"/>
                <a:ext cx="2271756" cy="1321434"/>
              </a:xfrm>
              <a:prstGeom prst="straightConnector1">
                <a:avLst/>
              </a:prstGeom>
              <a:noFill/>
              <a:ln w="9525" cap="flat" cmpd="sng" algn="ctr">
                <a:noFill/>
                <a:prstDash val="solid"/>
                <a:round/>
                <a:headEnd type="none" w="med" len="med"/>
                <a:tailEnd type="arrow"/>
              </a:ln>
              <a:effectLst/>
            </p:spPr>
          </p:cxnSp>
          <p:sp>
            <p:nvSpPr>
              <p:cNvPr id="66" name="Oval 65">
                <a:extLst>
                  <a:ext uri="{FF2B5EF4-FFF2-40B4-BE49-F238E27FC236}">
                    <a16:creationId xmlns:a16="http://schemas.microsoft.com/office/drawing/2014/main" id="{27F2C50A-6BB7-CF49-B3A0-34E2FB63EBB7}"/>
                  </a:ext>
                </a:extLst>
              </p:cNvPr>
              <p:cNvSpPr/>
              <p:nvPr/>
            </p:nvSpPr>
            <p:spPr bwMode="auto">
              <a:xfrm>
                <a:off x="6781800" y="4413642"/>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68" name="Straight Arrow Connector 67">
                <a:extLst>
                  <a:ext uri="{FF2B5EF4-FFF2-40B4-BE49-F238E27FC236}">
                    <a16:creationId xmlns:a16="http://schemas.microsoft.com/office/drawing/2014/main" id="{8EE7C110-4A3A-E446-B66F-D5E78BB7FA6C}"/>
                  </a:ext>
                </a:extLst>
              </p:cNvPr>
              <p:cNvCxnSpPr>
                <a:cxnSpLocks/>
                <a:stCxn id="57" idx="7"/>
                <a:endCxn id="51" idx="4"/>
              </p:cNvCxnSpPr>
              <p:nvPr/>
            </p:nvCxnSpPr>
            <p:spPr bwMode="auto">
              <a:xfrm flipV="1">
                <a:off x="2697281" y="3368444"/>
                <a:ext cx="1944755" cy="1123383"/>
              </a:xfrm>
              <a:prstGeom prst="straightConnector1">
                <a:avLst/>
              </a:prstGeom>
              <a:noFill/>
              <a:ln w="9525" cap="flat" cmpd="sng" algn="ctr">
                <a:solidFill>
                  <a:schemeClr val="tx1"/>
                </a:solidFill>
                <a:prstDash val="solid"/>
                <a:round/>
                <a:headEnd type="none" w="med" len="med"/>
                <a:tailEnd type="arrow"/>
              </a:ln>
              <a:effectLst/>
            </p:spPr>
          </p:cxnSp>
          <p:cxnSp>
            <p:nvCxnSpPr>
              <p:cNvPr id="71" name="Straight Arrow Connector 70">
                <a:extLst>
                  <a:ext uri="{FF2B5EF4-FFF2-40B4-BE49-F238E27FC236}">
                    <a16:creationId xmlns:a16="http://schemas.microsoft.com/office/drawing/2014/main" id="{36E358FB-7BAF-D54C-829F-1C1A84E641B4}"/>
                  </a:ext>
                </a:extLst>
              </p:cNvPr>
              <p:cNvCxnSpPr>
                <a:cxnSpLocks/>
                <a:stCxn id="66" idx="0"/>
                <a:endCxn id="51" idx="4"/>
              </p:cNvCxnSpPr>
              <p:nvPr/>
            </p:nvCxnSpPr>
            <p:spPr bwMode="auto">
              <a:xfrm flipH="1" flipV="1">
                <a:off x="4642036" y="3368444"/>
                <a:ext cx="2514598" cy="1045198"/>
              </a:xfrm>
              <a:prstGeom prst="straightConnector1">
                <a:avLst/>
              </a:prstGeom>
              <a:noFill/>
              <a:ln w="9525" cap="flat" cmpd="sng" algn="ctr">
                <a:solidFill>
                  <a:schemeClr val="tx1"/>
                </a:solidFill>
                <a:prstDash val="solid"/>
                <a:round/>
                <a:headEnd type="none" w="med" len="med"/>
                <a:tailEnd type="arrow"/>
              </a:ln>
              <a:effectLst/>
            </p:spPr>
          </p:cxnSp>
          <p:cxnSp>
            <p:nvCxnSpPr>
              <p:cNvPr id="72" name="Straight Arrow Connector 71">
                <a:extLst>
                  <a:ext uri="{FF2B5EF4-FFF2-40B4-BE49-F238E27FC236}">
                    <a16:creationId xmlns:a16="http://schemas.microsoft.com/office/drawing/2014/main" id="{54C7941F-5A95-E040-9548-A6D2ED0322B5}"/>
                  </a:ext>
                </a:extLst>
              </p:cNvPr>
              <p:cNvCxnSpPr>
                <a:cxnSpLocks/>
                <a:stCxn id="58" idx="0"/>
                <a:endCxn id="51" idx="4"/>
              </p:cNvCxnSpPr>
              <p:nvPr/>
            </p:nvCxnSpPr>
            <p:spPr bwMode="auto">
              <a:xfrm flipH="1" flipV="1">
                <a:off x="4642036" y="3368443"/>
                <a:ext cx="1600197" cy="1002352"/>
              </a:xfrm>
              <a:prstGeom prst="straightConnector1">
                <a:avLst/>
              </a:prstGeom>
              <a:noFill/>
              <a:ln w="9525" cap="flat" cmpd="sng" algn="ctr">
                <a:solidFill>
                  <a:schemeClr val="tx1"/>
                </a:solidFill>
                <a:prstDash val="solid"/>
                <a:round/>
                <a:headEnd type="none" w="med" len="med"/>
                <a:tailEnd type="arrow"/>
              </a:ln>
              <a:effectLst/>
            </p:spPr>
          </p:cxnSp>
          <p:cxnSp>
            <p:nvCxnSpPr>
              <p:cNvPr id="74" name="Straight Arrow Connector 73">
                <a:extLst>
                  <a:ext uri="{FF2B5EF4-FFF2-40B4-BE49-F238E27FC236}">
                    <a16:creationId xmlns:a16="http://schemas.microsoft.com/office/drawing/2014/main" id="{C7B74140-AD09-0949-8224-9183CD6F54CC}"/>
                  </a:ext>
                </a:extLst>
              </p:cNvPr>
              <p:cNvCxnSpPr>
                <a:cxnSpLocks/>
                <a:stCxn id="59" idx="0"/>
                <a:endCxn id="51" idx="4"/>
              </p:cNvCxnSpPr>
              <p:nvPr/>
            </p:nvCxnSpPr>
            <p:spPr bwMode="auto">
              <a:xfrm flipH="1" flipV="1">
                <a:off x="4642036" y="3368443"/>
                <a:ext cx="304798" cy="1002352"/>
              </a:xfrm>
              <a:prstGeom prst="straightConnector1">
                <a:avLst/>
              </a:prstGeom>
              <a:noFill/>
              <a:ln w="9525" cap="flat" cmpd="sng" algn="ctr">
                <a:solidFill>
                  <a:schemeClr val="tx1"/>
                </a:solidFill>
                <a:prstDash val="solid"/>
                <a:round/>
                <a:headEnd type="none" w="med" len="med"/>
                <a:tailEnd type="arrow"/>
              </a:ln>
              <a:effectLst/>
            </p:spPr>
          </p:cxnSp>
          <p:cxnSp>
            <p:nvCxnSpPr>
              <p:cNvPr id="76" name="Straight Arrow Connector 75">
                <a:extLst>
                  <a:ext uri="{FF2B5EF4-FFF2-40B4-BE49-F238E27FC236}">
                    <a16:creationId xmlns:a16="http://schemas.microsoft.com/office/drawing/2014/main" id="{1EA8BDF7-AF39-2B4B-AE42-23E732DA8CAA}"/>
                  </a:ext>
                </a:extLst>
              </p:cNvPr>
              <p:cNvCxnSpPr>
                <a:cxnSpLocks/>
                <a:stCxn id="60" idx="0"/>
                <a:endCxn id="51" idx="4"/>
              </p:cNvCxnSpPr>
              <p:nvPr/>
            </p:nvCxnSpPr>
            <p:spPr bwMode="auto">
              <a:xfrm flipV="1">
                <a:off x="3575234" y="3368444"/>
                <a:ext cx="1066801" cy="1002352"/>
              </a:xfrm>
              <a:prstGeom prst="straightConnector1">
                <a:avLst/>
              </a:prstGeom>
              <a:noFill/>
              <a:ln w="9525" cap="flat" cmpd="sng" algn="ctr">
                <a:solidFill>
                  <a:schemeClr val="tx1"/>
                </a:solidFill>
                <a:prstDash val="solid"/>
                <a:round/>
                <a:headEnd type="none" w="med" len="med"/>
                <a:tailEnd type="arrow"/>
              </a:ln>
              <a:effectLst/>
            </p:spPr>
          </p:cxnSp>
          <p:sp>
            <p:nvSpPr>
              <p:cNvPr id="79" name="TextBox 78">
                <a:extLst>
                  <a:ext uri="{FF2B5EF4-FFF2-40B4-BE49-F238E27FC236}">
                    <a16:creationId xmlns:a16="http://schemas.microsoft.com/office/drawing/2014/main" id="{88B4D040-37ED-6C4D-A5C0-01D669D0D2A5}"/>
                  </a:ext>
                </a:extLst>
              </p:cNvPr>
              <p:cNvSpPr txBox="1"/>
              <p:nvPr/>
            </p:nvSpPr>
            <p:spPr>
              <a:xfrm>
                <a:off x="2534975" y="3124719"/>
                <a:ext cx="457199" cy="908300"/>
              </a:xfrm>
              <a:prstGeom prst="rect">
                <a:avLst/>
              </a:prstGeom>
              <a:noFill/>
            </p:spPr>
            <p:txBody>
              <a:bodyPr wrap="square" rtlCol="0">
                <a:spAutoFit/>
              </a:bodyPr>
              <a:lstStyle/>
              <a:p>
                <a:r>
                  <a:rPr lang="en-US" sz="2800" dirty="0">
                    <a:solidFill>
                      <a:srgbClr val="590A0E"/>
                    </a:solidFill>
                  </a:rPr>
                  <a:t>W</a:t>
                </a:r>
              </a:p>
            </p:txBody>
          </p:sp>
          <p:sp>
            <p:nvSpPr>
              <p:cNvPr id="80" name="TextBox 79">
                <a:extLst>
                  <a:ext uri="{FF2B5EF4-FFF2-40B4-BE49-F238E27FC236}">
                    <a16:creationId xmlns:a16="http://schemas.microsoft.com/office/drawing/2014/main" id="{422607BC-134C-3B41-AB1A-ED88D590B178}"/>
                  </a:ext>
                </a:extLst>
              </p:cNvPr>
              <p:cNvSpPr txBox="1"/>
              <p:nvPr/>
            </p:nvSpPr>
            <p:spPr>
              <a:xfrm>
                <a:off x="6887912" y="4446401"/>
                <a:ext cx="821977" cy="694584"/>
              </a:xfrm>
              <a:prstGeom prst="rect">
                <a:avLst/>
              </a:prstGeom>
              <a:noFill/>
            </p:spPr>
            <p:txBody>
              <a:bodyPr wrap="square" rtlCol="0">
                <a:spAutoFit/>
              </a:bodyPr>
              <a:lstStyle/>
              <a:p>
                <a:r>
                  <a:rPr lang="en-US" sz="2000" dirty="0" err="1"/>
                  <a:t>x</a:t>
                </a:r>
                <a:r>
                  <a:rPr lang="en-US" sz="2000" baseline="-25000" dirty="0" err="1"/>
                  <a:t>n</a:t>
                </a:r>
                <a:endParaRPr lang="en-US" sz="1800" baseline="-25000" dirty="0"/>
              </a:p>
            </p:txBody>
          </p:sp>
          <p:sp>
            <p:nvSpPr>
              <p:cNvPr id="81" name="TextBox 80">
                <a:extLst>
                  <a:ext uri="{FF2B5EF4-FFF2-40B4-BE49-F238E27FC236}">
                    <a16:creationId xmlns:a16="http://schemas.microsoft.com/office/drawing/2014/main" id="{A39A48E3-1641-FE41-8E1E-C92080929F48}"/>
                  </a:ext>
                </a:extLst>
              </p:cNvPr>
              <p:cNvSpPr txBox="1"/>
              <p:nvPr/>
            </p:nvSpPr>
            <p:spPr>
              <a:xfrm>
                <a:off x="1997416" y="4446401"/>
                <a:ext cx="1273267" cy="694584"/>
              </a:xfrm>
              <a:prstGeom prst="rect">
                <a:avLst/>
              </a:prstGeom>
              <a:noFill/>
            </p:spPr>
            <p:txBody>
              <a:bodyPr wrap="square" rtlCol="0">
                <a:spAutoFit/>
              </a:bodyPr>
              <a:lstStyle/>
              <a:p>
                <a:r>
                  <a:rPr lang="en-US" sz="2000" dirty="0"/>
                  <a:t>x</a:t>
                </a:r>
                <a:r>
                  <a:rPr lang="en-US" sz="2000" baseline="-25000" dirty="0"/>
                  <a:t>1</a:t>
                </a:r>
                <a:endParaRPr lang="en-US" sz="1800" baseline="-25000" dirty="0"/>
              </a:p>
            </p:txBody>
          </p:sp>
        </p:grpSp>
        <p:sp>
          <p:nvSpPr>
            <p:cNvPr id="82" name="TextBox 81">
              <a:extLst>
                <a:ext uri="{FF2B5EF4-FFF2-40B4-BE49-F238E27FC236}">
                  <a16:creationId xmlns:a16="http://schemas.microsoft.com/office/drawing/2014/main" id="{A674A383-2613-DA4A-8EC4-A9DB990E492E}"/>
                </a:ext>
              </a:extLst>
            </p:cNvPr>
            <p:cNvSpPr txBox="1"/>
            <p:nvPr/>
          </p:nvSpPr>
          <p:spPr>
            <a:xfrm>
              <a:off x="370788" y="3909228"/>
              <a:ext cx="349776" cy="400110"/>
            </a:xfrm>
            <a:prstGeom prst="rect">
              <a:avLst/>
            </a:prstGeom>
            <a:noFill/>
          </p:spPr>
          <p:txBody>
            <a:bodyPr wrap="none" rtlCol="0">
              <a:spAutoFit/>
            </a:bodyPr>
            <a:lstStyle/>
            <a:p>
              <a:r>
                <a:rPr lang="en-US" sz="2000" dirty="0"/>
                <a:t>f</a:t>
              </a:r>
              <a:r>
                <a:rPr lang="en-US" sz="2000" baseline="-25000" dirty="0"/>
                <a:t>1</a:t>
              </a:r>
            </a:p>
          </p:txBody>
        </p:sp>
        <p:sp>
          <p:nvSpPr>
            <p:cNvPr id="83" name="TextBox 82">
              <a:extLst>
                <a:ext uri="{FF2B5EF4-FFF2-40B4-BE49-F238E27FC236}">
                  <a16:creationId xmlns:a16="http://schemas.microsoft.com/office/drawing/2014/main" id="{A8DEA59C-DE4E-324D-9151-B7F41331F687}"/>
                </a:ext>
              </a:extLst>
            </p:cNvPr>
            <p:cNvSpPr txBox="1"/>
            <p:nvPr/>
          </p:nvSpPr>
          <p:spPr>
            <a:xfrm>
              <a:off x="883227" y="3922404"/>
              <a:ext cx="349776" cy="400110"/>
            </a:xfrm>
            <a:prstGeom prst="rect">
              <a:avLst/>
            </a:prstGeom>
            <a:noFill/>
          </p:spPr>
          <p:txBody>
            <a:bodyPr wrap="none" rtlCol="0">
              <a:spAutoFit/>
            </a:bodyPr>
            <a:lstStyle/>
            <a:p>
              <a:r>
                <a:rPr lang="en-US" sz="2000" dirty="0"/>
                <a:t>f</a:t>
              </a:r>
              <a:r>
                <a:rPr lang="en-US" sz="2000" baseline="-25000" dirty="0"/>
                <a:t>2</a:t>
              </a:r>
            </a:p>
          </p:txBody>
        </p:sp>
        <p:sp>
          <p:nvSpPr>
            <p:cNvPr id="84" name="TextBox 83">
              <a:extLst>
                <a:ext uri="{FF2B5EF4-FFF2-40B4-BE49-F238E27FC236}">
                  <a16:creationId xmlns:a16="http://schemas.microsoft.com/office/drawing/2014/main" id="{264C0C79-ED08-6C4D-9C87-DDDFDEBD14D7}"/>
                </a:ext>
              </a:extLst>
            </p:cNvPr>
            <p:cNvSpPr txBox="1"/>
            <p:nvPr/>
          </p:nvSpPr>
          <p:spPr>
            <a:xfrm>
              <a:off x="2644894" y="3895537"/>
              <a:ext cx="352982" cy="400110"/>
            </a:xfrm>
            <a:prstGeom prst="rect">
              <a:avLst/>
            </a:prstGeom>
            <a:noFill/>
          </p:spPr>
          <p:txBody>
            <a:bodyPr wrap="none" rtlCol="0">
              <a:spAutoFit/>
            </a:bodyPr>
            <a:lstStyle/>
            <a:p>
              <a:r>
                <a:rPr lang="en-US" sz="2000" dirty="0" err="1"/>
                <a:t>f</a:t>
              </a:r>
              <a:r>
                <a:rPr lang="en-US" sz="2000" baseline="-25000" dirty="0" err="1"/>
                <a:t>n</a:t>
              </a:r>
              <a:endParaRPr lang="en-US" sz="2000" baseline="-25000" dirty="0"/>
            </a:p>
          </p:txBody>
        </p:sp>
      </p:grpSp>
      <p:sp>
        <p:nvSpPr>
          <p:cNvPr id="85" name="TextBox 84">
            <a:extLst>
              <a:ext uri="{FF2B5EF4-FFF2-40B4-BE49-F238E27FC236}">
                <a16:creationId xmlns:a16="http://schemas.microsoft.com/office/drawing/2014/main" id="{5801CE4A-9702-334B-98F4-5158992CE47C}"/>
              </a:ext>
            </a:extLst>
          </p:cNvPr>
          <p:cNvSpPr txBox="1"/>
          <p:nvPr/>
        </p:nvSpPr>
        <p:spPr>
          <a:xfrm>
            <a:off x="3070445" y="4676587"/>
            <a:ext cx="184731" cy="300082"/>
          </a:xfrm>
          <a:prstGeom prst="rect">
            <a:avLst/>
          </a:prstGeom>
          <a:noFill/>
        </p:spPr>
        <p:txBody>
          <a:bodyPr wrap="none" rtlCol="0">
            <a:spAutoFit/>
          </a:bodyPr>
          <a:lstStyle/>
          <a:p>
            <a:endParaRPr lang="en-US" dirty="0"/>
          </a:p>
        </p:txBody>
      </p:sp>
      <p:sp>
        <p:nvSpPr>
          <p:cNvPr id="88" name="TextBox 87">
            <a:extLst>
              <a:ext uri="{FF2B5EF4-FFF2-40B4-BE49-F238E27FC236}">
                <a16:creationId xmlns:a16="http://schemas.microsoft.com/office/drawing/2014/main" id="{121F989F-2A8C-1841-B4F3-E6BF2AD71412}"/>
              </a:ext>
            </a:extLst>
          </p:cNvPr>
          <p:cNvSpPr txBox="1"/>
          <p:nvPr/>
        </p:nvSpPr>
        <p:spPr>
          <a:xfrm>
            <a:off x="304800" y="1386658"/>
            <a:ext cx="1198726" cy="646331"/>
          </a:xfrm>
          <a:prstGeom prst="rect">
            <a:avLst/>
          </a:prstGeom>
          <a:noFill/>
        </p:spPr>
        <p:txBody>
          <a:bodyPr wrap="none" rtlCol="0">
            <a:spAutoFit/>
          </a:bodyPr>
          <a:lstStyle/>
          <a:p>
            <a:r>
              <a:rPr lang="en-US" sz="1800" dirty="0"/>
              <a:t>Logistic</a:t>
            </a:r>
          </a:p>
          <a:p>
            <a:r>
              <a:rPr lang="en-US" sz="1800" dirty="0"/>
              <a:t>Regression</a:t>
            </a:r>
          </a:p>
        </p:txBody>
      </p:sp>
      <p:sp>
        <p:nvSpPr>
          <p:cNvPr id="89" name="TextBox 88">
            <a:extLst>
              <a:ext uri="{FF2B5EF4-FFF2-40B4-BE49-F238E27FC236}">
                <a16:creationId xmlns:a16="http://schemas.microsoft.com/office/drawing/2014/main" id="{9625815F-7135-C949-9FE2-BADAD3AB73C7}"/>
              </a:ext>
            </a:extLst>
          </p:cNvPr>
          <p:cNvSpPr txBox="1"/>
          <p:nvPr/>
        </p:nvSpPr>
        <p:spPr>
          <a:xfrm>
            <a:off x="4823105" y="1182280"/>
            <a:ext cx="1395831" cy="923330"/>
          </a:xfrm>
          <a:prstGeom prst="rect">
            <a:avLst/>
          </a:prstGeom>
          <a:noFill/>
        </p:spPr>
        <p:txBody>
          <a:bodyPr wrap="none" rtlCol="0">
            <a:spAutoFit/>
          </a:bodyPr>
          <a:lstStyle/>
          <a:p>
            <a:r>
              <a:rPr lang="en-US" sz="1800" dirty="0"/>
              <a:t>2-layer</a:t>
            </a:r>
          </a:p>
          <a:p>
            <a:r>
              <a:rPr lang="en-US" sz="1800" dirty="0"/>
              <a:t>feedforward</a:t>
            </a:r>
          </a:p>
          <a:p>
            <a:r>
              <a:rPr lang="en-US" sz="1800" dirty="0"/>
              <a:t>network</a:t>
            </a:r>
          </a:p>
        </p:txBody>
      </p:sp>
      <p:sp>
        <p:nvSpPr>
          <p:cNvPr id="91" name="TextBox 90">
            <a:extLst>
              <a:ext uri="{FF2B5EF4-FFF2-40B4-BE49-F238E27FC236}">
                <a16:creationId xmlns:a16="http://schemas.microsoft.com/office/drawing/2014/main" id="{F9B60E02-BB0D-9F42-A12E-A0F643C2726E}"/>
              </a:ext>
            </a:extLst>
          </p:cNvPr>
          <p:cNvSpPr txBox="1"/>
          <p:nvPr/>
        </p:nvSpPr>
        <p:spPr>
          <a:xfrm>
            <a:off x="2362200" y="1135618"/>
            <a:ext cx="449162" cy="369332"/>
          </a:xfrm>
          <a:prstGeom prst="rect">
            <a:avLst/>
          </a:prstGeom>
          <a:noFill/>
        </p:spPr>
        <p:txBody>
          <a:bodyPr wrap="none" rtlCol="0">
            <a:spAutoFit/>
          </a:bodyPr>
          <a:lstStyle/>
          <a:p>
            <a:r>
              <a:rPr lang="en-US" dirty="0" err="1"/>
              <a:t>σ</a:t>
            </a:r>
            <a:r>
              <a:rPr lang="en-US" dirty="0"/>
              <a:t>()</a:t>
            </a:r>
            <a:endParaRPr lang="en-US" sz="1200" dirty="0"/>
          </a:p>
        </p:txBody>
      </p:sp>
      <p:sp>
        <p:nvSpPr>
          <p:cNvPr id="75" name="TextBox 74">
            <a:extLst>
              <a:ext uri="{FF2B5EF4-FFF2-40B4-BE49-F238E27FC236}">
                <a16:creationId xmlns:a16="http://schemas.microsoft.com/office/drawing/2014/main" id="{582FA588-7E8F-6E46-9D33-00ED618AFE29}"/>
              </a:ext>
            </a:extLst>
          </p:cNvPr>
          <p:cNvSpPr txBox="1"/>
          <p:nvPr/>
        </p:nvSpPr>
        <p:spPr>
          <a:xfrm>
            <a:off x="6963318" y="711714"/>
            <a:ext cx="449162" cy="369332"/>
          </a:xfrm>
          <a:prstGeom prst="rect">
            <a:avLst/>
          </a:prstGeom>
          <a:noFill/>
        </p:spPr>
        <p:txBody>
          <a:bodyPr wrap="none" rtlCol="0">
            <a:spAutoFit/>
          </a:bodyPr>
          <a:lstStyle/>
          <a:p>
            <a:r>
              <a:rPr lang="en-US" dirty="0" err="1"/>
              <a:t>σ</a:t>
            </a:r>
            <a:r>
              <a:rPr lang="en-US" dirty="0"/>
              <a:t>()</a:t>
            </a:r>
            <a:endParaRPr lang="en-US" sz="1200" dirty="0"/>
          </a:p>
        </p:txBody>
      </p:sp>
      <p:sp>
        <p:nvSpPr>
          <p:cNvPr id="77" name="TextBox 76">
            <a:extLst>
              <a:ext uri="{FF2B5EF4-FFF2-40B4-BE49-F238E27FC236}">
                <a16:creationId xmlns:a16="http://schemas.microsoft.com/office/drawing/2014/main" id="{729626A1-CD11-134A-A8FE-15236C169CC3}"/>
              </a:ext>
            </a:extLst>
          </p:cNvPr>
          <p:cNvSpPr txBox="1"/>
          <p:nvPr/>
        </p:nvSpPr>
        <p:spPr>
          <a:xfrm>
            <a:off x="5867400" y="3701227"/>
            <a:ext cx="3227877" cy="889090"/>
          </a:xfrm>
          <a:prstGeom prst="rect">
            <a:avLst/>
          </a:prstGeom>
          <a:noFill/>
        </p:spPr>
        <p:txBody>
          <a:bodyPr wrap="square">
            <a:spAutoFit/>
          </a:bodyPr>
          <a:lstStyle/>
          <a:p>
            <a:pPr>
              <a:lnSpc>
                <a:spcPct val="150000"/>
              </a:lnSpc>
            </a:pPr>
            <a:r>
              <a:rPr lang="en-US" sz="1200" dirty="0">
                <a:latin typeface="Arial" panose="020B0604020202020204" pitchFamily="34" charset="0"/>
                <a:cs typeface="Arial" panose="020B0604020202020204" pitchFamily="34" charset="0"/>
              </a:rPr>
              <a:t>For the input layer, we could do exactly what we did with logistic regression: </a:t>
            </a:r>
          </a:p>
          <a:p>
            <a:pPr>
              <a:lnSpc>
                <a:spcPct val="150000"/>
              </a:lnSpc>
            </a:pPr>
            <a:r>
              <a:rPr lang="en-US" sz="1200" dirty="0">
                <a:latin typeface="Arial" panose="020B0604020202020204" pitchFamily="34" charset="0"/>
                <a:cs typeface="Arial" panose="020B0604020202020204" pitchFamily="34" charset="0"/>
              </a:rPr>
              <a:t>Engineered features as input to the network.</a:t>
            </a:r>
          </a:p>
        </p:txBody>
      </p:sp>
      <p:sp>
        <p:nvSpPr>
          <p:cNvPr id="78" name="Rectangle 77">
            <a:extLst>
              <a:ext uri="{FF2B5EF4-FFF2-40B4-BE49-F238E27FC236}">
                <a16:creationId xmlns:a16="http://schemas.microsoft.com/office/drawing/2014/main" id="{D086A873-6ECB-3842-B148-3E24B2EE00FB}"/>
              </a:ext>
            </a:extLst>
          </p:cNvPr>
          <p:cNvSpPr/>
          <p:nvPr/>
        </p:nvSpPr>
        <p:spPr>
          <a:xfrm>
            <a:off x="6017805" y="3096890"/>
            <a:ext cx="2667000" cy="53716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071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75" grpId="0"/>
      <p:bldP spid="77" grpId="0"/>
      <p:bldP spid="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02" y="124319"/>
            <a:ext cx="7543800" cy="680397"/>
          </a:xfrm>
        </p:spPr>
        <p:txBody>
          <a:bodyPr>
            <a:noAutofit/>
          </a:bodyPr>
          <a:lstStyle/>
          <a:p>
            <a:r>
              <a:rPr lang="en-US" sz="2800" dirty="0"/>
              <a:t>Sentiment Classification using FFNN &amp; Engineered features as input representation</a:t>
            </a:r>
            <a:endParaRPr lang="en-US" sz="2800" b="0" dirty="0"/>
          </a:p>
        </p:txBody>
      </p:sp>
      <p:pic>
        <p:nvPicPr>
          <p:cNvPr id="3" name="Picture 2">
            <a:extLst>
              <a:ext uri="{FF2B5EF4-FFF2-40B4-BE49-F238E27FC236}">
                <a16:creationId xmlns:a16="http://schemas.microsoft.com/office/drawing/2014/main" id="{7922FBA3-E8FA-B84C-B0EA-2A6C7F4597DB}"/>
              </a:ext>
            </a:extLst>
          </p:cNvPr>
          <p:cNvPicPr>
            <a:picLocks noChangeAspect="1"/>
          </p:cNvPicPr>
          <p:nvPr/>
        </p:nvPicPr>
        <p:blipFill>
          <a:blip r:embed="rId3"/>
          <a:stretch>
            <a:fillRect/>
          </a:stretch>
        </p:blipFill>
        <p:spPr>
          <a:xfrm>
            <a:off x="685800" y="1123950"/>
            <a:ext cx="6096000" cy="3275701"/>
          </a:xfrm>
          <a:prstGeom prst="rect">
            <a:avLst/>
          </a:prstGeom>
        </p:spPr>
      </p:pic>
      <p:pic>
        <p:nvPicPr>
          <p:cNvPr id="4" name="Picture 3">
            <a:extLst>
              <a:ext uri="{FF2B5EF4-FFF2-40B4-BE49-F238E27FC236}">
                <a16:creationId xmlns:a16="http://schemas.microsoft.com/office/drawing/2014/main" id="{1539ECAA-E221-9422-A46C-C746A6FAC434}"/>
              </a:ext>
            </a:extLst>
          </p:cNvPr>
          <p:cNvPicPr>
            <a:picLocks noChangeAspect="1"/>
          </p:cNvPicPr>
          <p:nvPr/>
        </p:nvPicPr>
        <p:blipFill>
          <a:blip r:embed="rId4"/>
          <a:stretch>
            <a:fillRect/>
          </a:stretch>
        </p:blipFill>
        <p:spPr>
          <a:xfrm>
            <a:off x="7467600" y="3257550"/>
            <a:ext cx="1516380" cy="914400"/>
          </a:xfrm>
          <a:prstGeom prst="rect">
            <a:avLst/>
          </a:prstGeom>
        </p:spPr>
      </p:pic>
    </p:spTree>
    <p:extLst>
      <p:ext uri="{BB962C8B-B14F-4D97-AF65-F5344CB8AC3E}">
        <p14:creationId xmlns:p14="http://schemas.microsoft.com/office/powerpoint/2010/main" val="351412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9536"/>
            <a:ext cx="6553200" cy="680397"/>
          </a:xfrm>
        </p:spPr>
        <p:txBody>
          <a:bodyPr>
            <a:noAutofit/>
          </a:bodyPr>
          <a:lstStyle/>
          <a:p>
            <a:r>
              <a:rPr lang="en-US" sz="3000" b="0" dirty="0"/>
              <a:t>Better choice: Input representation learning</a:t>
            </a:r>
          </a:p>
        </p:txBody>
      </p:sp>
      <p:sp>
        <p:nvSpPr>
          <p:cNvPr id="3" name="Content Placeholder 2"/>
          <p:cNvSpPr>
            <a:spLocks noGrp="1"/>
          </p:cNvSpPr>
          <p:nvPr>
            <p:ph idx="1"/>
          </p:nvPr>
        </p:nvSpPr>
        <p:spPr>
          <a:xfrm>
            <a:off x="381000" y="1428750"/>
            <a:ext cx="6114917" cy="3200400"/>
          </a:xfrm>
        </p:spPr>
        <p:txBody>
          <a:bodyPr>
            <a:normAutofit/>
          </a:bodyPr>
          <a:lstStyle/>
          <a:p>
            <a:r>
              <a:rPr lang="en-US" dirty="0"/>
              <a:t>The real power of deep learning</a:t>
            </a:r>
            <a:r>
              <a:rPr lang="en-US" i="1" dirty="0"/>
              <a:t> </a:t>
            </a:r>
            <a:r>
              <a:rPr lang="en-US" dirty="0"/>
              <a:t>comes from the  ability to </a:t>
            </a:r>
            <a:r>
              <a:rPr lang="en-US" b="1" dirty="0"/>
              <a:t>learn</a:t>
            </a:r>
            <a:r>
              <a:rPr lang="en-US" dirty="0"/>
              <a:t> features from the data.</a:t>
            </a:r>
          </a:p>
          <a:p>
            <a:r>
              <a:rPr lang="en-US" dirty="0"/>
              <a:t>Instead of using hand-built human-engineered features for classification</a:t>
            </a:r>
          </a:p>
          <a:p>
            <a:r>
              <a:rPr lang="en-US" dirty="0"/>
              <a:t>Use learned representations like embeddings!</a:t>
            </a:r>
          </a:p>
        </p:txBody>
      </p:sp>
      <p:grpSp>
        <p:nvGrpSpPr>
          <p:cNvPr id="5" name="Group 4">
            <a:extLst>
              <a:ext uri="{FF2B5EF4-FFF2-40B4-BE49-F238E27FC236}">
                <a16:creationId xmlns:a16="http://schemas.microsoft.com/office/drawing/2014/main" id="{5A1D5908-B6FA-2E4F-942A-D283985C4878}"/>
              </a:ext>
            </a:extLst>
          </p:cNvPr>
          <p:cNvGrpSpPr/>
          <p:nvPr/>
        </p:nvGrpSpPr>
        <p:grpSpPr>
          <a:xfrm>
            <a:off x="6553200" y="895350"/>
            <a:ext cx="2667000" cy="2468463"/>
            <a:chOff x="1997416" y="1094195"/>
            <a:chExt cx="5712473" cy="4285206"/>
          </a:xfrm>
        </p:grpSpPr>
        <p:sp>
          <p:nvSpPr>
            <p:cNvPr id="7" name="Oval 6">
              <a:extLst>
                <a:ext uri="{FF2B5EF4-FFF2-40B4-BE49-F238E27FC236}">
                  <a16:creationId xmlns:a16="http://schemas.microsoft.com/office/drawing/2014/main" id="{FBCCDDD6-0EA6-564A-9B13-D808DD996672}"/>
                </a:ext>
              </a:extLst>
            </p:cNvPr>
            <p:cNvSpPr/>
            <p:nvPr/>
          </p:nvSpPr>
          <p:spPr bwMode="auto">
            <a:xfrm>
              <a:off x="3581401" y="2724150"/>
              <a:ext cx="381001" cy="82645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8" name="Oval 7">
              <a:extLst>
                <a:ext uri="{FF2B5EF4-FFF2-40B4-BE49-F238E27FC236}">
                  <a16:creationId xmlns:a16="http://schemas.microsoft.com/office/drawing/2014/main" id="{F463C4B0-7417-7441-8554-82FDE54F3609}"/>
                </a:ext>
              </a:extLst>
            </p:cNvPr>
            <p:cNvSpPr/>
            <p:nvPr/>
          </p:nvSpPr>
          <p:spPr bwMode="auto">
            <a:xfrm>
              <a:off x="3429000" y="2541993"/>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9" name="Oval 8">
              <a:extLst>
                <a:ext uri="{FF2B5EF4-FFF2-40B4-BE49-F238E27FC236}">
                  <a16:creationId xmlns:a16="http://schemas.microsoft.com/office/drawing/2014/main" id="{929F026E-C459-5341-8DA6-91D69D909979}"/>
                </a:ext>
              </a:extLst>
            </p:cNvPr>
            <p:cNvSpPr/>
            <p:nvPr/>
          </p:nvSpPr>
          <p:spPr bwMode="auto">
            <a:xfrm>
              <a:off x="4267202" y="1094195"/>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0" name="Oval 9">
              <a:extLst>
                <a:ext uri="{FF2B5EF4-FFF2-40B4-BE49-F238E27FC236}">
                  <a16:creationId xmlns:a16="http://schemas.microsoft.com/office/drawing/2014/main" id="{C9252C52-6C46-314B-8BE2-2579D07546D1}"/>
                </a:ext>
              </a:extLst>
            </p:cNvPr>
            <p:cNvSpPr/>
            <p:nvPr/>
          </p:nvSpPr>
          <p:spPr bwMode="auto">
            <a:xfrm>
              <a:off x="5105397" y="2541993"/>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1" name="Oval 10">
              <a:extLst>
                <a:ext uri="{FF2B5EF4-FFF2-40B4-BE49-F238E27FC236}">
                  <a16:creationId xmlns:a16="http://schemas.microsoft.com/office/drawing/2014/main" id="{E9E94CDE-6B65-954C-B23F-564E5EB514C5}"/>
                </a:ext>
              </a:extLst>
            </p:cNvPr>
            <p:cNvSpPr/>
            <p:nvPr/>
          </p:nvSpPr>
          <p:spPr bwMode="auto">
            <a:xfrm>
              <a:off x="4267202" y="2541993"/>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12" name="Straight Arrow Connector 11">
              <a:extLst>
                <a:ext uri="{FF2B5EF4-FFF2-40B4-BE49-F238E27FC236}">
                  <a16:creationId xmlns:a16="http://schemas.microsoft.com/office/drawing/2014/main" id="{B7981C23-39FB-924D-8A75-DFF6C573147C}"/>
                </a:ext>
              </a:extLst>
            </p:cNvPr>
            <p:cNvCxnSpPr>
              <a:cxnSpLocks/>
              <a:stCxn id="8" idx="0"/>
              <a:endCxn id="9" idx="3"/>
            </p:cNvCxnSpPr>
            <p:nvPr/>
          </p:nvCxnSpPr>
          <p:spPr bwMode="auto">
            <a:xfrm flipV="1">
              <a:off x="3803834" y="1799615"/>
              <a:ext cx="573153" cy="742379"/>
            </a:xfrm>
            <a:prstGeom prst="straightConnector1">
              <a:avLst/>
            </a:prstGeom>
            <a:noFill/>
            <a:ln w="9525" cap="flat" cmpd="sng" algn="ctr">
              <a:no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7F47F41E-7390-024F-B437-0D61F31FE5DA}"/>
                </a:ext>
              </a:extLst>
            </p:cNvPr>
            <p:cNvCxnSpPr>
              <a:cxnSpLocks/>
              <a:stCxn id="11" idx="0"/>
              <a:endCxn id="9" idx="4"/>
            </p:cNvCxnSpPr>
            <p:nvPr/>
          </p:nvCxnSpPr>
          <p:spPr bwMode="auto">
            <a:xfrm flipV="1">
              <a:off x="4642036" y="1920645"/>
              <a:ext cx="0" cy="621348"/>
            </a:xfrm>
            <a:prstGeom prst="straightConnector1">
              <a:avLst/>
            </a:prstGeom>
            <a:noFill/>
            <a:ln w="9525" cap="flat" cmpd="sng" algn="ctr">
              <a:solidFill>
                <a:schemeClr val="tx1"/>
              </a:solidFill>
              <a:prstDash val="solid"/>
              <a:round/>
              <a:headEnd type="none" w="med" len="med"/>
              <a:tailEnd type="arrow"/>
            </a:ln>
            <a:effectLst/>
          </p:spPr>
        </p:cxnSp>
        <p:cxnSp>
          <p:nvCxnSpPr>
            <p:cNvPr id="14" name="Straight Arrow Connector 13">
              <a:extLst>
                <a:ext uri="{FF2B5EF4-FFF2-40B4-BE49-F238E27FC236}">
                  <a16:creationId xmlns:a16="http://schemas.microsoft.com/office/drawing/2014/main" id="{1871906A-6692-AD48-B91F-F05D5D9D0EB5}"/>
                </a:ext>
              </a:extLst>
            </p:cNvPr>
            <p:cNvCxnSpPr>
              <a:cxnSpLocks/>
              <a:stCxn id="10" idx="0"/>
              <a:endCxn id="9" idx="4"/>
            </p:cNvCxnSpPr>
            <p:nvPr/>
          </p:nvCxnSpPr>
          <p:spPr bwMode="auto">
            <a:xfrm flipH="1" flipV="1">
              <a:off x="4642036" y="1920645"/>
              <a:ext cx="838195" cy="621348"/>
            </a:xfrm>
            <a:prstGeom prst="straightConnector1">
              <a:avLst/>
            </a:prstGeom>
            <a:noFill/>
            <a:ln w="9525" cap="flat" cmpd="sng" algn="ctr">
              <a:solidFill>
                <a:schemeClr val="tx1"/>
              </a:solidFill>
              <a:prstDash val="solid"/>
              <a:round/>
              <a:headEnd type="none" w="med" len="med"/>
              <a:tailEnd type="arrow"/>
            </a:ln>
            <a:effectLst/>
          </p:spPr>
        </p:cxnSp>
        <p:cxnSp>
          <p:nvCxnSpPr>
            <p:cNvPr id="15" name="Straight Arrow Connector 14">
              <a:extLst>
                <a:ext uri="{FF2B5EF4-FFF2-40B4-BE49-F238E27FC236}">
                  <a16:creationId xmlns:a16="http://schemas.microsoft.com/office/drawing/2014/main" id="{63404124-F515-E744-B37A-4DAAFB2EEF78}"/>
                </a:ext>
              </a:extLst>
            </p:cNvPr>
            <p:cNvCxnSpPr>
              <a:cxnSpLocks/>
              <a:stCxn id="8" idx="7"/>
              <a:endCxn id="9" idx="4"/>
            </p:cNvCxnSpPr>
            <p:nvPr/>
          </p:nvCxnSpPr>
          <p:spPr bwMode="auto">
            <a:xfrm flipV="1">
              <a:off x="4068880" y="1920645"/>
              <a:ext cx="573156" cy="742379"/>
            </a:xfrm>
            <a:prstGeom prst="straightConnector1">
              <a:avLst/>
            </a:prstGeom>
            <a:noFill/>
            <a:ln w="9525" cap="flat" cmpd="sng" algn="ctr">
              <a:solidFill>
                <a:schemeClr val="tx1"/>
              </a:solidFill>
              <a:prstDash val="solid"/>
              <a:round/>
              <a:headEnd type="none" w="med" len="med"/>
              <a:tailEnd type="arrow"/>
            </a:ln>
            <a:effectLst/>
          </p:spPr>
        </p:cxnSp>
        <p:sp>
          <p:nvSpPr>
            <p:cNvPr id="16" name="Oval 15">
              <a:extLst>
                <a:ext uri="{FF2B5EF4-FFF2-40B4-BE49-F238E27FC236}">
                  <a16:creationId xmlns:a16="http://schemas.microsoft.com/office/drawing/2014/main" id="{7C1CD3F7-21B9-DC43-BC20-1F84678EA15C}"/>
                </a:ext>
              </a:extLst>
            </p:cNvPr>
            <p:cNvSpPr/>
            <p:nvPr/>
          </p:nvSpPr>
          <p:spPr bwMode="auto">
            <a:xfrm>
              <a:off x="3962399" y="4552951"/>
              <a:ext cx="381001" cy="82645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7" name="Oval 16">
              <a:extLst>
                <a:ext uri="{FF2B5EF4-FFF2-40B4-BE49-F238E27FC236}">
                  <a16:creationId xmlns:a16="http://schemas.microsoft.com/office/drawing/2014/main" id="{FC50F019-EDAA-7C4E-8E58-6EC833674B1E}"/>
                </a:ext>
              </a:extLst>
            </p:cNvPr>
            <p:cNvSpPr/>
            <p:nvPr/>
          </p:nvSpPr>
          <p:spPr bwMode="auto">
            <a:xfrm>
              <a:off x="2057400"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8" name="Oval 17">
              <a:extLst>
                <a:ext uri="{FF2B5EF4-FFF2-40B4-BE49-F238E27FC236}">
                  <a16:creationId xmlns:a16="http://schemas.microsoft.com/office/drawing/2014/main" id="{472CC466-D607-1F40-90EE-3D3DE0510065}"/>
                </a:ext>
              </a:extLst>
            </p:cNvPr>
            <p:cNvSpPr/>
            <p:nvPr/>
          </p:nvSpPr>
          <p:spPr bwMode="auto">
            <a:xfrm>
              <a:off x="5867398"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9" name="Oval 18">
              <a:extLst>
                <a:ext uri="{FF2B5EF4-FFF2-40B4-BE49-F238E27FC236}">
                  <a16:creationId xmlns:a16="http://schemas.microsoft.com/office/drawing/2014/main" id="{4A6275DB-A9AD-D643-A36A-55607E8DC046}"/>
                </a:ext>
              </a:extLst>
            </p:cNvPr>
            <p:cNvSpPr/>
            <p:nvPr/>
          </p:nvSpPr>
          <p:spPr bwMode="auto">
            <a:xfrm>
              <a:off x="4571999"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20" name="Oval 19">
              <a:extLst>
                <a:ext uri="{FF2B5EF4-FFF2-40B4-BE49-F238E27FC236}">
                  <a16:creationId xmlns:a16="http://schemas.microsoft.com/office/drawing/2014/main" id="{2494450A-9E0D-AC40-8A26-DCFCF010748A}"/>
                </a:ext>
              </a:extLst>
            </p:cNvPr>
            <p:cNvSpPr/>
            <p:nvPr/>
          </p:nvSpPr>
          <p:spPr bwMode="auto">
            <a:xfrm>
              <a:off x="3200400" y="4370796"/>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21" name="Straight Arrow Connector 20">
              <a:extLst>
                <a:ext uri="{FF2B5EF4-FFF2-40B4-BE49-F238E27FC236}">
                  <a16:creationId xmlns:a16="http://schemas.microsoft.com/office/drawing/2014/main" id="{4CC19ED5-AD9E-6D41-91A7-44A03535DB58}"/>
                </a:ext>
              </a:extLst>
            </p:cNvPr>
            <p:cNvCxnSpPr>
              <a:cxnSpLocks/>
              <a:stCxn id="17" idx="0"/>
            </p:cNvCxnSpPr>
            <p:nvPr/>
          </p:nvCxnSpPr>
          <p:spPr bwMode="auto">
            <a:xfrm flipV="1">
              <a:off x="2432235" y="3049361"/>
              <a:ext cx="2271756" cy="1321434"/>
            </a:xfrm>
            <a:prstGeom prst="straightConnector1">
              <a:avLst/>
            </a:prstGeom>
            <a:noFill/>
            <a:ln w="9525" cap="flat" cmpd="sng" algn="ctr">
              <a:noFill/>
              <a:prstDash val="solid"/>
              <a:round/>
              <a:headEnd type="none" w="med" len="med"/>
              <a:tailEnd type="arrow"/>
            </a:ln>
            <a:effectLst/>
          </p:spPr>
        </p:cxnSp>
        <p:cxnSp>
          <p:nvCxnSpPr>
            <p:cNvPr id="22" name="Straight Arrow Connector 21">
              <a:extLst>
                <a:ext uri="{FF2B5EF4-FFF2-40B4-BE49-F238E27FC236}">
                  <a16:creationId xmlns:a16="http://schemas.microsoft.com/office/drawing/2014/main" id="{E2A57299-490C-2B46-AC64-230C772DBC59}"/>
                </a:ext>
              </a:extLst>
            </p:cNvPr>
            <p:cNvCxnSpPr>
              <a:cxnSpLocks/>
              <a:stCxn id="20" idx="0"/>
              <a:endCxn id="8" idx="4"/>
            </p:cNvCxnSpPr>
            <p:nvPr/>
          </p:nvCxnSpPr>
          <p:spPr bwMode="auto">
            <a:xfrm flipV="1">
              <a:off x="3575234" y="3368444"/>
              <a:ext cx="228600" cy="1002352"/>
            </a:xfrm>
            <a:prstGeom prst="straightConnector1">
              <a:avLst/>
            </a:prstGeom>
            <a:noFill/>
            <a:ln w="9525" cap="flat" cmpd="sng" algn="ctr">
              <a:solidFill>
                <a:schemeClr val="tx1"/>
              </a:solidFill>
              <a:prstDash val="solid"/>
              <a:round/>
              <a:headEnd type="none" w="med" len="med"/>
              <a:tailEnd type="arrow"/>
            </a:ln>
            <a:effectLst/>
          </p:spPr>
        </p:cxnSp>
        <p:cxnSp>
          <p:nvCxnSpPr>
            <p:cNvPr id="23" name="Straight Arrow Connector 22">
              <a:extLst>
                <a:ext uri="{FF2B5EF4-FFF2-40B4-BE49-F238E27FC236}">
                  <a16:creationId xmlns:a16="http://schemas.microsoft.com/office/drawing/2014/main" id="{0E312DF7-2746-A341-B408-F2171D181313}"/>
                </a:ext>
              </a:extLst>
            </p:cNvPr>
            <p:cNvCxnSpPr>
              <a:cxnSpLocks/>
              <a:stCxn id="19" idx="0"/>
              <a:endCxn id="8" idx="4"/>
            </p:cNvCxnSpPr>
            <p:nvPr/>
          </p:nvCxnSpPr>
          <p:spPr bwMode="auto">
            <a:xfrm flipH="1" flipV="1">
              <a:off x="3803834" y="3368443"/>
              <a:ext cx="1143000" cy="1002352"/>
            </a:xfrm>
            <a:prstGeom prst="straightConnector1">
              <a:avLst/>
            </a:prstGeom>
            <a:noFill/>
            <a:ln w="9525" cap="flat" cmpd="sng" algn="ctr">
              <a:solidFill>
                <a:schemeClr val="tx1"/>
              </a:solidFill>
              <a:prstDash val="solid"/>
              <a:round/>
              <a:headEnd type="none" w="med" len="med"/>
              <a:tailEnd type="arrow"/>
            </a:ln>
            <a:effectLst/>
          </p:spPr>
        </p:cxnSp>
        <p:cxnSp>
          <p:nvCxnSpPr>
            <p:cNvPr id="24" name="Straight Arrow Connector 23">
              <a:extLst>
                <a:ext uri="{FF2B5EF4-FFF2-40B4-BE49-F238E27FC236}">
                  <a16:creationId xmlns:a16="http://schemas.microsoft.com/office/drawing/2014/main" id="{B6B38411-218B-024F-988D-8A19867521A7}"/>
                </a:ext>
              </a:extLst>
            </p:cNvPr>
            <p:cNvCxnSpPr>
              <a:cxnSpLocks/>
              <a:stCxn id="18" idx="0"/>
              <a:endCxn id="8" idx="4"/>
            </p:cNvCxnSpPr>
            <p:nvPr/>
          </p:nvCxnSpPr>
          <p:spPr bwMode="auto">
            <a:xfrm flipH="1" flipV="1">
              <a:off x="3803834" y="3368444"/>
              <a:ext cx="2438399" cy="1002352"/>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C4FC9EC9-39F2-D247-BAB3-92F08B65D8E8}"/>
                </a:ext>
              </a:extLst>
            </p:cNvPr>
            <p:cNvCxnSpPr>
              <a:cxnSpLocks/>
              <a:stCxn id="17" idx="7"/>
              <a:endCxn id="8" idx="4"/>
            </p:cNvCxnSpPr>
            <p:nvPr/>
          </p:nvCxnSpPr>
          <p:spPr bwMode="auto">
            <a:xfrm flipV="1">
              <a:off x="2697281" y="3368444"/>
              <a:ext cx="1106553" cy="1123383"/>
            </a:xfrm>
            <a:prstGeom prst="straightConnector1">
              <a:avLst/>
            </a:prstGeom>
            <a:noFill/>
            <a:ln w="9525" cap="flat" cmpd="sng" algn="ctr">
              <a:solidFill>
                <a:schemeClr val="tx1"/>
              </a:solidFill>
              <a:prstDash val="solid"/>
              <a:round/>
              <a:headEnd type="none" w="med" len="med"/>
              <a:tailEnd type="arrow"/>
            </a:ln>
            <a:effectLst/>
          </p:spPr>
        </p:cxnSp>
        <p:sp>
          <p:nvSpPr>
            <p:cNvPr id="26" name="Oval 25">
              <a:extLst>
                <a:ext uri="{FF2B5EF4-FFF2-40B4-BE49-F238E27FC236}">
                  <a16:creationId xmlns:a16="http://schemas.microsoft.com/office/drawing/2014/main" id="{C4FCE6C1-3FCA-DC42-AB8B-9851A277DCD7}"/>
                </a:ext>
              </a:extLst>
            </p:cNvPr>
            <p:cNvSpPr/>
            <p:nvPr/>
          </p:nvSpPr>
          <p:spPr bwMode="auto">
            <a:xfrm>
              <a:off x="6781800" y="4413642"/>
              <a:ext cx="749666" cy="826450"/>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27" name="Straight Arrow Connector 26">
              <a:extLst>
                <a:ext uri="{FF2B5EF4-FFF2-40B4-BE49-F238E27FC236}">
                  <a16:creationId xmlns:a16="http://schemas.microsoft.com/office/drawing/2014/main" id="{F7D1A9C7-ADCA-8343-A20E-1B4587C090E0}"/>
                </a:ext>
              </a:extLst>
            </p:cNvPr>
            <p:cNvCxnSpPr>
              <a:cxnSpLocks/>
              <a:stCxn id="26" idx="0"/>
              <a:endCxn id="8" idx="4"/>
            </p:cNvCxnSpPr>
            <p:nvPr/>
          </p:nvCxnSpPr>
          <p:spPr bwMode="auto">
            <a:xfrm flipH="1" flipV="1">
              <a:off x="3803834" y="3368444"/>
              <a:ext cx="3352800" cy="1045198"/>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a:extLst>
                <a:ext uri="{FF2B5EF4-FFF2-40B4-BE49-F238E27FC236}">
                  <a16:creationId xmlns:a16="http://schemas.microsoft.com/office/drawing/2014/main" id="{D969A828-5FC8-D14C-8583-1DEACD4D1CA8}"/>
                </a:ext>
              </a:extLst>
            </p:cNvPr>
            <p:cNvCxnSpPr>
              <a:cxnSpLocks/>
              <a:stCxn id="17" idx="7"/>
              <a:endCxn id="11" idx="4"/>
            </p:cNvCxnSpPr>
            <p:nvPr/>
          </p:nvCxnSpPr>
          <p:spPr bwMode="auto">
            <a:xfrm flipV="1">
              <a:off x="2697281" y="3368444"/>
              <a:ext cx="1944755" cy="1123383"/>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a:extLst>
                <a:ext uri="{FF2B5EF4-FFF2-40B4-BE49-F238E27FC236}">
                  <a16:creationId xmlns:a16="http://schemas.microsoft.com/office/drawing/2014/main" id="{B1B85326-FEBF-464F-A96F-AD5D96550593}"/>
                </a:ext>
              </a:extLst>
            </p:cNvPr>
            <p:cNvCxnSpPr>
              <a:cxnSpLocks/>
              <a:stCxn id="17" idx="7"/>
              <a:endCxn id="10" idx="4"/>
            </p:cNvCxnSpPr>
            <p:nvPr/>
          </p:nvCxnSpPr>
          <p:spPr bwMode="auto">
            <a:xfrm flipV="1">
              <a:off x="2697281" y="3368443"/>
              <a:ext cx="2782950" cy="1123383"/>
            </a:xfrm>
            <a:prstGeom prst="straightConnector1">
              <a:avLst/>
            </a:prstGeom>
            <a:noFill/>
            <a:ln w="9525" cap="flat" cmpd="sng" algn="ctr">
              <a:solidFill>
                <a:schemeClr val="tx1"/>
              </a:solidFill>
              <a:prstDash val="solid"/>
              <a:round/>
              <a:headEnd type="none" w="med" len="med"/>
              <a:tailEnd type="arrow"/>
            </a:ln>
            <a:effectLst/>
          </p:spPr>
        </p:cxnSp>
        <p:cxnSp>
          <p:nvCxnSpPr>
            <p:cNvPr id="30" name="Straight Arrow Connector 29">
              <a:extLst>
                <a:ext uri="{FF2B5EF4-FFF2-40B4-BE49-F238E27FC236}">
                  <a16:creationId xmlns:a16="http://schemas.microsoft.com/office/drawing/2014/main" id="{1704F3D8-5F6D-544F-9778-8FBA0898D384}"/>
                </a:ext>
              </a:extLst>
            </p:cNvPr>
            <p:cNvCxnSpPr>
              <a:cxnSpLocks/>
              <a:stCxn id="26" idx="0"/>
              <a:endCxn id="10" idx="4"/>
            </p:cNvCxnSpPr>
            <p:nvPr/>
          </p:nvCxnSpPr>
          <p:spPr bwMode="auto">
            <a:xfrm flipH="1" flipV="1">
              <a:off x="5480232" y="3368444"/>
              <a:ext cx="1676402" cy="1045198"/>
            </a:xfrm>
            <a:prstGeom prst="straightConnector1">
              <a:avLst/>
            </a:prstGeom>
            <a:noFill/>
            <a:ln w="9525" cap="flat" cmpd="sng" algn="ctr">
              <a:solidFill>
                <a:schemeClr val="tx1"/>
              </a:solidFill>
              <a:prstDash val="solid"/>
              <a:round/>
              <a:headEnd type="none" w="med" len="med"/>
              <a:tailEnd type="arrow"/>
            </a:ln>
            <a:effectLst/>
          </p:spPr>
        </p:cxnSp>
        <p:cxnSp>
          <p:nvCxnSpPr>
            <p:cNvPr id="31" name="Straight Arrow Connector 30">
              <a:extLst>
                <a:ext uri="{FF2B5EF4-FFF2-40B4-BE49-F238E27FC236}">
                  <a16:creationId xmlns:a16="http://schemas.microsoft.com/office/drawing/2014/main" id="{87FEEA84-475D-F64F-8203-21FDBB4EB0AA}"/>
                </a:ext>
              </a:extLst>
            </p:cNvPr>
            <p:cNvCxnSpPr>
              <a:cxnSpLocks/>
              <a:stCxn id="26" idx="0"/>
              <a:endCxn id="11" idx="4"/>
            </p:cNvCxnSpPr>
            <p:nvPr/>
          </p:nvCxnSpPr>
          <p:spPr bwMode="auto">
            <a:xfrm flipH="1" flipV="1">
              <a:off x="4642036" y="3368444"/>
              <a:ext cx="2514598" cy="1045198"/>
            </a:xfrm>
            <a:prstGeom prst="straightConnector1">
              <a:avLst/>
            </a:prstGeom>
            <a:noFill/>
            <a:ln w="9525" cap="flat" cmpd="sng" algn="ctr">
              <a:solidFill>
                <a:schemeClr val="tx1"/>
              </a:solidFill>
              <a:prstDash val="solid"/>
              <a:round/>
              <a:headEnd type="none" w="med" len="med"/>
              <a:tailEnd type="arrow"/>
            </a:ln>
            <a:effectLst/>
          </p:spPr>
        </p:cxnSp>
        <p:cxnSp>
          <p:nvCxnSpPr>
            <p:cNvPr id="32" name="Straight Arrow Connector 31">
              <a:extLst>
                <a:ext uri="{FF2B5EF4-FFF2-40B4-BE49-F238E27FC236}">
                  <a16:creationId xmlns:a16="http://schemas.microsoft.com/office/drawing/2014/main" id="{91C4BDA2-5986-374A-A57E-CD4D182C901F}"/>
                </a:ext>
              </a:extLst>
            </p:cNvPr>
            <p:cNvCxnSpPr>
              <a:cxnSpLocks/>
              <a:stCxn id="18" idx="0"/>
              <a:endCxn id="11" idx="4"/>
            </p:cNvCxnSpPr>
            <p:nvPr/>
          </p:nvCxnSpPr>
          <p:spPr bwMode="auto">
            <a:xfrm flipH="1" flipV="1">
              <a:off x="4642036" y="3368443"/>
              <a:ext cx="1600197"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3" name="Straight Arrow Connector 32">
              <a:extLst>
                <a:ext uri="{FF2B5EF4-FFF2-40B4-BE49-F238E27FC236}">
                  <a16:creationId xmlns:a16="http://schemas.microsoft.com/office/drawing/2014/main" id="{C7E380F8-31F4-7C47-BAC7-F59FE6FEB468}"/>
                </a:ext>
              </a:extLst>
            </p:cNvPr>
            <p:cNvCxnSpPr>
              <a:cxnSpLocks/>
              <a:stCxn id="18" idx="0"/>
              <a:endCxn id="10" idx="4"/>
            </p:cNvCxnSpPr>
            <p:nvPr/>
          </p:nvCxnSpPr>
          <p:spPr bwMode="auto">
            <a:xfrm flipH="1" flipV="1">
              <a:off x="5480231" y="3368444"/>
              <a:ext cx="762001"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4" name="Straight Arrow Connector 33">
              <a:extLst>
                <a:ext uri="{FF2B5EF4-FFF2-40B4-BE49-F238E27FC236}">
                  <a16:creationId xmlns:a16="http://schemas.microsoft.com/office/drawing/2014/main" id="{57FD6B62-ED2C-604D-90AC-0F3EC7187C9D}"/>
                </a:ext>
              </a:extLst>
            </p:cNvPr>
            <p:cNvCxnSpPr>
              <a:cxnSpLocks/>
              <a:stCxn id="19" idx="0"/>
              <a:endCxn id="11" idx="4"/>
            </p:cNvCxnSpPr>
            <p:nvPr/>
          </p:nvCxnSpPr>
          <p:spPr bwMode="auto">
            <a:xfrm flipH="1" flipV="1">
              <a:off x="4642036" y="3368443"/>
              <a:ext cx="304798"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5" name="Straight Arrow Connector 34">
              <a:extLst>
                <a:ext uri="{FF2B5EF4-FFF2-40B4-BE49-F238E27FC236}">
                  <a16:creationId xmlns:a16="http://schemas.microsoft.com/office/drawing/2014/main" id="{BF0037F8-5F57-8746-BEEC-6DD23B8FD942}"/>
                </a:ext>
              </a:extLst>
            </p:cNvPr>
            <p:cNvCxnSpPr>
              <a:cxnSpLocks/>
              <a:stCxn id="19" idx="0"/>
              <a:endCxn id="10" idx="4"/>
            </p:cNvCxnSpPr>
            <p:nvPr/>
          </p:nvCxnSpPr>
          <p:spPr bwMode="auto">
            <a:xfrm flipV="1">
              <a:off x="4946834" y="3368443"/>
              <a:ext cx="533397"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6" name="Straight Arrow Connector 35">
              <a:extLst>
                <a:ext uri="{FF2B5EF4-FFF2-40B4-BE49-F238E27FC236}">
                  <a16:creationId xmlns:a16="http://schemas.microsoft.com/office/drawing/2014/main" id="{32A3BB3B-93CE-9840-A682-28405B445FE2}"/>
                </a:ext>
              </a:extLst>
            </p:cNvPr>
            <p:cNvCxnSpPr>
              <a:cxnSpLocks/>
              <a:stCxn id="20" idx="0"/>
              <a:endCxn id="11" idx="4"/>
            </p:cNvCxnSpPr>
            <p:nvPr/>
          </p:nvCxnSpPr>
          <p:spPr bwMode="auto">
            <a:xfrm flipV="1">
              <a:off x="3575234" y="3368444"/>
              <a:ext cx="1066801" cy="1002352"/>
            </a:xfrm>
            <a:prstGeom prst="straightConnector1">
              <a:avLst/>
            </a:prstGeom>
            <a:noFill/>
            <a:ln w="9525" cap="flat" cmpd="sng" algn="ctr">
              <a:solidFill>
                <a:schemeClr val="tx1"/>
              </a:solidFill>
              <a:prstDash val="solid"/>
              <a:round/>
              <a:headEnd type="none" w="med" len="med"/>
              <a:tailEnd type="arrow"/>
            </a:ln>
            <a:effectLst/>
          </p:spPr>
        </p:cxnSp>
        <p:cxnSp>
          <p:nvCxnSpPr>
            <p:cNvPr id="37" name="Straight Arrow Connector 36">
              <a:extLst>
                <a:ext uri="{FF2B5EF4-FFF2-40B4-BE49-F238E27FC236}">
                  <a16:creationId xmlns:a16="http://schemas.microsoft.com/office/drawing/2014/main" id="{8B82D8F5-6BA7-A14E-9B15-33BDF1E53F3E}"/>
                </a:ext>
              </a:extLst>
            </p:cNvPr>
            <p:cNvCxnSpPr>
              <a:cxnSpLocks/>
              <a:stCxn id="20" idx="0"/>
              <a:endCxn id="10" idx="4"/>
            </p:cNvCxnSpPr>
            <p:nvPr/>
          </p:nvCxnSpPr>
          <p:spPr bwMode="auto">
            <a:xfrm flipV="1">
              <a:off x="3575234" y="3368443"/>
              <a:ext cx="1904997" cy="1002352"/>
            </a:xfrm>
            <a:prstGeom prst="straightConnector1">
              <a:avLst/>
            </a:prstGeom>
            <a:noFill/>
            <a:ln w="9525" cap="flat" cmpd="sng" algn="ctr">
              <a:solidFill>
                <a:schemeClr val="tx1"/>
              </a:solidFill>
              <a:prstDash val="solid"/>
              <a:round/>
              <a:headEnd type="none" w="med" len="med"/>
              <a:tailEnd type="arrow"/>
            </a:ln>
            <a:effectLst/>
          </p:spPr>
        </p:cxnSp>
        <p:sp>
          <p:nvSpPr>
            <p:cNvPr id="38" name="TextBox 37">
              <a:extLst>
                <a:ext uri="{FF2B5EF4-FFF2-40B4-BE49-F238E27FC236}">
                  <a16:creationId xmlns:a16="http://schemas.microsoft.com/office/drawing/2014/main" id="{FF19DDD5-8D7F-6C44-9D6F-D2BD6C7AEDC0}"/>
                </a:ext>
              </a:extLst>
            </p:cNvPr>
            <p:cNvSpPr txBox="1"/>
            <p:nvPr/>
          </p:nvSpPr>
          <p:spPr>
            <a:xfrm>
              <a:off x="3047999" y="1428748"/>
              <a:ext cx="457199" cy="908300"/>
            </a:xfrm>
            <a:prstGeom prst="rect">
              <a:avLst/>
            </a:prstGeom>
            <a:noFill/>
          </p:spPr>
          <p:txBody>
            <a:bodyPr wrap="square" rtlCol="0">
              <a:spAutoFit/>
            </a:bodyPr>
            <a:lstStyle/>
            <a:p>
              <a:r>
                <a:rPr lang="en-US" sz="2800" dirty="0">
                  <a:solidFill>
                    <a:srgbClr val="590A0E"/>
                  </a:solidFill>
                </a:rPr>
                <a:t>U</a:t>
              </a:r>
            </a:p>
          </p:txBody>
        </p:sp>
        <p:sp>
          <p:nvSpPr>
            <p:cNvPr id="39" name="TextBox 38">
              <a:extLst>
                <a:ext uri="{FF2B5EF4-FFF2-40B4-BE49-F238E27FC236}">
                  <a16:creationId xmlns:a16="http://schemas.microsoft.com/office/drawing/2014/main" id="{ACA971D1-FEAB-394A-852A-15982CEBEFA5}"/>
                </a:ext>
              </a:extLst>
            </p:cNvPr>
            <p:cNvSpPr txBox="1"/>
            <p:nvPr/>
          </p:nvSpPr>
          <p:spPr>
            <a:xfrm>
              <a:off x="2057400" y="3105151"/>
              <a:ext cx="457199" cy="908300"/>
            </a:xfrm>
            <a:prstGeom prst="rect">
              <a:avLst/>
            </a:prstGeom>
            <a:noFill/>
          </p:spPr>
          <p:txBody>
            <a:bodyPr wrap="square" rtlCol="0">
              <a:spAutoFit/>
            </a:bodyPr>
            <a:lstStyle/>
            <a:p>
              <a:r>
                <a:rPr lang="en-US" sz="2800" dirty="0">
                  <a:solidFill>
                    <a:srgbClr val="590A0E"/>
                  </a:solidFill>
                </a:rPr>
                <a:t>W</a:t>
              </a:r>
            </a:p>
          </p:txBody>
        </p:sp>
        <p:sp>
          <p:nvSpPr>
            <p:cNvPr id="40" name="TextBox 39">
              <a:extLst>
                <a:ext uri="{FF2B5EF4-FFF2-40B4-BE49-F238E27FC236}">
                  <a16:creationId xmlns:a16="http://schemas.microsoft.com/office/drawing/2014/main" id="{F1475054-60C9-6F4A-A337-650ECD3FDD69}"/>
                </a:ext>
              </a:extLst>
            </p:cNvPr>
            <p:cNvSpPr txBox="1"/>
            <p:nvPr/>
          </p:nvSpPr>
          <p:spPr>
            <a:xfrm>
              <a:off x="6887912" y="4446401"/>
              <a:ext cx="821977" cy="694584"/>
            </a:xfrm>
            <a:prstGeom prst="rect">
              <a:avLst/>
            </a:prstGeom>
            <a:noFill/>
          </p:spPr>
          <p:txBody>
            <a:bodyPr wrap="square" rtlCol="0">
              <a:spAutoFit/>
            </a:bodyPr>
            <a:lstStyle/>
            <a:p>
              <a:r>
                <a:rPr lang="en-US" sz="2000" dirty="0" err="1"/>
                <a:t>x</a:t>
              </a:r>
              <a:r>
                <a:rPr lang="en-US" sz="2000" baseline="-25000" dirty="0" err="1"/>
                <a:t>n</a:t>
              </a:r>
              <a:endParaRPr lang="en-US" sz="1800" baseline="-25000" dirty="0"/>
            </a:p>
          </p:txBody>
        </p:sp>
        <p:sp>
          <p:nvSpPr>
            <p:cNvPr id="41" name="TextBox 40">
              <a:extLst>
                <a:ext uri="{FF2B5EF4-FFF2-40B4-BE49-F238E27FC236}">
                  <a16:creationId xmlns:a16="http://schemas.microsoft.com/office/drawing/2014/main" id="{22D14C77-6689-8D42-B96C-5DE28063F70D}"/>
                </a:ext>
              </a:extLst>
            </p:cNvPr>
            <p:cNvSpPr txBox="1"/>
            <p:nvPr/>
          </p:nvSpPr>
          <p:spPr>
            <a:xfrm>
              <a:off x="1997416" y="4446401"/>
              <a:ext cx="1273267" cy="694584"/>
            </a:xfrm>
            <a:prstGeom prst="rect">
              <a:avLst/>
            </a:prstGeom>
            <a:noFill/>
          </p:spPr>
          <p:txBody>
            <a:bodyPr wrap="square" rtlCol="0">
              <a:spAutoFit/>
            </a:bodyPr>
            <a:lstStyle/>
            <a:p>
              <a:r>
                <a:rPr lang="en-US" sz="2000" dirty="0"/>
                <a:t>x</a:t>
              </a:r>
              <a:r>
                <a:rPr lang="en-US" sz="2000" baseline="-25000" dirty="0"/>
                <a:t>1</a:t>
              </a:r>
              <a:endParaRPr lang="en-US" sz="1800" baseline="-25000" dirty="0"/>
            </a:p>
          </p:txBody>
        </p:sp>
      </p:grpSp>
      <p:sp>
        <p:nvSpPr>
          <p:cNvPr id="42" name="TextBox 41">
            <a:extLst>
              <a:ext uri="{FF2B5EF4-FFF2-40B4-BE49-F238E27FC236}">
                <a16:creationId xmlns:a16="http://schemas.microsoft.com/office/drawing/2014/main" id="{061B7EFA-AB8E-2B40-A55E-0336C2A394EF}"/>
              </a:ext>
            </a:extLst>
          </p:cNvPr>
          <p:cNvSpPr txBox="1"/>
          <p:nvPr/>
        </p:nvSpPr>
        <p:spPr>
          <a:xfrm>
            <a:off x="6669312" y="3301464"/>
            <a:ext cx="399468" cy="400110"/>
          </a:xfrm>
          <a:prstGeom prst="rect">
            <a:avLst/>
          </a:prstGeom>
          <a:noFill/>
        </p:spPr>
        <p:txBody>
          <a:bodyPr wrap="none" rtlCol="0">
            <a:spAutoFit/>
          </a:bodyPr>
          <a:lstStyle/>
          <a:p>
            <a:r>
              <a:rPr lang="en-US" sz="2000" dirty="0"/>
              <a:t>e</a:t>
            </a:r>
            <a:r>
              <a:rPr lang="en-US" sz="2000" baseline="-25000" dirty="0"/>
              <a:t>1</a:t>
            </a:r>
          </a:p>
        </p:txBody>
      </p:sp>
      <p:sp>
        <p:nvSpPr>
          <p:cNvPr id="43" name="TextBox 42">
            <a:extLst>
              <a:ext uri="{FF2B5EF4-FFF2-40B4-BE49-F238E27FC236}">
                <a16:creationId xmlns:a16="http://schemas.microsoft.com/office/drawing/2014/main" id="{B23075AB-FB98-464A-88B6-021DD4E2EE61}"/>
              </a:ext>
            </a:extLst>
          </p:cNvPr>
          <p:cNvSpPr txBox="1"/>
          <p:nvPr/>
        </p:nvSpPr>
        <p:spPr>
          <a:xfrm>
            <a:off x="7181751" y="3314640"/>
            <a:ext cx="399468" cy="400110"/>
          </a:xfrm>
          <a:prstGeom prst="rect">
            <a:avLst/>
          </a:prstGeom>
          <a:noFill/>
        </p:spPr>
        <p:txBody>
          <a:bodyPr wrap="none" rtlCol="0">
            <a:spAutoFit/>
          </a:bodyPr>
          <a:lstStyle/>
          <a:p>
            <a:r>
              <a:rPr lang="en-US" sz="2000" dirty="0"/>
              <a:t>e</a:t>
            </a:r>
            <a:r>
              <a:rPr lang="en-US" sz="2000" baseline="-25000" dirty="0"/>
              <a:t>2</a:t>
            </a:r>
          </a:p>
        </p:txBody>
      </p:sp>
      <p:sp>
        <p:nvSpPr>
          <p:cNvPr id="44" name="TextBox 43">
            <a:extLst>
              <a:ext uri="{FF2B5EF4-FFF2-40B4-BE49-F238E27FC236}">
                <a16:creationId xmlns:a16="http://schemas.microsoft.com/office/drawing/2014/main" id="{BFD75777-42FB-8046-BF13-C9949FA5F28C}"/>
              </a:ext>
            </a:extLst>
          </p:cNvPr>
          <p:cNvSpPr txBox="1"/>
          <p:nvPr/>
        </p:nvSpPr>
        <p:spPr>
          <a:xfrm>
            <a:off x="8763000" y="3287773"/>
            <a:ext cx="402674" cy="400110"/>
          </a:xfrm>
          <a:prstGeom prst="rect">
            <a:avLst/>
          </a:prstGeom>
          <a:noFill/>
        </p:spPr>
        <p:txBody>
          <a:bodyPr wrap="none" rtlCol="0">
            <a:spAutoFit/>
          </a:bodyPr>
          <a:lstStyle/>
          <a:p>
            <a:r>
              <a:rPr lang="en-US" sz="2000" dirty="0" err="1"/>
              <a:t>e</a:t>
            </a:r>
            <a:r>
              <a:rPr lang="en-US" sz="2000" baseline="-25000" dirty="0" err="1"/>
              <a:t>n</a:t>
            </a:r>
            <a:endParaRPr lang="en-US" sz="2000" baseline="-25000" dirty="0"/>
          </a:p>
        </p:txBody>
      </p:sp>
      <p:sp>
        <p:nvSpPr>
          <p:cNvPr id="45" name="TextBox 44">
            <a:extLst>
              <a:ext uri="{FF2B5EF4-FFF2-40B4-BE49-F238E27FC236}">
                <a16:creationId xmlns:a16="http://schemas.microsoft.com/office/drawing/2014/main" id="{1B5F7963-C33C-6B4F-A72B-8FFA0D1EFB94}"/>
              </a:ext>
            </a:extLst>
          </p:cNvPr>
          <p:cNvSpPr txBox="1"/>
          <p:nvPr/>
        </p:nvSpPr>
        <p:spPr>
          <a:xfrm>
            <a:off x="7543800" y="895350"/>
            <a:ext cx="449162" cy="369332"/>
          </a:xfrm>
          <a:prstGeom prst="rect">
            <a:avLst/>
          </a:prstGeom>
          <a:noFill/>
        </p:spPr>
        <p:txBody>
          <a:bodyPr wrap="none" rtlCol="0">
            <a:spAutoFit/>
          </a:bodyPr>
          <a:lstStyle/>
          <a:p>
            <a:r>
              <a:rPr lang="en-US" dirty="0" err="1"/>
              <a:t>σ</a:t>
            </a:r>
            <a:r>
              <a:rPr lang="en-US" dirty="0"/>
              <a:t>()</a:t>
            </a:r>
            <a:endParaRPr lang="en-US" sz="1200" dirty="0"/>
          </a:p>
        </p:txBody>
      </p:sp>
      <p:sp>
        <p:nvSpPr>
          <p:cNvPr id="4" name="Rectangle 3">
            <a:extLst>
              <a:ext uri="{FF2B5EF4-FFF2-40B4-BE49-F238E27FC236}">
                <a16:creationId xmlns:a16="http://schemas.microsoft.com/office/drawing/2014/main" id="{AC8D314B-6687-2D4E-A1F9-BE93AB195824}"/>
              </a:ext>
            </a:extLst>
          </p:cNvPr>
          <p:cNvSpPr/>
          <p:nvPr/>
        </p:nvSpPr>
        <p:spPr>
          <a:xfrm>
            <a:off x="6581205" y="3314640"/>
            <a:ext cx="2486595"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396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42950"/>
            <a:ext cx="8458200" cy="3323987"/>
          </a:xfrm>
        </p:spPr>
        <p:txBody>
          <a:bodyPr/>
          <a:lstStyle/>
          <a:p>
            <a:pPr algn="r"/>
            <a:r>
              <a:rPr lang="en-US" sz="3600" dirty="0">
                <a:solidFill>
                  <a:schemeClr val="accent1"/>
                </a:solidFill>
              </a:rPr>
              <a:t>CSC 620/820: Natural Language </a:t>
            </a:r>
            <a:br>
              <a:rPr lang="en-US" sz="3600" dirty="0">
                <a:solidFill>
                  <a:schemeClr val="accent1"/>
                </a:solidFill>
              </a:rPr>
            </a:br>
            <a:r>
              <a:rPr lang="en-US" sz="3600" dirty="0">
                <a:solidFill>
                  <a:schemeClr val="accent1"/>
                </a:solidFill>
              </a:rPr>
              <a:t>Technologies</a:t>
            </a:r>
            <a:br>
              <a:rPr lang="en-US" sz="3600" dirty="0">
                <a:solidFill>
                  <a:schemeClr val="accent1"/>
                </a:solidFill>
              </a:rPr>
            </a:br>
            <a:br>
              <a:rPr lang="en-US" sz="3600" dirty="0">
                <a:solidFill>
                  <a:schemeClr val="accent1"/>
                </a:solidFill>
              </a:rPr>
            </a:br>
            <a:br>
              <a:rPr lang="en-US" sz="3600" dirty="0">
                <a:solidFill>
                  <a:schemeClr val="accent1"/>
                </a:solidFill>
              </a:rPr>
            </a:br>
            <a:br>
              <a:rPr lang="en-US" sz="3600" dirty="0">
                <a:solidFill>
                  <a:schemeClr val="accent1"/>
                </a:solidFill>
              </a:rPr>
            </a:br>
            <a:r>
              <a:rPr lang="en-US" sz="3600" dirty="0">
                <a:solidFill>
                  <a:schemeClr val="accent1"/>
                </a:solidFill>
              </a:rPr>
              <a:t>Neural Networks (NNs)</a:t>
            </a:r>
            <a:endParaRPr lang="en-US" sz="3600" dirty="0"/>
          </a:p>
        </p:txBody>
      </p:sp>
      <p:sp>
        <p:nvSpPr>
          <p:cNvPr id="3" name="Rectangle 2">
            <a:extLst>
              <a:ext uri="{FF2B5EF4-FFF2-40B4-BE49-F238E27FC236}">
                <a16:creationId xmlns:a16="http://schemas.microsoft.com/office/drawing/2014/main" id="{DC55FEA9-4091-5544-A499-189572A47814}"/>
              </a:ext>
            </a:extLst>
          </p:cNvPr>
          <p:cNvSpPr/>
          <p:nvPr/>
        </p:nvSpPr>
        <p:spPr>
          <a:xfrm>
            <a:off x="3581400" y="4835723"/>
            <a:ext cx="2221698" cy="307777"/>
          </a:xfrm>
          <a:prstGeom prst="rect">
            <a:avLst/>
          </a:prstGeom>
        </p:spPr>
        <p:txBody>
          <a:bodyPr wrap="none">
            <a:spAutoFit/>
          </a:bodyPr>
          <a:lstStyle/>
          <a:p>
            <a:r>
              <a:rPr lang="en-US" sz="1400" dirty="0">
                <a:solidFill>
                  <a:schemeClr val="tx1">
                    <a:lumMod val="50000"/>
                    <a:lumOff val="50000"/>
                  </a:schemeClr>
                </a:solidFill>
              </a:rPr>
              <a:t>© by Anagha Kulkarni, 2021</a:t>
            </a:r>
          </a:p>
        </p:txBody>
      </p:sp>
    </p:spTree>
    <p:extLst>
      <p:ext uri="{BB962C8B-B14F-4D97-AF65-F5344CB8AC3E}">
        <p14:creationId xmlns:p14="http://schemas.microsoft.com/office/powerpoint/2010/main" val="54071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239B22-809C-8342-84C2-26A6BB8EA0BA}"/>
              </a:ext>
            </a:extLst>
          </p:cNvPr>
          <p:cNvSpPr>
            <a:spLocks noGrp="1"/>
          </p:cNvSpPr>
          <p:nvPr>
            <p:ph type="body" idx="1"/>
          </p:nvPr>
        </p:nvSpPr>
        <p:spPr>
          <a:xfrm>
            <a:off x="332482" y="833906"/>
            <a:ext cx="6373118" cy="2246769"/>
          </a:xfrm>
        </p:spPr>
        <p:txBody>
          <a:bodyPr/>
          <a:lstStyle/>
          <a:p>
            <a:pPr>
              <a:spcAft>
                <a:spcPts val="1000"/>
              </a:spcAft>
            </a:pPr>
            <a:r>
              <a:rPr lang="en-US" sz="1400" dirty="0"/>
              <a:t>In Summary:</a:t>
            </a:r>
          </a:p>
          <a:p>
            <a:pPr>
              <a:spcAft>
                <a:spcPts val="1000"/>
              </a:spcAft>
            </a:pPr>
            <a:r>
              <a:rPr lang="en-US" sz="1400" dirty="0"/>
              <a:t>This 2-layer FFNN:</a:t>
            </a:r>
          </a:p>
          <a:p>
            <a:pPr marL="285750" indent="-285750">
              <a:spcAft>
                <a:spcPts val="1000"/>
              </a:spcAft>
              <a:buFont typeface="Arial" panose="020B0604020202020204" pitchFamily="34" charset="0"/>
              <a:buChar char="•"/>
            </a:pPr>
            <a:r>
              <a:rPr lang="en-US" sz="1400" dirty="0">
                <a:latin typeface="Arial" panose="020B0604020202020204" pitchFamily="34" charset="0"/>
                <a:cs typeface="Arial" panose="020B0604020202020204" pitchFamily="34" charset="0"/>
              </a:rPr>
              <a:t>Takes as input vector </a:t>
            </a:r>
            <a:r>
              <a:rPr lang="en-US" sz="1400" i="1" dirty="0">
                <a:latin typeface="Cambria Math" panose="02040503050406030204" pitchFamily="18" charset="0"/>
                <a:ea typeface="Cambria Math" panose="02040503050406030204" pitchFamily="18"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p>
            <a:pPr marL="285750" indent="-285750">
              <a:spcAft>
                <a:spcPts val="1000"/>
              </a:spcAft>
              <a:buFont typeface="Arial" panose="020B0604020202020204" pitchFamily="34" charset="0"/>
              <a:buChar char="•"/>
            </a:pPr>
            <a:r>
              <a:rPr lang="en-US" sz="1400" dirty="0">
                <a:latin typeface="Arial" panose="020B0604020202020204" pitchFamily="34" charset="0"/>
                <a:cs typeface="Arial" panose="020B0604020202020204" pitchFamily="34" charset="0"/>
              </a:rPr>
              <a:t>Outputs probability distribution </a:t>
            </a:r>
            <a:r>
              <a:rPr lang="en-US" sz="1400" i="1" dirty="0">
                <a:latin typeface="Cambria Math" panose="02040503050406030204" pitchFamily="18" charset="0"/>
                <a:ea typeface="Cambria Math" panose="02040503050406030204" pitchFamily="18" charset="0"/>
                <a:cs typeface="Arial" panose="020B0604020202020204" pitchFamily="34" charset="0"/>
              </a:rPr>
              <a:t>y</a:t>
            </a:r>
            <a:r>
              <a:rPr lang="en-US" sz="1400" dirty="0">
                <a:latin typeface="Arial" panose="020B0604020202020204" pitchFamily="34" charset="0"/>
                <a:cs typeface="Arial" panose="020B0604020202020204" pitchFamily="34" charset="0"/>
              </a:rPr>
              <a:t>, and</a:t>
            </a:r>
          </a:p>
          <a:p>
            <a:pPr marL="285750" indent="-285750">
              <a:spcAft>
                <a:spcPts val="1000"/>
              </a:spcAft>
              <a:buFont typeface="Arial" panose="020B0604020202020204" pitchFamily="34" charset="0"/>
              <a:buChar char="•"/>
            </a:pPr>
            <a:r>
              <a:rPr lang="en-US" sz="1400" dirty="0">
                <a:latin typeface="Arial" panose="020B0604020202020204" pitchFamily="34" charset="0"/>
                <a:cs typeface="Arial" panose="020B0604020202020204" pitchFamily="34" charset="0"/>
              </a:rPr>
              <a:t>Is parameterized by weight matrices </a:t>
            </a:r>
            <a:r>
              <a:rPr lang="en-US" sz="1400" i="1" dirty="0">
                <a:latin typeface="Cambria Math" panose="02040503050406030204" pitchFamily="18" charset="0"/>
                <a:ea typeface="Cambria Math" panose="02040503050406030204" pitchFamily="18" charset="0"/>
                <a:cs typeface="Arial" panose="020B0604020202020204" pitchFamily="34" charset="0"/>
              </a:rPr>
              <a:t>W</a:t>
            </a:r>
            <a:r>
              <a:rPr lang="en-US" sz="1400" dirty="0">
                <a:latin typeface="Arial" panose="020B0604020202020204" pitchFamily="34" charset="0"/>
                <a:cs typeface="Arial" panose="020B0604020202020204" pitchFamily="34" charset="0"/>
              </a:rPr>
              <a:t> and </a:t>
            </a:r>
            <a:r>
              <a:rPr lang="en-US" sz="1400" i="1" dirty="0">
                <a:latin typeface="Cambria Math" panose="02040503050406030204" pitchFamily="18" charset="0"/>
                <a:ea typeface="Cambria Math" panose="02040503050406030204" pitchFamily="18" charset="0"/>
                <a:cs typeface="Arial" panose="020B0604020202020204" pitchFamily="34" charset="0"/>
              </a:rPr>
              <a:t>U</a:t>
            </a:r>
            <a:r>
              <a:rPr lang="en-US" sz="1400" dirty="0">
                <a:latin typeface="Arial" panose="020B0604020202020204" pitchFamily="34" charset="0"/>
                <a:cs typeface="Arial" panose="020B0604020202020204" pitchFamily="34" charset="0"/>
              </a:rPr>
              <a:t>, and bias vector </a:t>
            </a:r>
            <a:r>
              <a:rPr lang="en-US" sz="1400" i="1" dirty="0">
                <a:latin typeface="Cambria Math" panose="02040503050406030204" pitchFamily="18" charset="0"/>
                <a:ea typeface="Cambria Math" panose="02040503050406030204" pitchFamily="18" charset="0"/>
                <a:cs typeface="Arial" panose="020B0604020202020204" pitchFamily="34" charset="0"/>
              </a:rPr>
              <a:t>b</a:t>
            </a:r>
            <a:r>
              <a:rPr lang="en-US" sz="1400" dirty="0">
                <a:latin typeface="Arial" panose="020B0604020202020204" pitchFamily="34" charset="0"/>
                <a:cs typeface="Arial" panose="020B0604020202020204" pitchFamily="34" charset="0"/>
              </a:rPr>
              <a:t>,</a:t>
            </a:r>
          </a:p>
          <a:p>
            <a:pPr marL="285750" indent="-285750">
              <a:spcAft>
                <a:spcPts val="1000"/>
              </a:spcAft>
              <a:buFont typeface="Arial" panose="020B0604020202020204" pitchFamily="34" charset="0"/>
              <a:buChar char="•"/>
            </a:pPr>
            <a:r>
              <a:rPr lang="en-US" sz="1400" dirty="0"/>
              <a:t>The final equations are:</a:t>
            </a:r>
            <a:endParaRPr lang="en-US" sz="1400" dirty="0">
              <a:latin typeface="Arial" panose="020B0604020202020204" pitchFamily="34" charset="0"/>
              <a:cs typeface="Arial" panose="020B0604020202020204" pitchFamily="34" charset="0"/>
            </a:endParaRPr>
          </a:p>
          <a:p>
            <a:pPr>
              <a:spcAft>
                <a:spcPts val="1000"/>
              </a:spcAft>
            </a:pPr>
            <a:endParaRPr lang="en-US" sz="12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12DC83B-DE2A-F24F-9F12-3E2E1EC01614}"/>
              </a:ext>
            </a:extLst>
          </p:cNvPr>
          <p:cNvSpPr>
            <a:spLocks noGrp="1"/>
          </p:cNvSpPr>
          <p:nvPr>
            <p:ph type="title"/>
          </p:nvPr>
        </p:nvSpPr>
        <p:spPr>
          <a:xfrm>
            <a:off x="332483" y="21525"/>
            <a:ext cx="6449317" cy="492443"/>
          </a:xfrm>
        </p:spPr>
        <p:txBody>
          <a:bodyPr/>
          <a:lstStyle/>
          <a:p>
            <a:r>
              <a:rPr lang="en-US" dirty="0"/>
              <a:t>Feed-Forward Neural Networks</a:t>
            </a:r>
          </a:p>
        </p:txBody>
      </p:sp>
      <p:pic>
        <p:nvPicPr>
          <p:cNvPr id="4" name="Picture 3">
            <a:extLst>
              <a:ext uri="{FF2B5EF4-FFF2-40B4-BE49-F238E27FC236}">
                <a16:creationId xmlns:a16="http://schemas.microsoft.com/office/drawing/2014/main" id="{0412C08C-743C-8447-9A4E-84ADDB97A00C}"/>
              </a:ext>
            </a:extLst>
          </p:cNvPr>
          <p:cNvPicPr>
            <a:picLocks noChangeAspect="1"/>
          </p:cNvPicPr>
          <p:nvPr/>
        </p:nvPicPr>
        <p:blipFill>
          <a:blip r:embed="rId2"/>
          <a:stretch>
            <a:fillRect/>
          </a:stretch>
        </p:blipFill>
        <p:spPr>
          <a:xfrm>
            <a:off x="6303248" y="833906"/>
            <a:ext cx="2637991" cy="1433044"/>
          </a:xfrm>
          <a:prstGeom prst="rect">
            <a:avLst/>
          </a:prstGeom>
        </p:spPr>
      </p:pic>
      <p:sp>
        <p:nvSpPr>
          <p:cNvPr id="5" name="Rectangle 4">
            <a:extLst>
              <a:ext uri="{FF2B5EF4-FFF2-40B4-BE49-F238E27FC236}">
                <a16:creationId xmlns:a16="http://schemas.microsoft.com/office/drawing/2014/main" id="{4DC5C6C3-EA01-D14F-9F3A-F3291088E147}"/>
              </a:ext>
            </a:extLst>
          </p:cNvPr>
          <p:cNvSpPr/>
          <p:nvPr/>
        </p:nvSpPr>
        <p:spPr>
          <a:xfrm>
            <a:off x="4038600" y="4957952"/>
            <a:ext cx="1348446" cy="215444"/>
          </a:xfrm>
          <a:prstGeom prst="rect">
            <a:avLst/>
          </a:prstGeom>
        </p:spPr>
        <p:txBody>
          <a:bodyPr wrap="none">
            <a:spAutoFit/>
          </a:bodyPr>
          <a:lstStyle/>
          <a:p>
            <a:r>
              <a:rPr lang="en-US" sz="800" dirty="0">
                <a:solidFill>
                  <a:schemeClr val="tx1">
                    <a:lumMod val="50000"/>
                    <a:lumOff val="50000"/>
                  </a:schemeClr>
                </a:solidFill>
              </a:rPr>
              <a:t>© by Anagha Kulkarni, 2021</a:t>
            </a:r>
          </a:p>
        </p:txBody>
      </p:sp>
      <p:pic>
        <p:nvPicPr>
          <p:cNvPr id="12" name="Picture 11">
            <a:extLst>
              <a:ext uri="{FF2B5EF4-FFF2-40B4-BE49-F238E27FC236}">
                <a16:creationId xmlns:a16="http://schemas.microsoft.com/office/drawing/2014/main" id="{28A97699-017A-8C4C-B47C-7319FEFF3109}"/>
              </a:ext>
            </a:extLst>
          </p:cNvPr>
          <p:cNvPicPr>
            <a:picLocks noChangeAspect="1"/>
          </p:cNvPicPr>
          <p:nvPr/>
        </p:nvPicPr>
        <p:blipFill>
          <a:blip r:embed="rId3"/>
          <a:stretch>
            <a:fillRect/>
          </a:stretch>
        </p:blipFill>
        <p:spPr>
          <a:xfrm>
            <a:off x="2590800" y="2506969"/>
            <a:ext cx="2008634" cy="1180147"/>
          </a:xfrm>
          <a:prstGeom prst="rect">
            <a:avLst/>
          </a:prstGeom>
        </p:spPr>
      </p:pic>
      <p:sp>
        <p:nvSpPr>
          <p:cNvPr id="6" name="Oval 5">
            <a:extLst>
              <a:ext uri="{FF2B5EF4-FFF2-40B4-BE49-F238E27FC236}">
                <a16:creationId xmlns:a16="http://schemas.microsoft.com/office/drawing/2014/main" id="{DB7B93C7-D383-0E1A-922E-EDAE1541F207}"/>
              </a:ext>
            </a:extLst>
          </p:cNvPr>
          <p:cNvSpPr/>
          <p:nvPr/>
        </p:nvSpPr>
        <p:spPr>
          <a:xfrm>
            <a:off x="3505200" y="1962150"/>
            <a:ext cx="2217502" cy="674381"/>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F6F315-2DD3-F51D-D10D-A5ECD28D5F5A}"/>
              </a:ext>
            </a:extLst>
          </p:cNvPr>
          <p:cNvSpPr txBox="1"/>
          <p:nvPr/>
        </p:nvSpPr>
        <p:spPr>
          <a:xfrm>
            <a:off x="5722702" y="2317206"/>
            <a:ext cx="1965795" cy="276999"/>
          </a:xfrm>
          <a:prstGeom prst="rect">
            <a:avLst/>
          </a:prstGeom>
          <a:noFill/>
        </p:spPr>
        <p:txBody>
          <a:bodyPr wrap="none" rtlCol="0">
            <a:spAutoFit/>
          </a:bodyPr>
          <a:lstStyle/>
          <a:p>
            <a:r>
              <a:rPr lang="en-US" sz="1200" dirty="0"/>
              <a:t>Need to be learned / trained</a:t>
            </a:r>
          </a:p>
        </p:txBody>
      </p:sp>
    </p:spTree>
    <p:extLst>
      <p:ext uri="{BB962C8B-B14F-4D97-AF65-F5344CB8AC3E}">
        <p14:creationId xmlns:p14="http://schemas.microsoft.com/office/powerpoint/2010/main" val="352881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2ADF9-2AFC-6047-91F2-9D0F15BCB77C}"/>
              </a:ext>
            </a:extLst>
          </p:cNvPr>
          <p:cNvSpPr>
            <a:spLocks noGrp="1"/>
          </p:cNvSpPr>
          <p:nvPr>
            <p:ph type="title"/>
          </p:nvPr>
        </p:nvSpPr>
        <p:spPr>
          <a:xfrm>
            <a:off x="332483" y="21525"/>
            <a:ext cx="6449317" cy="492443"/>
          </a:xfrm>
        </p:spPr>
        <p:txBody>
          <a:bodyPr/>
          <a:lstStyle/>
          <a:p>
            <a:r>
              <a:rPr lang="en-US" dirty="0"/>
              <a:t>Training Neural Networks</a:t>
            </a:r>
          </a:p>
        </p:txBody>
      </p:sp>
      <p:sp>
        <p:nvSpPr>
          <p:cNvPr id="3" name="Text Placeholder 2">
            <a:extLst>
              <a:ext uri="{FF2B5EF4-FFF2-40B4-BE49-F238E27FC236}">
                <a16:creationId xmlns:a16="http://schemas.microsoft.com/office/drawing/2014/main" id="{C99CD021-36EB-5146-8820-39D062FDAB5A}"/>
              </a:ext>
            </a:extLst>
          </p:cNvPr>
          <p:cNvSpPr>
            <a:spLocks noGrp="1"/>
          </p:cNvSpPr>
          <p:nvPr>
            <p:ph type="body" idx="1"/>
          </p:nvPr>
        </p:nvSpPr>
        <p:spPr>
          <a:xfrm>
            <a:off x="332483" y="833906"/>
            <a:ext cx="8431530" cy="492443"/>
          </a:xfrm>
        </p:spPr>
        <p:txBody>
          <a:bodyPr/>
          <a:lstStyle/>
          <a:p>
            <a:endParaRPr lang="en-US" dirty="0"/>
          </a:p>
          <a:p>
            <a:endParaRPr lang="en-US" dirty="0"/>
          </a:p>
        </p:txBody>
      </p:sp>
      <p:sp>
        <p:nvSpPr>
          <p:cNvPr id="4" name="Rectangle 3">
            <a:extLst>
              <a:ext uri="{FF2B5EF4-FFF2-40B4-BE49-F238E27FC236}">
                <a16:creationId xmlns:a16="http://schemas.microsoft.com/office/drawing/2014/main" id="{2D1DDF31-5DA5-D143-9B03-0C72047F32DB}"/>
              </a:ext>
            </a:extLst>
          </p:cNvPr>
          <p:cNvSpPr/>
          <p:nvPr/>
        </p:nvSpPr>
        <p:spPr>
          <a:xfrm>
            <a:off x="4038600" y="4957952"/>
            <a:ext cx="1348446" cy="215444"/>
          </a:xfrm>
          <a:prstGeom prst="rect">
            <a:avLst/>
          </a:prstGeom>
        </p:spPr>
        <p:txBody>
          <a:bodyPr wrap="none">
            <a:spAutoFit/>
          </a:bodyPr>
          <a:lstStyle/>
          <a:p>
            <a:r>
              <a:rPr lang="en-US" sz="800" dirty="0">
                <a:solidFill>
                  <a:schemeClr val="tx1">
                    <a:lumMod val="50000"/>
                    <a:lumOff val="50000"/>
                  </a:schemeClr>
                </a:solidFill>
              </a:rPr>
              <a:t>© by Anagha Kulkarni, 2021</a:t>
            </a:r>
          </a:p>
        </p:txBody>
      </p:sp>
      <mc:AlternateContent xmlns:mc="http://schemas.openxmlformats.org/markup-compatibility/2006">
        <mc:Choice xmlns:a14="http://schemas.microsoft.com/office/drawing/2010/main" Requires="a14">
          <p:sp>
            <p:nvSpPr>
              <p:cNvPr id="5" name="Text Placeholder 2">
                <a:extLst>
                  <a:ext uri="{FF2B5EF4-FFF2-40B4-BE49-F238E27FC236}">
                    <a16:creationId xmlns:a16="http://schemas.microsoft.com/office/drawing/2014/main" id="{C4B31645-A44E-994D-8B27-D9590A893519}"/>
                  </a:ext>
                </a:extLst>
              </p:cNvPr>
              <p:cNvSpPr txBox="1">
                <a:spLocks/>
              </p:cNvSpPr>
              <p:nvPr/>
            </p:nvSpPr>
            <p:spPr>
              <a:xfrm>
                <a:off x="332481" y="833906"/>
                <a:ext cx="8431531" cy="995144"/>
              </a:xfrm>
              <a:prstGeom prst="rect">
                <a:avLst/>
              </a:prstGeom>
            </p:spPr>
            <p:txBody>
              <a:bodyPr wrap="square" lIns="0" tIns="0" rIns="0" bIns="0">
                <a:spAutoFit/>
              </a:bodyPr>
              <a:lstStyle>
                <a:lvl1pPr marL="0">
                  <a:defRPr sz="16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Aft>
                    <a:spcPts val="1000"/>
                  </a:spcAft>
                </a:pPr>
                <a:r>
                  <a:rPr lang="en-US" sz="1200" kern="0" dirty="0">
                    <a:latin typeface="Arial" panose="020B0604020202020204" pitchFamily="34" charset="0"/>
                    <a:cs typeface="Arial" panose="020B0604020202020204" pitchFamily="34" charset="0"/>
                  </a:rPr>
                  <a:t>Training Framework is similar to the one used by traditional supervised machine learning approaches:</a:t>
                </a:r>
              </a:p>
              <a:p>
                <a:pPr>
                  <a:spcAft>
                    <a:spcPts val="1000"/>
                  </a:spcAft>
                </a:pPr>
                <a:r>
                  <a:rPr lang="en-US" sz="1200" kern="0" dirty="0">
                    <a:latin typeface="Arial" panose="020B0604020202020204" pitchFamily="34" charset="0"/>
                    <a:cs typeface="Arial" panose="020B0604020202020204" pitchFamily="34" charset="0"/>
                  </a:rPr>
                  <a:t>Given: Input </a:t>
                </a:r>
                <a14:m>
                  <m:oMath xmlns:m="http://schemas.openxmlformats.org/officeDocument/2006/math">
                    <m:r>
                      <a:rPr lang="en-US" sz="1200" b="0" i="1" kern="0" smtClean="0">
                        <a:latin typeface="Cambria Math" panose="02040503050406030204" pitchFamily="18" charset="0"/>
                        <a:cs typeface="Arial" panose="020B0604020202020204" pitchFamily="34" charset="0"/>
                      </a:rPr>
                      <m:t>𝑥</m:t>
                    </m:r>
                  </m:oMath>
                </a14:m>
                <a:r>
                  <a:rPr lang="en-US" sz="1200" kern="0" dirty="0">
                    <a:latin typeface="Arial" panose="020B0604020202020204" pitchFamily="34" charset="0"/>
                    <a:cs typeface="Arial" panose="020B0604020202020204" pitchFamily="34" charset="0"/>
                  </a:rPr>
                  <a:t> and correct output </a:t>
                </a:r>
                <a14:m>
                  <m:oMath xmlns:m="http://schemas.openxmlformats.org/officeDocument/2006/math">
                    <m:r>
                      <a:rPr lang="en-US" sz="1200" b="0" i="1" kern="0" smtClean="0">
                        <a:latin typeface="Cambria Math" panose="02040503050406030204" pitchFamily="18" charset="0"/>
                        <a:cs typeface="Arial" panose="020B0604020202020204" pitchFamily="34" charset="0"/>
                      </a:rPr>
                      <m:t>𝑦</m:t>
                    </m:r>
                  </m:oMath>
                </a14:m>
                <a:r>
                  <a:rPr lang="en-US" sz="1200" kern="0" dirty="0">
                    <a:latin typeface="Arial" panose="020B0604020202020204" pitchFamily="34" charset="0"/>
                    <a:cs typeface="Arial" panose="020B0604020202020204" pitchFamily="34" charset="0"/>
                  </a:rPr>
                  <a:t> (ground truth)</a:t>
                </a:r>
              </a:p>
              <a:p>
                <a:pPr>
                  <a:spcAft>
                    <a:spcPts val="1000"/>
                  </a:spcAft>
                </a:pPr>
                <a:r>
                  <a:rPr lang="en-US" sz="1200" kern="0" dirty="0">
                    <a:latin typeface="Arial" panose="020B0604020202020204" pitchFamily="34" charset="0"/>
                    <a:cs typeface="Arial" panose="020B0604020202020204" pitchFamily="34" charset="0"/>
                  </a:rPr>
                  <a:t>Training process: Using an objective function maximize the likelihood of predicting </a:t>
                </a:r>
                <a14:m>
                  <m:oMath xmlns:m="http://schemas.openxmlformats.org/officeDocument/2006/math">
                    <m:r>
                      <a:rPr lang="en-US" sz="1200" i="1" kern="0">
                        <a:latin typeface="Cambria Math" panose="02040503050406030204" pitchFamily="18" charset="0"/>
                        <a:cs typeface="Arial" panose="020B0604020202020204" pitchFamily="34" charset="0"/>
                      </a:rPr>
                      <m:t>𝑦</m:t>
                    </m:r>
                  </m:oMath>
                </a14:m>
                <a:r>
                  <a:rPr lang="en-US" sz="1200" kern="0" dirty="0">
                    <a:latin typeface="Arial" panose="020B0604020202020204" pitchFamily="34" charset="0"/>
                    <a:cs typeface="Arial" panose="020B0604020202020204" pitchFamily="34" charset="0"/>
                  </a:rPr>
                  <a:t> (or as close to </a:t>
                </a:r>
                <a14:m>
                  <m:oMath xmlns:m="http://schemas.openxmlformats.org/officeDocument/2006/math">
                    <m:r>
                      <a:rPr lang="en-US" sz="1200" i="1" kern="0">
                        <a:latin typeface="Cambria Math" panose="02040503050406030204" pitchFamily="18" charset="0"/>
                        <a:cs typeface="Arial" panose="020B0604020202020204" pitchFamily="34" charset="0"/>
                      </a:rPr>
                      <m:t>𝑦</m:t>
                    </m:r>
                  </m:oMath>
                </a14:m>
                <a:r>
                  <a:rPr lang="en-US" sz="1200" kern="0" dirty="0">
                    <a:latin typeface="Arial" panose="020B0604020202020204" pitchFamily="34" charset="0"/>
                    <a:cs typeface="Arial" panose="020B0604020202020204" pitchFamily="34" charset="0"/>
                  </a:rPr>
                  <a:t> as possible) for a given input</a:t>
                </a:r>
                <a:r>
                  <a:rPr lang="en-US" sz="1200" kern="0" dirty="0">
                    <a:cs typeface="Arial" panose="020B0604020202020204" pitchFamily="34" charset="0"/>
                  </a:rPr>
                  <a:t> </a:t>
                </a:r>
                <a14:m>
                  <m:oMath xmlns:m="http://schemas.openxmlformats.org/officeDocument/2006/math">
                    <m:r>
                      <a:rPr lang="en-US" sz="1200" b="0" i="1" kern="0" smtClean="0">
                        <a:latin typeface="Cambria Math" panose="02040503050406030204" pitchFamily="18" charset="0"/>
                        <a:cs typeface="Arial" panose="020B0604020202020204" pitchFamily="34" charset="0"/>
                      </a:rPr>
                      <m:t>𝑥</m:t>
                    </m:r>
                  </m:oMath>
                </a14:m>
                <a:endParaRPr lang="en-US" sz="1200" kern="0" dirty="0">
                  <a:latin typeface="Arial" panose="020B0604020202020204" pitchFamily="34" charset="0"/>
                  <a:cs typeface="Arial" panose="020B0604020202020204" pitchFamily="34" charset="0"/>
                </a:endParaRPr>
              </a:p>
            </p:txBody>
          </p:sp>
        </mc:Choice>
        <mc:Fallback>
          <p:sp>
            <p:nvSpPr>
              <p:cNvPr id="5" name="Text Placeholder 2">
                <a:extLst>
                  <a:ext uri="{FF2B5EF4-FFF2-40B4-BE49-F238E27FC236}">
                    <a16:creationId xmlns:a16="http://schemas.microsoft.com/office/drawing/2014/main" id="{C4B31645-A44E-994D-8B27-D9590A893519}"/>
                  </a:ext>
                </a:extLst>
              </p:cNvPr>
              <p:cNvSpPr txBox="1">
                <a:spLocks noRot="1" noChangeAspect="1" noMove="1" noResize="1" noEditPoints="1" noAdjustHandles="1" noChangeArrowheads="1" noChangeShapeType="1" noTextEdit="1"/>
              </p:cNvSpPr>
              <p:nvPr/>
            </p:nvSpPr>
            <p:spPr>
              <a:xfrm>
                <a:off x="332481" y="833906"/>
                <a:ext cx="8431531" cy="995144"/>
              </a:xfrm>
              <a:prstGeom prst="rect">
                <a:avLst/>
              </a:prstGeom>
              <a:blipFill>
                <a:blip r:embed="rId2"/>
                <a:stretch>
                  <a:fillRect l="-1203" t="-5063" r="-752" b="-8861"/>
                </a:stretch>
              </a:blipFill>
            </p:spPr>
            <p:txBody>
              <a:bodyPr/>
              <a:lstStyle/>
              <a:p>
                <a:r>
                  <a:rPr lang="en-US">
                    <a:noFill/>
                  </a:rPr>
                  <a:t> </a:t>
                </a:r>
              </a:p>
            </p:txBody>
          </p:sp>
        </mc:Fallback>
      </mc:AlternateContent>
    </p:spTree>
    <p:extLst>
      <p:ext uri="{BB962C8B-B14F-4D97-AF65-F5344CB8AC3E}">
        <p14:creationId xmlns:p14="http://schemas.microsoft.com/office/powerpoint/2010/main" val="350616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5" y="124488"/>
            <a:ext cx="8153399" cy="492443"/>
          </a:xfrm>
        </p:spPr>
        <p:txBody>
          <a:bodyPr/>
          <a:lstStyle/>
          <a:p>
            <a:r>
              <a:rPr lang="en-US" b="0" dirty="0"/>
              <a:t>Intuition: Training a 2-layer Network</a:t>
            </a:r>
          </a:p>
        </p:txBody>
      </p:sp>
      <p:sp>
        <p:nvSpPr>
          <p:cNvPr id="8" name="Oval 7"/>
          <p:cNvSpPr/>
          <p:nvPr/>
        </p:nvSpPr>
        <p:spPr bwMode="auto">
          <a:xfrm>
            <a:off x="3908121" y="3158156"/>
            <a:ext cx="274441" cy="476071"/>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9" name="Oval 8"/>
          <p:cNvSpPr/>
          <p:nvPr/>
        </p:nvSpPr>
        <p:spPr bwMode="auto">
          <a:xfrm>
            <a:off x="3578789" y="2877239"/>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0" name="Oval 9"/>
          <p:cNvSpPr/>
          <p:nvPr/>
        </p:nvSpPr>
        <p:spPr bwMode="auto">
          <a:xfrm>
            <a:off x="3908120" y="1809752"/>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2" name="Oval 11"/>
          <p:cNvSpPr/>
          <p:nvPr/>
        </p:nvSpPr>
        <p:spPr bwMode="auto">
          <a:xfrm>
            <a:off x="4786331" y="2877239"/>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13" name="Oval 12"/>
          <p:cNvSpPr/>
          <p:nvPr/>
        </p:nvSpPr>
        <p:spPr bwMode="auto">
          <a:xfrm>
            <a:off x="4182560" y="2877239"/>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14" name="Straight Arrow Connector 13"/>
          <p:cNvCxnSpPr>
            <a:cxnSpLocks/>
            <a:stCxn id="9" idx="0"/>
            <a:endCxn id="10" idx="3"/>
          </p:cNvCxnSpPr>
          <p:nvPr/>
        </p:nvCxnSpPr>
        <p:spPr bwMode="auto">
          <a:xfrm flipV="1">
            <a:off x="3825787" y="2216104"/>
            <a:ext cx="154677" cy="661135"/>
          </a:xfrm>
          <a:prstGeom prst="straightConnector1">
            <a:avLst/>
          </a:prstGeom>
          <a:noFill/>
          <a:ln w="9525" cap="flat" cmpd="sng" algn="ctr">
            <a:noFill/>
            <a:prstDash val="solid"/>
            <a:round/>
            <a:headEnd type="none" w="med" len="med"/>
            <a:tailEnd type="arrow"/>
          </a:ln>
          <a:effectLst/>
        </p:spPr>
      </p:cxnSp>
      <p:cxnSp>
        <p:nvCxnSpPr>
          <p:cNvPr id="15" name="Straight Arrow Connector 14"/>
          <p:cNvCxnSpPr>
            <a:cxnSpLocks/>
            <a:stCxn id="13" idx="0"/>
            <a:endCxn id="10" idx="4"/>
          </p:cNvCxnSpPr>
          <p:nvPr/>
        </p:nvCxnSpPr>
        <p:spPr bwMode="auto">
          <a:xfrm flipH="1" flipV="1">
            <a:off x="4155118" y="2285823"/>
            <a:ext cx="274440" cy="591416"/>
          </a:xfrm>
          <a:prstGeom prst="straightConnector1">
            <a:avLst/>
          </a:prstGeom>
          <a:noFill/>
          <a:ln w="9525" cap="flat" cmpd="sng" algn="ctr">
            <a:solidFill>
              <a:schemeClr val="tx1"/>
            </a:solidFill>
            <a:prstDash val="solid"/>
            <a:round/>
            <a:headEnd type="none" w="med" len="med"/>
            <a:tailEnd type="arrow"/>
          </a:ln>
          <a:effectLst/>
        </p:spPr>
      </p:cxnSp>
      <p:cxnSp>
        <p:nvCxnSpPr>
          <p:cNvPr id="16" name="Straight Arrow Connector 15"/>
          <p:cNvCxnSpPr>
            <a:cxnSpLocks/>
            <a:stCxn id="12" idx="0"/>
            <a:endCxn id="10" idx="4"/>
          </p:cNvCxnSpPr>
          <p:nvPr/>
        </p:nvCxnSpPr>
        <p:spPr bwMode="auto">
          <a:xfrm flipH="1" flipV="1">
            <a:off x="4155118" y="2285823"/>
            <a:ext cx="878211" cy="591416"/>
          </a:xfrm>
          <a:prstGeom prst="straightConnector1">
            <a:avLst/>
          </a:prstGeom>
          <a:noFill/>
          <a:ln w="9525" cap="flat" cmpd="sng" algn="ctr">
            <a:solidFill>
              <a:schemeClr val="tx1"/>
            </a:solidFill>
            <a:prstDash val="solid"/>
            <a:round/>
            <a:headEnd type="none" w="med" len="med"/>
            <a:tailEnd type="arrow"/>
          </a:ln>
          <a:effectLst/>
        </p:spPr>
      </p:cxnSp>
      <p:cxnSp>
        <p:nvCxnSpPr>
          <p:cNvPr id="18" name="Straight Arrow Connector 17"/>
          <p:cNvCxnSpPr>
            <a:cxnSpLocks/>
            <a:stCxn id="9" idx="7"/>
            <a:endCxn id="10" idx="4"/>
          </p:cNvCxnSpPr>
          <p:nvPr/>
        </p:nvCxnSpPr>
        <p:spPr bwMode="auto">
          <a:xfrm flipV="1">
            <a:off x="4000440" y="2285823"/>
            <a:ext cx="154678" cy="661135"/>
          </a:xfrm>
          <a:prstGeom prst="straightConnector1">
            <a:avLst/>
          </a:prstGeom>
          <a:noFill/>
          <a:ln w="9525" cap="flat" cmpd="sng" algn="ctr">
            <a:solidFill>
              <a:schemeClr val="tx1"/>
            </a:solidFill>
            <a:prstDash val="solid"/>
            <a:round/>
            <a:headEnd type="none" w="med" len="med"/>
            <a:tailEnd type="arrow"/>
          </a:ln>
          <a:effectLst/>
        </p:spPr>
      </p:cxnSp>
      <p:sp>
        <p:nvSpPr>
          <p:cNvPr id="20" name="Oval 19"/>
          <p:cNvSpPr/>
          <p:nvPr/>
        </p:nvSpPr>
        <p:spPr bwMode="auto">
          <a:xfrm>
            <a:off x="4182562" y="4506561"/>
            <a:ext cx="274441" cy="476071"/>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21" name="Oval 20"/>
          <p:cNvSpPr/>
          <p:nvPr/>
        </p:nvSpPr>
        <p:spPr bwMode="auto">
          <a:xfrm>
            <a:off x="2590801" y="4225643"/>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23" name="Oval 22"/>
          <p:cNvSpPr/>
          <p:nvPr/>
        </p:nvSpPr>
        <p:spPr bwMode="auto">
          <a:xfrm>
            <a:off x="5335214" y="4225643"/>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24" name="Oval 23"/>
          <p:cNvSpPr/>
          <p:nvPr/>
        </p:nvSpPr>
        <p:spPr bwMode="auto">
          <a:xfrm>
            <a:off x="4402114" y="4225643"/>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25" name="Oval 24"/>
          <p:cNvSpPr/>
          <p:nvPr/>
        </p:nvSpPr>
        <p:spPr bwMode="auto">
          <a:xfrm>
            <a:off x="3414125" y="4225643"/>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26" name="Straight Arrow Connector 25"/>
          <p:cNvCxnSpPr>
            <a:cxnSpLocks/>
            <a:stCxn id="21" idx="0"/>
          </p:cNvCxnSpPr>
          <p:nvPr/>
        </p:nvCxnSpPr>
        <p:spPr bwMode="auto">
          <a:xfrm flipV="1">
            <a:off x="2837799" y="3397937"/>
            <a:ext cx="1878949" cy="827706"/>
          </a:xfrm>
          <a:prstGeom prst="straightConnector1">
            <a:avLst/>
          </a:prstGeom>
          <a:noFill/>
          <a:ln w="9525" cap="flat" cmpd="sng" algn="ctr">
            <a:noFill/>
            <a:prstDash val="solid"/>
            <a:round/>
            <a:headEnd type="none" w="med" len="med"/>
            <a:tailEnd type="arrow"/>
          </a:ln>
          <a:effectLst/>
        </p:spPr>
      </p:cxnSp>
      <p:cxnSp>
        <p:nvCxnSpPr>
          <p:cNvPr id="27" name="Straight Arrow Connector 26"/>
          <p:cNvCxnSpPr>
            <a:cxnSpLocks/>
            <a:stCxn id="25" idx="0"/>
            <a:endCxn id="9" idx="4"/>
          </p:cNvCxnSpPr>
          <p:nvPr/>
        </p:nvCxnSpPr>
        <p:spPr bwMode="auto">
          <a:xfrm flipV="1">
            <a:off x="3661123" y="3353310"/>
            <a:ext cx="164664" cy="872333"/>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p:cNvCxnSpPr>
            <a:cxnSpLocks/>
            <a:stCxn id="24" idx="0"/>
            <a:endCxn id="9" idx="4"/>
          </p:cNvCxnSpPr>
          <p:nvPr/>
        </p:nvCxnSpPr>
        <p:spPr bwMode="auto">
          <a:xfrm flipH="1" flipV="1">
            <a:off x="3825787" y="3353310"/>
            <a:ext cx="823325" cy="872333"/>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cxnSpLocks/>
            <a:stCxn id="23" idx="0"/>
            <a:endCxn id="9" idx="4"/>
          </p:cNvCxnSpPr>
          <p:nvPr/>
        </p:nvCxnSpPr>
        <p:spPr bwMode="auto">
          <a:xfrm flipH="1" flipV="1">
            <a:off x="3825787" y="3353310"/>
            <a:ext cx="1756425" cy="872333"/>
          </a:xfrm>
          <a:prstGeom prst="straightConnector1">
            <a:avLst/>
          </a:prstGeom>
          <a:noFill/>
          <a:ln w="9525" cap="flat" cmpd="sng" algn="ctr">
            <a:solidFill>
              <a:schemeClr val="tx1"/>
            </a:solidFill>
            <a:prstDash val="solid"/>
            <a:round/>
            <a:headEnd type="none" w="med" len="med"/>
            <a:tailEnd type="arrow"/>
          </a:ln>
          <a:effectLst/>
        </p:spPr>
      </p:cxnSp>
      <p:cxnSp>
        <p:nvCxnSpPr>
          <p:cNvPr id="30" name="Straight Arrow Connector 29"/>
          <p:cNvCxnSpPr>
            <a:cxnSpLocks/>
            <a:stCxn id="21" idx="7"/>
            <a:endCxn id="9" idx="4"/>
          </p:cNvCxnSpPr>
          <p:nvPr/>
        </p:nvCxnSpPr>
        <p:spPr bwMode="auto">
          <a:xfrm flipV="1">
            <a:off x="3012452" y="3353310"/>
            <a:ext cx="813335" cy="942052"/>
          </a:xfrm>
          <a:prstGeom prst="straightConnector1">
            <a:avLst/>
          </a:prstGeom>
          <a:noFill/>
          <a:ln w="9525" cap="flat" cmpd="sng" algn="ctr">
            <a:solidFill>
              <a:schemeClr val="tx1"/>
            </a:solidFill>
            <a:prstDash val="solid"/>
            <a:round/>
            <a:headEnd type="none" w="med" len="med"/>
            <a:tailEnd type="arrow"/>
          </a:ln>
          <a:effectLst/>
        </p:spPr>
      </p:cxnSp>
      <p:sp>
        <p:nvSpPr>
          <p:cNvPr id="34" name="Oval 33"/>
          <p:cNvSpPr/>
          <p:nvPr/>
        </p:nvSpPr>
        <p:spPr bwMode="auto">
          <a:xfrm>
            <a:off x="5993873" y="4225643"/>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46" name="Straight Arrow Connector 45"/>
          <p:cNvCxnSpPr>
            <a:cxnSpLocks/>
            <a:stCxn id="34" idx="0"/>
            <a:endCxn id="9" idx="4"/>
          </p:cNvCxnSpPr>
          <p:nvPr/>
        </p:nvCxnSpPr>
        <p:spPr bwMode="auto">
          <a:xfrm flipH="1" flipV="1">
            <a:off x="3825787" y="3353310"/>
            <a:ext cx="2415084" cy="872333"/>
          </a:xfrm>
          <a:prstGeom prst="straightConnector1">
            <a:avLst/>
          </a:prstGeom>
          <a:noFill/>
          <a:ln w="9525" cap="flat" cmpd="sng" algn="ctr">
            <a:solidFill>
              <a:schemeClr val="tx1"/>
            </a:solidFill>
            <a:prstDash val="solid"/>
            <a:round/>
            <a:headEnd type="none" w="med" len="med"/>
            <a:tailEnd type="arrow"/>
          </a:ln>
          <a:effectLst/>
        </p:spPr>
      </p:cxnSp>
      <p:cxnSp>
        <p:nvCxnSpPr>
          <p:cNvPr id="49" name="Straight Arrow Connector 48"/>
          <p:cNvCxnSpPr>
            <a:cxnSpLocks/>
            <a:stCxn id="21" idx="7"/>
            <a:endCxn id="13" idx="4"/>
          </p:cNvCxnSpPr>
          <p:nvPr/>
        </p:nvCxnSpPr>
        <p:spPr bwMode="auto">
          <a:xfrm flipV="1">
            <a:off x="3012452" y="3353310"/>
            <a:ext cx="1417106" cy="942052"/>
          </a:xfrm>
          <a:prstGeom prst="straightConnector1">
            <a:avLst/>
          </a:prstGeom>
          <a:noFill/>
          <a:ln w="9525" cap="flat" cmpd="sng" algn="ctr">
            <a:solidFill>
              <a:schemeClr val="tx1"/>
            </a:solidFill>
            <a:prstDash val="solid"/>
            <a:round/>
            <a:headEnd type="none" w="med" len="med"/>
            <a:tailEnd type="arrow"/>
          </a:ln>
          <a:effectLst/>
        </p:spPr>
      </p:cxnSp>
      <p:cxnSp>
        <p:nvCxnSpPr>
          <p:cNvPr id="52" name="Straight Arrow Connector 51"/>
          <p:cNvCxnSpPr>
            <a:cxnSpLocks/>
            <a:endCxn id="12" idx="4"/>
          </p:cNvCxnSpPr>
          <p:nvPr/>
        </p:nvCxnSpPr>
        <p:spPr bwMode="auto">
          <a:xfrm flipV="1">
            <a:off x="3044605" y="3353310"/>
            <a:ext cx="1988724" cy="913472"/>
          </a:xfrm>
          <a:prstGeom prst="straightConnector1">
            <a:avLst/>
          </a:prstGeom>
          <a:noFill/>
          <a:ln w="9525" cap="flat" cmpd="sng" algn="ctr">
            <a:solidFill>
              <a:schemeClr val="tx1"/>
            </a:solidFill>
            <a:prstDash val="solid"/>
            <a:round/>
            <a:headEnd type="none" w="med" len="med"/>
            <a:tailEnd type="arrow"/>
          </a:ln>
          <a:effectLst/>
        </p:spPr>
      </p:cxnSp>
      <p:cxnSp>
        <p:nvCxnSpPr>
          <p:cNvPr id="54" name="Straight Arrow Connector 53"/>
          <p:cNvCxnSpPr>
            <a:cxnSpLocks/>
            <a:stCxn id="34" idx="0"/>
            <a:endCxn id="12" idx="4"/>
          </p:cNvCxnSpPr>
          <p:nvPr/>
        </p:nvCxnSpPr>
        <p:spPr bwMode="auto">
          <a:xfrm flipH="1" flipV="1">
            <a:off x="5033329" y="3353310"/>
            <a:ext cx="1207542" cy="872333"/>
          </a:xfrm>
          <a:prstGeom prst="straightConnector1">
            <a:avLst/>
          </a:prstGeom>
          <a:noFill/>
          <a:ln w="9525" cap="flat" cmpd="sng" algn="ctr">
            <a:solidFill>
              <a:schemeClr val="tx1"/>
            </a:solidFill>
            <a:prstDash val="solid"/>
            <a:round/>
            <a:headEnd type="none" w="med" len="med"/>
            <a:tailEnd type="arrow"/>
          </a:ln>
          <a:effectLst/>
        </p:spPr>
      </p:cxnSp>
      <p:cxnSp>
        <p:nvCxnSpPr>
          <p:cNvPr id="56" name="Straight Arrow Connector 55"/>
          <p:cNvCxnSpPr>
            <a:cxnSpLocks/>
            <a:stCxn id="34" idx="0"/>
            <a:endCxn id="13" idx="4"/>
          </p:cNvCxnSpPr>
          <p:nvPr/>
        </p:nvCxnSpPr>
        <p:spPr bwMode="auto">
          <a:xfrm flipH="1" flipV="1">
            <a:off x="4429558" y="3353310"/>
            <a:ext cx="1811313" cy="872333"/>
          </a:xfrm>
          <a:prstGeom prst="straightConnector1">
            <a:avLst/>
          </a:prstGeom>
          <a:noFill/>
          <a:ln w="9525" cap="flat" cmpd="sng" algn="ctr">
            <a:solidFill>
              <a:schemeClr val="tx1"/>
            </a:solidFill>
            <a:prstDash val="solid"/>
            <a:round/>
            <a:headEnd type="none" w="med" len="med"/>
            <a:tailEnd type="arrow"/>
          </a:ln>
          <a:effectLst/>
        </p:spPr>
      </p:cxnSp>
      <p:cxnSp>
        <p:nvCxnSpPr>
          <p:cNvPr id="60" name="Straight Arrow Connector 59"/>
          <p:cNvCxnSpPr>
            <a:cxnSpLocks/>
          </p:cNvCxnSpPr>
          <p:nvPr/>
        </p:nvCxnSpPr>
        <p:spPr bwMode="auto">
          <a:xfrm flipH="1" flipV="1">
            <a:off x="4388393" y="3375370"/>
            <a:ext cx="1015433" cy="1011302"/>
          </a:xfrm>
          <a:prstGeom prst="straightConnector1">
            <a:avLst/>
          </a:prstGeom>
          <a:noFill/>
          <a:ln w="9525" cap="flat" cmpd="sng" algn="ctr">
            <a:solidFill>
              <a:schemeClr val="tx1"/>
            </a:solidFill>
            <a:prstDash val="solid"/>
            <a:round/>
            <a:headEnd type="none" w="med" len="med"/>
            <a:tailEnd type="arrow"/>
          </a:ln>
          <a:effectLst/>
        </p:spPr>
      </p:cxnSp>
      <p:cxnSp>
        <p:nvCxnSpPr>
          <p:cNvPr id="62" name="Straight Arrow Connector 61"/>
          <p:cNvCxnSpPr>
            <a:cxnSpLocks/>
            <a:stCxn id="23" idx="0"/>
            <a:endCxn id="12" idx="4"/>
          </p:cNvCxnSpPr>
          <p:nvPr/>
        </p:nvCxnSpPr>
        <p:spPr bwMode="auto">
          <a:xfrm flipH="1" flipV="1">
            <a:off x="5033329" y="3353310"/>
            <a:ext cx="548883" cy="872333"/>
          </a:xfrm>
          <a:prstGeom prst="straightConnector1">
            <a:avLst/>
          </a:prstGeom>
          <a:noFill/>
          <a:ln w="9525" cap="flat" cmpd="sng" algn="ctr">
            <a:solidFill>
              <a:schemeClr val="tx1"/>
            </a:solidFill>
            <a:prstDash val="solid"/>
            <a:round/>
            <a:headEnd type="none" w="med" len="med"/>
            <a:tailEnd type="arrow"/>
          </a:ln>
          <a:effectLst/>
        </p:spPr>
      </p:cxnSp>
      <p:cxnSp>
        <p:nvCxnSpPr>
          <p:cNvPr id="66" name="Straight Arrow Connector 65"/>
          <p:cNvCxnSpPr>
            <a:cxnSpLocks/>
            <a:stCxn id="24" idx="0"/>
            <a:endCxn id="13" idx="4"/>
          </p:cNvCxnSpPr>
          <p:nvPr/>
        </p:nvCxnSpPr>
        <p:spPr bwMode="auto">
          <a:xfrm flipH="1" flipV="1">
            <a:off x="4429558" y="3353310"/>
            <a:ext cx="219554" cy="872333"/>
          </a:xfrm>
          <a:prstGeom prst="straightConnector1">
            <a:avLst/>
          </a:prstGeom>
          <a:noFill/>
          <a:ln w="9525" cap="flat" cmpd="sng" algn="ctr">
            <a:solidFill>
              <a:schemeClr val="tx1"/>
            </a:solidFill>
            <a:prstDash val="solid"/>
            <a:round/>
            <a:headEnd type="none" w="med" len="med"/>
            <a:tailEnd type="arrow"/>
          </a:ln>
          <a:effectLst/>
        </p:spPr>
      </p:cxnSp>
      <p:cxnSp>
        <p:nvCxnSpPr>
          <p:cNvPr id="69" name="Straight Arrow Connector 68"/>
          <p:cNvCxnSpPr>
            <a:cxnSpLocks/>
            <a:stCxn id="24" idx="0"/>
            <a:endCxn id="12" idx="4"/>
          </p:cNvCxnSpPr>
          <p:nvPr/>
        </p:nvCxnSpPr>
        <p:spPr bwMode="auto">
          <a:xfrm flipV="1">
            <a:off x="4649112" y="3353310"/>
            <a:ext cx="384217" cy="872333"/>
          </a:xfrm>
          <a:prstGeom prst="straightConnector1">
            <a:avLst/>
          </a:prstGeom>
          <a:noFill/>
          <a:ln w="9525" cap="flat" cmpd="sng" algn="ctr">
            <a:solidFill>
              <a:schemeClr val="tx1"/>
            </a:solidFill>
            <a:prstDash val="solid"/>
            <a:round/>
            <a:headEnd type="none" w="med" len="med"/>
            <a:tailEnd type="arrow"/>
          </a:ln>
          <a:effectLst/>
        </p:spPr>
      </p:cxnSp>
      <p:cxnSp>
        <p:nvCxnSpPr>
          <p:cNvPr id="71" name="Straight Arrow Connector 70"/>
          <p:cNvCxnSpPr>
            <a:cxnSpLocks/>
            <a:stCxn id="25" idx="0"/>
            <a:endCxn id="13" idx="4"/>
          </p:cNvCxnSpPr>
          <p:nvPr/>
        </p:nvCxnSpPr>
        <p:spPr bwMode="auto">
          <a:xfrm flipV="1">
            <a:off x="3661123" y="3353310"/>
            <a:ext cx="768435" cy="872333"/>
          </a:xfrm>
          <a:prstGeom prst="straightConnector1">
            <a:avLst/>
          </a:prstGeom>
          <a:noFill/>
          <a:ln w="9525" cap="flat" cmpd="sng" algn="ctr">
            <a:solidFill>
              <a:schemeClr val="tx1"/>
            </a:solidFill>
            <a:prstDash val="solid"/>
            <a:round/>
            <a:headEnd type="none" w="med" len="med"/>
            <a:tailEnd type="arrow"/>
          </a:ln>
          <a:effectLst/>
        </p:spPr>
      </p:cxnSp>
      <p:cxnSp>
        <p:nvCxnSpPr>
          <p:cNvPr id="74" name="Straight Arrow Connector 73"/>
          <p:cNvCxnSpPr>
            <a:cxnSpLocks/>
            <a:endCxn id="12" idx="4"/>
          </p:cNvCxnSpPr>
          <p:nvPr/>
        </p:nvCxnSpPr>
        <p:spPr bwMode="auto">
          <a:xfrm flipV="1">
            <a:off x="3770899" y="3353310"/>
            <a:ext cx="1262430" cy="872336"/>
          </a:xfrm>
          <a:prstGeom prst="straightConnector1">
            <a:avLst/>
          </a:prstGeom>
          <a:noFill/>
          <a:ln w="9525" cap="flat" cmpd="sng" algn="ctr">
            <a:solidFill>
              <a:schemeClr val="tx1"/>
            </a:solidFill>
            <a:prstDash val="solid"/>
            <a:round/>
            <a:headEnd type="none" w="med" len="med"/>
            <a:tailEnd type="arrow"/>
          </a:ln>
          <a:effectLst/>
        </p:spPr>
      </p:cxnSp>
      <p:sp>
        <p:nvSpPr>
          <p:cNvPr id="76" name="TextBox 75"/>
          <p:cNvSpPr txBox="1"/>
          <p:nvPr/>
        </p:nvSpPr>
        <p:spPr>
          <a:xfrm>
            <a:off x="3523903" y="2203035"/>
            <a:ext cx="329330" cy="523220"/>
          </a:xfrm>
          <a:prstGeom prst="rect">
            <a:avLst/>
          </a:prstGeom>
          <a:noFill/>
        </p:spPr>
        <p:txBody>
          <a:bodyPr wrap="square" rtlCol="0">
            <a:spAutoFit/>
          </a:bodyPr>
          <a:lstStyle/>
          <a:p>
            <a:r>
              <a:rPr lang="en-US" sz="2800" dirty="0">
                <a:solidFill>
                  <a:srgbClr val="590A0E"/>
                </a:solidFill>
              </a:rPr>
              <a:t>U</a:t>
            </a:r>
          </a:p>
        </p:txBody>
      </p:sp>
      <p:sp>
        <p:nvSpPr>
          <p:cNvPr id="77" name="TextBox 76"/>
          <p:cNvSpPr txBox="1"/>
          <p:nvPr/>
        </p:nvSpPr>
        <p:spPr>
          <a:xfrm>
            <a:off x="2810353" y="3439072"/>
            <a:ext cx="329330" cy="523220"/>
          </a:xfrm>
          <a:prstGeom prst="rect">
            <a:avLst/>
          </a:prstGeom>
          <a:noFill/>
        </p:spPr>
        <p:txBody>
          <a:bodyPr wrap="square" rtlCol="0">
            <a:spAutoFit/>
          </a:bodyPr>
          <a:lstStyle/>
          <a:p>
            <a:r>
              <a:rPr lang="en-US" sz="2800" dirty="0">
                <a:solidFill>
                  <a:srgbClr val="590A0E"/>
                </a:solidFill>
              </a:rPr>
              <a:t>W</a:t>
            </a:r>
          </a:p>
        </p:txBody>
      </p:sp>
      <p:sp>
        <p:nvSpPr>
          <p:cNvPr id="83" name="TextBox 82"/>
          <p:cNvSpPr txBox="1"/>
          <p:nvPr/>
        </p:nvSpPr>
        <p:spPr>
          <a:xfrm>
            <a:off x="6104891" y="4171558"/>
            <a:ext cx="457176" cy="507831"/>
          </a:xfrm>
          <a:prstGeom prst="rect">
            <a:avLst/>
          </a:prstGeom>
          <a:noFill/>
        </p:spPr>
        <p:txBody>
          <a:bodyPr wrap="none" rtlCol="0">
            <a:spAutoFit/>
          </a:bodyPr>
          <a:lstStyle/>
          <a:p>
            <a:r>
              <a:rPr lang="en-US" sz="2700" dirty="0" err="1"/>
              <a:t>x</a:t>
            </a:r>
            <a:r>
              <a:rPr lang="en-US" sz="2700" baseline="-25000" dirty="0" err="1"/>
              <a:t>n</a:t>
            </a:r>
            <a:endParaRPr lang="en-US" sz="2700" baseline="-25000" dirty="0"/>
          </a:p>
        </p:txBody>
      </p:sp>
      <p:sp>
        <p:nvSpPr>
          <p:cNvPr id="84" name="TextBox 83"/>
          <p:cNvSpPr txBox="1"/>
          <p:nvPr/>
        </p:nvSpPr>
        <p:spPr>
          <a:xfrm>
            <a:off x="2686673" y="4201553"/>
            <a:ext cx="548883" cy="507831"/>
          </a:xfrm>
          <a:prstGeom prst="rect">
            <a:avLst/>
          </a:prstGeom>
          <a:noFill/>
        </p:spPr>
        <p:txBody>
          <a:bodyPr wrap="square" rtlCol="0">
            <a:spAutoFit/>
          </a:bodyPr>
          <a:lstStyle/>
          <a:p>
            <a:r>
              <a:rPr lang="en-US" sz="2700" dirty="0"/>
              <a:t>x</a:t>
            </a:r>
            <a:r>
              <a:rPr lang="en-US" sz="2700" baseline="-25000" dirty="0"/>
              <a:t>1</a:t>
            </a:r>
          </a:p>
        </p:txBody>
      </p:sp>
      <p:sp>
        <p:nvSpPr>
          <p:cNvPr id="45" name="Oval 44"/>
          <p:cNvSpPr/>
          <p:nvPr/>
        </p:nvSpPr>
        <p:spPr bwMode="auto">
          <a:xfrm>
            <a:off x="4457003" y="1809752"/>
            <a:ext cx="493995" cy="476071"/>
          </a:xfrm>
          <a:prstGeom prst="ellipse">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cxnSp>
        <p:nvCxnSpPr>
          <p:cNvPr id="55" name="Straight Arrow Connector 54"/>
          <p:cNvCxnSpPr>
            <a:cxnSpLocks/>
            <a:stCxn id="12" idx="0"/>
            <a:endCxn id="45" idx="4"/>
          </p:cNvCxnSpPr>
          <p:nvPr/>
        </p:nvCxnSpPr>
        <p:spPr bwMode="auto">
          <a:xfrm flipH="1" flipV="1">
            <a:off x="4704001" y="2285823"/>
            <a:ext cx="329328" cy="591416"/>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cxnSpLocks/>
            <a:stCxn id="13" idx="0"/>
            <a:endCxn id="45" idx="4"/>
          </p:cNvCxnSpPr>
          <p:nvPr/>
        </p:nvCxnSpPr>
        <p:spPr bwMode="auto">
          <a:xfrm flipV="1">
            <a:off x="4429558" y="2285823"/>
            <a:ext cx="274443" cy="591416"/>
          </a:xfrm>
          <a:prstGeom prst="straightConnector1">
            <a:avLst/>
          </a:prstGeom>
          <a:noFill/>
          <a:ln w="9525" cap="flat" cmpd="sng" algn="ctr">
            <a:solidFill>
              <a:schemeClr val="tx1"/>
            </a:solidFill>
            <a:prstDash val="solid"/>
            <a:round/>
            <a:headEnd type="none" w="med" len="med"/>
            <a:tailEnd type="arrow"/>
          </a:ln>
          <a:effectLst/>
        </p:spPr>
      </p:cxnSp>
      <p:cxnSp>
        <p:nvCxnSpPr>
          <p:cNvPr id="63" name="Straight Arrow Connector 62"/>
          <p:cNvCxnSpPr>
            <a:cxnSpLocks/>
            <a:stCxn id="9" idx="7"/>
            <a:endCxn id="45" idx="4"/>
          </p:cNvCxnSpPr>
          <p:nvPr/>
        </p:nvCxnSpPr>
        <p:spPr bwMode="auto">
          <a:xfrm flipV="1">
            <a:off x="4000440" y="2285823"/>
            <a:ext cx="703561" cy="661135"/>
          </a:xfrm>
          <a:prstGeom prst="straightConnector1">
            <a:avLst/>
          </a:prstGeom>
          <a:noFill/>
          <a:ln w="9525" cap="flat" cmpd="sng" algn="ctr">
            <a:solidFill>
              <a:schemeClr val="tx1"/>
            </a:solidFill>
            <a:prstDash val="solid"/>
            <a:round/>
            <a:headEnd type="none" w="med" len="med"/>
            <a:tailEnd type="arrow"/>
          </a:ln>
          <a:effectLst/>
        </p:spPr>
      </p:cxnSp>
      <p:sp>
        <p:nvSpPr>
          <p:cNvPr id="50" name="Oval 49"/>
          <p:cNvSpPr/>
          <p:nvPr/>
        </p:nvSpPr>
        <p:spPr bwMode="auto">
          <a:xfrm>
            <a:off x="4428647" y="1200152"/>
            <a:ext cx="493995" cy="476071"/>
          </a:xfrm>
          <a:prstGeom prst="ellipse">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1" name="Oval 50"/>
          <p:cNvSpPr/>
          <p:nvPr/>
        </p:nvSpPr>
        <p:spPr bwMode="auto">
          <a:xfrm>
            <a:off x="3895247" y="1200152"/>
            <a:ext cx="493995" cy="476071"/>
          </a:xfrm>
          <a:prstGeom prst="ellipse">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mc:AlternateContent xmlns:mc="http://schemas.openxmlformats.org/markup-compatibility/2006" xmlns:a14="http://schemas.microsoft.com/office/drawing/2010/main">
        <mc:Choice Requires="a14">
          <p:sp>
            <p:nvSpPr>
              <p:cNvPr id="11" name="TextBox 10"/>
              <p:cNvSpPr txBox="1"/>
              <p:nvPr/>
            </p:nvSpPr>
            <p:spPr>
              <a:xfrm>
                <a:off x="1600200" y="1809752"/>
                <a:ext cx="2310056" cy="461665"/>
              </a:xfrm>
              <a:prstGeom prst="rect">
                <a:avLst/>
              </a:prstGeom>
              <a:noFill/>
            </p:spPr>
            <p:txBody>
              <a:bodyPr wrap="none" rtlCol="0">
                <a:spAutoFit/>
              </a:bodyPr>
              <a:lstStyle/>
              <a:p>
                <a:r>
                  <a:rPr lang="en-US" sz="2400" dirty="0"/>
                  <a:t>System output </a:t>
                </a:r>
                <a14:m>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𝑦</m:t>
                        </m:r>
                      </m:e>
                    </m:acc>
                  </m:oMath>
                </a14:m>
                <a:r>
                  <a:rPr lang="en-US" sz="2400" dirty="0"/>
                  <a:t> </a:t>
                </a:r>
              </a:p>
            </p:txBody>
          </p:sp>
        </mc:Choice>
        <mc:Fallback xmlns="">
          <p:sp>
            <p:nvSpPr>
              <p:cNvPr id="11" name="TextBox 10"/>
              <p:cNvSpPr txBox="1">
                <a:spLocks noRot="1" noChangeAspect="1" noMove="1" noResize="1" noEditPoints="1" noAdjustHandles="1" noChangeArrowheads="1" noChangeShapeType="1" noTextEdit="1"/>
              </p:cNvSpPr>
              <p:nvPr/>
            </p:nvSpPr>
            <p:spPr>
              <a:xfrm>
                <a:off x="1600200" y="1809752"/>
                <a:ext cx="2310056" cy="461665"/>
              </a:xfrm>
              <a:prstGeom prst="rect">
                <a:avLst/>
              </a:prstGeom>
              <a:blipFill>
                <a:blip r:embed="rId3"/>
                <a:stretch>
                  <a:fillRect l="-4396" t="-78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643876" y="1200152"/>
                <a:ext cx="2195922" cy="461665"/>
              </a:xfrm>
              <a:prstGeom prst="rect">
                <a:avLst/>
              </a:prstGeom>
              <a:noFill/>
            </p:spPr>
            <p:txBody>
              <a:bodyPr wrap="none" rtlCol="0">
                <a:spAutoFit/>
              </a:bodyPr>
              <a:lstStyle/>
              <a:p>
                <a:r>
                  <a:rPr lang="en-US" sz="2400" dirty="0"/>
                  <a:t>Actual answer </a:t>
                </a:r>
                <a14:m>
                  <m:oMath xmlns:m="http://schemas.openxmlformats.org/officeDocument/2006/math">
                    <m:r>
                      <a:rPr lang="en-US" sz="2400" i="1" dirty="0">
                        <a:latin typeface="Cambria Math" panose="02040503050406030204" pitchFamily="18" charset="0"/>
                      </a:rPr>
                      <m:t>𝑦</m:t>
                    </m:r>
                  </m:oMath>
                </a14:m>
                <a:endParaRPr lang="en-US" sz="2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1643876" y="1200152"/>
                <a:ext cx="2195922" cy="461665"/>
              </a:xfrm>
              <a:prstGeom prst="rect">
                <a:avLst/>
              </a:prstGeom>
              <a:blipFill>
                <a:blip r:embed="rId4"/>
                <a:stretch>
                  <a:fillRect l="-4598" t="-7895" b="-26316"/>
                </a:stretch>
              </a:blipFill>
            </p:spPr>
            <p:txBody>
              <a:bodyPr/>
              <a:lstStyle/>
              <a:p>
                <a:r>
                  <a:rPr lang="en-US">
                    <a:noFill/>
                  </a:rPr>
                  <a:t> </a:t>
                </a:r>
              </a:p>
            </p:txBody>
          </p:sp>
        </mc:Fallback>
      </mc:AlternateContent>
      <p:sp>
        <p:nvSpPr>
          <p:cNvPr id="58" name="TextBox 57"/>
          <p:cNvSpPr txBox="1"/>
          <p:nvPr/>
        </p:nvSpPr>
        <p:spPr>
          <a:xfrm>
            <a:off x="457200" y="4286250"/>
            <a:ext cx="2022092" cy="415498"/>
          </a:xfrm>
          <a:prstGeom prst="rect">
            <a:avLst/>
          </a:prstGeom>
          <a:noFill/>
        </p:spPr>
        <p:txBody>
          <a:bodyPr wrap="none" rtlCol="0">
            <a:spAutoFit/>
          </a:bodyPr>
          <a:lstStyle/>
          <a:p>
            <a:r>
              <a:rPr lang="en-US" sz="2100" dirty="0"/>
              <a:t>Training instance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C0A7158-09ED-C944-A16C-7073E2AF0BAA}"/>
                  </a:ext>
                </a:extLst>
              </p:cNvPr>
              <p:cNvSpPr txBox="1"/>
              <p:nvPr/>
            </p:nvSpPr>
            <p:spPr>
              <a:xfrm>
                <a:off x="5843447" y="1487848"/>
                <a:ext cx="2683042" cy="461665"/>
              </a:xfrm>
              <a:prstGeom prst="rect">
                <a:avLst/>
              </a:prstGeom>
              <a:noFill/>
            </p:spPr>
            <p:txBody>
              <a:bodyPr wrap="none" rtlCol="0">
                <a:spAutoFit/>
              </a:bodyPr>
              <a:lstStyle/>
              <a:p>
                <a:r>
                  <a:rPr lang="en-US" sz="2400" dirty="0"/>
                  <a:t>Loss function L(</a:t>
                </a:r>
                <a14:m>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𝑦</m:t>
                        </m:r>
                      </m:e>
                    </m:acc>
                    <m:r>
                      <a:rPr lang="en-US" sz="2400" i="1" dirty="0">
                        <a:latin typeface="Cambria Math" panose="02040503050406030204" pitchFamily="18" charset="0"/>
                      </a:rPr>
                      <m:t>,</m:t>
                    </m:r>
                    <m:r>
                      <a:rPr lang="en-US" sz="2400" i="1" dirty="0">
                        <a:latin typeface="Cambria Math" panose="02040503050406030204" pitchFamily="18" charset="0"/>
                      </a:rPr>
                      <m:t>𝑦</m:t>
                    </m:r>
                  </m:oMath>
                </a14:m>
                <a:r>
                  <a:rPr lang="en-US" sz="2400" dirty="0"/>
                  <a:t>)</a:t>
                </a:r>
              </a:p>
            </p:txBody>
          </p:sp>
        </mc:Choice>
        <mc:Fallback xmlns="">
          <p:sp>
            <p:nvSpPr>
              <p:cNvPr id="7" name="TextBox 6">
                <a:extLst>
                  <a:ext uri="{FF2B5EF4-FFF2-40B4-BE49-F238E27FC236}">
                    <a16:creationId xmlns:a16="http://schemas.microsoft.com/office/drawing/2014/main" id="{AC0A7158-09ED-C944-A16C-7073E2AF0BAA}"/>
                  </a:ext>
                </a:extLst>
              </p:cNvPr>
              <p:cNvSpPr txBox="1">
                <a:spLocks noRot="1" noChangeAspect="1" noMove="1" noResize="1" noEditPoints="1" noAdjustHandles="1" noChangeArrowheads="1" noChangeShapeType="1" noTextEdit="1"/>
              </p:cNvSpPr>
              <p:nvPr/>
            </p:nvSpPr>
            <p:spPr>
              <a:xfrm>
                <a:off x="5843447" y="1487848"/>
                <a:ext cx="2683042" cy="461665"/>
              </a:xfrm>
              <a:prstGeom prst="rect">
                <a:avLst/>
              </a:prstGeom>
              <a:blipFill>
                <a:blip r:embed="rId5"/>
                <a:stretch>
                  <a:fillRect l="-3774" t="-8108" r="-2358" b="-29730"/>
                </a:stretch>
              </a:blipFill>
            </p:spPr>
            <p:txBody>
              <a:bodyPr/>
              <a:lstStyle/>
              <a:p>
                <a:r>
                  <a:rPr lang="en-US">
                    <a:noFill/>
                  </a:rPr>
                  <a:t> </a:t>
                </a:r>
              </a:p>
            </p:txBody>
          </p:sp>
        </mc:Fallback>
      </mc:AlternateContent>
      <p:sp>
        <p:nvSpPr>
          <p:cNvPr id="78" name="Right Brace 77">
            <a:extLst>
              <a:ext uri="{FF2B5EF4-FFF2-40B4-BE49-F238E27FC236}">
                <a16:creationId xmlns:a16="http://schemas.microsoft.com/office/drawing/2014/main" id="{2069ECC1-05FA-9243-99A3-C0E64EECAE2A}"/>
              </a:ext>
            </a:extLst>
          </p:cNvPr>
          <p:cNvSpPr/>
          <p:nvPr/>
        </p:nvSpPr>
        <p:spPr bwMode="auto">
          <a:xfrm>
            <a:off x="5134735" y="1363892"/>
            <a:ext cx="447477" cy="800100"/>
          </a:xfrm>
          <a:prstGeom prst="rightBrace">
            <a:avLst/>
          </a:prstGeom>
          <a:noFill/>
          <a:ln w="349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grpSp>
        <p:nvGrpSpPr>
          <p:cNvPr id="4" name="Group 3">
            <a:extLst>
              <a:ext uri="{FF2B5EF4-FFF2-40B4-BE49-F238E27FC236}">
                <a16:creationId xmlns:a16="http://schemas.microsoft.com/office/drawing/2014/main" id="{CA8FE939-2AE5-844F-A7E1-4C0D80B054FE}"/>
              </a:ext>
            </a:extLst>
          </p:cNvPr>
          <p:cNvGrpSpPr/>
          <p:nvPr/>
        </p:nvGrpSpPr>
        <p:grpSpPr>
          <a:xfrm>
            <a:off x="1106407" y="2763030"/>
            <a:ext cx="1118319" cy="871197"/>
            <a:chOff x="457200" y="2038350"/>
            <a:chExt cx="1118319" cy="871197"/>
          </a:xfrm>
        </p:grpSpPr>
        <p:sp>
          <p:nvSpPr>
            <p:cNvPr id="17" name="Up Arrow 16"/>
            <p:cNvSpPr/>
            <p:nvPr/>
          </p:nvSpPr>
          <p:spPr bwMode="auto">
            <a:xfrm>
              <a:off x="800100" y="2038350"/>
              <a:ext cx="457200" cy="449878"/>
            </a:xfrm>
            <a:prstGeom prst="up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dirty="0">
                <a:solidFill>
                  <a:srgbClr val="009900"/>
                </a:solidFill>
                <a:latin typeface="Tahoma" charset="0"/>
              </a:endParaRPr>
            </a:p>
          </p:txBody>
        </p:sp>
        <p:sp>
          <p:nvSpPr>
            <p:cNvPr id="3" name="TextBox 2">
              <a:extLst>
                <a:ext uri="{FF2B5EF4-FFF2-40B4-BE49-F238E27FC236}">
                  <a16:creationId xmlns:a16="http://schemas.microsoft.com/office/drawing/2014/main" id="{8519709E-1179-C447-AB13-38B4DAF2B4B3}"/>
                </a:ext>
              </a:extLst>
            </p:cNvPr>
            <p:cNvSpPr txBox="1"/>
            <p:nvPr/>
          </p:nvSpPr>
          <p:spPr>
            <a:xfrm>
              <a:off x="457200" y="2609465"/>
              <a:ext cx="1118319" cy="300082"/>
            </a:xfrm>
            <a:prstGeom prst="rect">
              <a:avLst/>
            </a:prstGeom>
            <a:noFill/>
          </p:spPr>
          <p:txBody>
            <a:bodyPr wrap="none" rtlCol="0">
              <a:spAutoFit/>
            </a:bodyPr>
            <a:lstStyle/>
            <a:p>
              <a:r>
                <a:rPr lang="en-US" dirty="0">
                  <a:solidFill>
                    <a:srgbClr val="C00000"/>
                  </a:solidFill>
                </a:rPr>
                <a:t>Forward pass</a:t>
              </a:r>
            </a:p>
          </p:txBody>
        </p:sp>
      </p:grpSp>
      <p:grpSp>
        <p:nvGrpSpPr>
          <p:cNvPr id="19" name="Group 18">
            <a:extLst>
              <a:ext uri="{FF2B5EF4-FFF2-40B4-BE49-F238E27FC236}">
                <a16:creationId xmlns:a16="http://schemas.microsoft.com/office/drawing/2014/main" id="{8830E49B-A849-1F4B-8B5A-957CEEBF8C1B}"/>
              </a:ext>
            </a:extLst>
          </p:cNvPr>
          <p:cNvGrpSpPr/>
          <p:nvPr/>
        </p:nvGrpSpPr>
        <p:grpSpPr>
          <a:xfrm>
            <a:off x="7085936" y="2546994"/>
            <a:ext cx="1217513" cy="799927"/>
            <a:chOff x="7086600" y="2153265"/>
            <a:chExt cx="1217513" cy="799927"/>
          </a:xfrm>
        </p:grpSpPr>
        <p:sp>
          <p:nvSpPr>
            <p:cNvPr id="59" name="Up Arrow 58">
              <a:extLst>
                <a:ext uri="{FF2B5EF4-FFF2-40B4-BE49-F238E27FC236}">
                  <a16:creationId xmlns:a16="http://schemas.microsoft.com/office/drawing/2014/main" id="{3F01E2D6-6B90-EC4F-82ED-5F4BC68C7BF7}"/>
                </a:ext>
              </a:extLst>
            </p:cNvPr>
            <p:cNvSpPr/>
            <p:nvPr/>
          </p:nvSpPr>
          <p:spPr bwMode="auto">
            <a:xfrm rot="10800000">
              <a:off x="7489410" y="2503314"/>
              <a:ext cx="457200" cy="449878"/>
            </a:xfrm>
            <a:prstGeom prst="up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14355" fontAlgn="base">
                <a:spcBef>
                  <a:spcPct val="0"/>
                </a:spcBef>
                <a:spcAft>
                  <a:spcPct val="0"/>
                </a:spcAft>
              </a:pPr>
              <a:endParaRPr lang="en-US" sz="1600">
                <a:solidFill>
                  <a:srgbClr val="009900"/>
                </a:solidFill>
                <a:latin typeface="Tahoma" charset="0"/>
              </a:endParaRPr>
            </a:p>
          </p:txBody>
        </p:sp>
        <p:sp>
          <p:nvSpPr>
            <p:cNvPr id="5" name="TextBox 4">
              <a:extLst>
                <a:ext uri="{FF2B5EF4-FFF2-40B4-BE49-F238E27FC236}">
                  <a16:creationId xmlns:a16="http://schemas.microsoft.com/office/drawing/2014/main" id="{BC807923-7BE6-1845-9130-078B274112A4}"/>
                </a:ext>
              </a:extLst>
            </p:cNvPr>
            <p:cNvSpPr txBox="1"/>
            <p:nvPr/>
          </p:nvSpPr>
          <p:spPr>
            <a:xfrm>
              <a:off x="7086600" y="2153265"/>
              <a:ext cx="1217513" cy="300082"/>
            </a:xfrm>
            <a:prstGeom prst="rect">
              <a:avLst/>
            </a:prstGeom>
            <a:noFill/>
          </p:spPr>
          <p:txBody>
            <a:bodyPr wrap="none" rtlCol="0">
              <a:spAutoFit/>
            </a:bodyPr>
            <a:lstStyle/>
            <a:p>
              <a:r>
                <a:rPr lang="en-US" dirty="0">
                  <a:solidFill>
                    <a:srgbClr val="C00000"/>
                  </a:solidFill>
                </a:rPr>
                <a:t>Backward pass</a:t>
              </a:r>
            </a:p>
          </p:txBody>
        </p:sp>
      </p:grpSp>
      <p:sp>
        <p:nvSpPr>
          <p:cNvPr id="22" name="TextBox 21">
            <a:extLst>
              <a:ext uri="{FF2B5EF4-FFF2-40B4-BE49-F238E27FC236}">
                <a16:creationId xmlns:a16="http://schemas.microsoft.com/office/drawing/2014/main" id="{074EED63-5A17-4795-505A-36A1F1EBDFCD}"/>
              </a:ext>
            </a:extLst>
          </p:cNvPr>
          <p:cNvSpPr txBox="1"/>
          <p:nvPr/>
        </p:nvSpPr>
        <p:spPr>
          <a:xfrm>
            <a:off x="598332" y="3624659"/>
            <a:ext cx="2133918" cy="261610"/>
          </a:xfrm>
          <a:prstGeom prst="rect">
            <a:avLst/>
          </a:prstGeom>
          <a:noFill/>
        </p:spPr>
        <p:txBody>
          <a:bodyPr wrap="none" rtlCol="0">
            <a:spAutoFit/>
          </a:bodyPr>
          <a:lstStyle/>
          <a:p>
            <a:r>
              <a:rPr lang="en-US" sz="1100" dirty="0"/>
              <a:t>(Forward computation of the loss)</a:t>
            </a:r>
          </a:p>
        </p:txBody>
      </p:sp>
      <p:sp>
        <p:nvSpPr>
          <p:cNvPr id="31" name="TextBox 30">
            <a:extLst>
              <a:ext uri="{FF2B5EF4-FFF2-40B4-BE49-F238E27FC236}">
                <a16:creationId xmlns:a16="http://schemas.microsoft.com/office/drawing/2014/main" id="{D8D8084E-0039-C570-9F55-5F2E7396D2B4}"/>
              </a:ext>
            </a:extLst>
          </p:cNvPr>
          <p:cNvSpPr txBox="1"/>
          <p:nvPr/>
        </p:nvSpPr>
        <p:spPr>
          <a:xfrm>
            <a:off x="6276887" y="2415866"/>
            <a:ext cx="2880917" cy="261610"/>
          </a:xfrm>
          <a:prstGeom prst="rect">
            <a:avLst/>
          </a:prstGeom>
          <a:noFill/>
        </p:spPr>
        <p:txBody>
          <a:bodyPr wrap="none" rtlCol="0">
            <a:spAutoFit/>
          </a:bodyPr>
          <a:lstStyle/>
          <a:p>
            <a:r>
              <a:rPr lang="en-US" sz="1100" dirty="0"/>
              <a:t>(Backward computation of the weight updates)</a:t>
            </a:r>
          </a:p>
        </p:txBody>
      </p:sp>
      <p:sp>
        <p:nvSpPr>
          <p:cNvPr id="32" name="TextBox 31">
            <a:extLst>
              <a:ext uri="{FF2B5EF4-FFF2-40B4-BE49-F238E27FC236}">
                <a16:creationId xmlns:a16="http://schemas.microsoft.com/office/drawing/2014/main" id="{F902F8AB-7947-C7B6-F471-305165A54794}"/>
              </a:ext>
            </a:extLst>
          </p:cNvPr>
          <p:cNvSpPr txBox="1"/>
          <p:nvPr/>
        </p:nvSpPr>
        <p:spPr>
          <a:xfrm>
            <a:off x="7010547" y="4527142"/>
            <a:ext cx="2204450" cy="600164"/>
          </a:xfrm>
          <a:prstGeom prst="rect">
            <a:avLst/>
          </a:prstGeom>
          <a:noFill/>
        </p:spPr>
        <p:txBody>
          <a:bodyPr wrap="none" rtlCol="0">
            <a:spAutoFit/>
          </a:bodyPr>
          <a:lstStyle/>
          <a:p>
            <a:r>
              <a:rPr lang="en-US" sz="1100" dirty="0"/>
              <a:t>How did we update the weights? </a:t>
            </a:r>
          </a:p>
          <a:p>
            <a:pPr marL="228600" indent="-228600">
              <a:buAutoNum type="arabicPeriod"/>
            </a:pPr>
            <a:r>
              <a:rPr lang="en-US" sz="1100" dirty="0"/>
              <a:t>We computed the loss function</a:t>
            </a:r>
          </a:p>
          <a:p>
            <a:pPr marL="228600" indent="-228600">
              <a:buAutoNum type="arabicPeriod"/>
            </a:pPr>
            <a:r>
              <a:rPr lang="en-US" sz="1100" dirty="0"/>
              <a:t>We computed its derivative</a:t>
            </a:r>
          </a:p>
        </p:txBody>
      </p:sp>
    </p:spTree>
    <p:extLst>
      <p:ext uri="{BB962C8B-B14F-4D97-AF65-F5344CB8AC3E}">
        <p14:creationId xmlns:p14="http://schemas.microsoft.com/office/powerpoint/2010/main" val="267288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11" grpId="0"/>
      <p:bldP spid="53" grpId="0"/>
      <p:bldP spid="7" grpId="0"/>
      <p:bldP spid="78" grpId="0" animBg="1"/>
      <p:bldP spid="22"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7334"/>
            <a:ext cx="6172200" cy="746572"/>
          </a:xfrm>
        </p:spPr>
        <p:txBody>
          <a:bodyPr>
            <a:normAutofit fontScale="90000"/>
          </a:bodyPr>
          <a:lstStyle/>
          <a:p>
            <a:r>
              <a:rPr lang="en-US" sz="3000" dirty="0"/>
              <a:t>Step 1 (Reminder: Loss Function for binary logistic regression)</a:t>
            </a:r>
          </a:p>
        </p:txBody>
      </p:sp>
      <p:sp>
        <p:nvSpPr>
          <p:cNvPr id="3" name="Content Placeholder 2"/>
          <p:cNvSpPr>
            <a:spLocks noGrp="1"/>
          </p:cNvSpPr>
          <p:nvPr>
            <p:ph idx="1"/>
          </p:nvPr>
        </p:nvSpPr>
        <p:spPr>
          <a:xfrm>
            <a:off x="304800" y="1281609"/>
            <a:ext cx="8431530" cy="1046440"/>
          </a:xfrm>
        </p:spPr>
        <p:txBody>
          <a:bodyPr/>
          <a:lstStyle/>
          <a:p>
            <a:r>
              <a:rPr lang="en-US" dirty="0"/>
              <a:t>A measure for how far off the current answer is from the right answer</a:t>
            </a:r>
          </a:p>
          <a:p>
            <a:r>
              <a:rPr lang="en-US" dirty="0"/>
              <a:t>Cross entropy loss for logistic regression:</a:t>
            </a:r>
          </a:p>
          <a:p>
            <a:pPr marL="457178" lvl="1" indent="0">
              <a:buNone/>
            </a:pPr>
            <a:endParaRPr lang="en-US" dirty="0"/>
          </a:p>
          <a:p>
            <a:pPr marL="457178" lvl="1" indent="0">
              <a:buNone/>
            </a:pPr>
            <a:endParaRPr lang="en-US" dirty="0"/>
          </a:p>
        </p:txBody>
      </p:sp>
      <p:pic>
        <p:nvPicPr>
          <p:cNvPr id="7" name="Picture 6">
            <a:extLst>
              <a:ext uri="{FF2B5EF4-FFF2-40B4-BE49-F238E27FC236}">
                <a16:creationId xmlns:a16="http://schemas.microsoft.com/office/drawing/2014/main" id="{79B23BF3-0AAE-E64A-A12C-EE4F353BC136}"/>
              </a:ext>
            </a:extLst>
          </p:cNvPr>
          <p:cNvPicPr>
            <a:picLocks noChangeAspect="1"/>
          </p:cNvPicPr>
          <p:nvPr/>
        </p:nvPicPr>
        <p:blipFill>
          <a:blip r:embed="rId3"/>
          <a:stretch>
            <a:fillRect/>
          </a:stretch>
        </p:blipFill>
        <p:spPr>
          <a:xfrm>
            <a:off x="1143000" y="2143132"/>
            <a:ext cx="5478164" cy="369834"/>
          </a:xfrm>
          <a:prstGeom prst="rect">
            <a:avLst/>
          </a:prstGeom>
        </p:spPr>
      </p:pic>
      <p:pic>
        <p:nvPicPr>
          <p:cNvPr id="8" name="Picture 7">
            <a:extLst>
              <a:ext uri="{FF2B5EF4-FFF2-40B4-BE49-F238E27FC236}">
                <a16:creationId xmlns:a16="http://schemas.microsoft.com/office/drawing/2014/main" id="{22995732-9D0D-8F42-9968-524047FA4A83}"/>
              </a:ext>
            </a:extLst>
          </p:cNvPr>
          <p:cNvPicPr>
            <a:picLocks noChangeAspect="1"/>
          </p:cNvPicPr>
          <p:nvPr/>
        </p:nvPicPr>
        <p:blipFill rotWithShape="1">
          <a:blip r:embed="rId4"/>
          <a:srcRect l="15022"/>
          <a:stretch/>
        </p:blipFill>
        <p:spPr>
          <a:xfrm>
            <a:off x="3429000" y="2712998"/>
            <a:ext cx="4770828" cy="344167"/>
          </a:xfrm>
          <a:prstGeom prst="rect">
            <a:avLst/>
          </a:prstGeom>
        </p:spPr>
      </p:pic>
    </p:spTree>
    <p:extLst>
      <p:ext uri="{BB962C8B-B14F-4D97-AF65-F5344CB8AC3E}">
        <p14:creationId xmlns:p14="http://schemas.microsoft.com/office/powerpoint/2010/main" val="125668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ADD2-99FC-F847-AE82-364B5D1FDAFF}"/>
              </a:ext>
            </a:extLst>
          </p:cNvPr>
          <p:cNvSpPr>
            <a:spLocks noGrp="1"/>
          </p:cNvSpPr>
          <p:nvPr>
            <p:ph type="title"/>
          </p:nvPr>
        </p:nvSpPr>
        <p:spPr>
          <a:xfrm>
            <a:off x="152400" y="119702"/>
            <a:ext cx="6324600" cy="680397"/>
          </a:xfrm>
        </p:spPr>
        <p:txBody>
          <a:bodyPr>
            <a:normAutofit fontScale="90000"/>
          </a:bodyPr>
          <a:lstStyle/>
          <a:p>
            <a:r>
              <a:rPr lang="en-US" dirty="0"/>
              <a:t>Step 2 (Reminder: gradient descent for weight updates)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4C2D3E-44D8-1943-BC27-BBEB5C97FDD4}"/>
                  </a:ext>
                </a:extLst>
              </p:cNvPr>
              <p:cNvSpPr>
                <a:spLocks noGrp="1"/>
              </p:cNvSpPr>
              <p:nvPr>
                <p:ph idx="1"/>
              </p:nvPr>
            </p:nvSpPr>
            <p:spPr>
              <a:xfrm>
                <a:off x="822962" y="1200150"/>
                <a:ext cx="8092439" cy="3943350"/>
              </a:xfrm>
            </p:spPr>
            <p:txBody>
              <a:bodyPr>
                <a:normAutofit/>
              </a:bodyPr>
              <a:lstStyle/>
              <a:p>
                <a:r>
                  <a:rPr lang="en-US" dirty="0"/>
                  <a:t>Use the derivative of the loss function with respect to weights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𝑑𝑤</m:t>
                        </m:r>
                      </m:den>
                    </m:f>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r>
                  <a:rPr lang="en-US" dirty="0"/>
                  <a:t> </a:t>
                </a:r>
              </a:p>
              <a:p>
                <a:r>
                  <a:rPr lang="en-US" dirty="0"/>
                  <a:t>To tell us how (which direction) to adjust weights for each training item </a:t>
                </a:r>
              </a:p>
              <a:p>
                <a:pPr lvl="1"/>
                <a:r>
                  <a:rPr lang="en-US" dirty="0"/>
                  <a:t>Move them in the opposite direction of the gradient</a:t>
                </a:r>
              </a:p>
              <a:p>
                <a:pPr lvl="1"/>
                <a:endParaRPr lang="en-US" dirty="0"/>
              </a:p>
              <a:p>
                <a:pPr lvl="1"/>
                <a:endParaRPr lang="en-US" dirty="0"/>
              </a:p>
              <a:p>
                <a:pPr lvl="1"/>
                <a:r>
                  <a:rPr lang="en-US" dirty="0"/>
                  <a:t>For logistic regression:</a:t>
                </a:r>
                <a:endParaRPr lang="el-GR" dirty="0"/>
              </a:p>
            </p:txBody>
          </p:sp>
        </mc:Choice>
        <mc:Fallback xmlns="">
          <p:sp>
            <p:nvSpPr>
              <p:cNvPr id="3" name="Content Placeholder 2">
                <a:extLst>
                  <a:ext uri="{FF2B5EF4-FFF2-40B4-BE49-F238E27FC236}">
                    <a16:creationId xmlns:a16="http://schemas.microsoft.com/office/drawing/2014/main" id="{714C2D3E-44D8-1943-BC27-BBEB5C97FDD4}"/>
                  </a:ext>
                </a:extLst>
              </p:cNvPr>
              <p:cNvSpPr>
                <a:spLocks noGrp="1" noRot="1" noChangeAspect="1" noMove="1" noResize="1" noEditPoints="1" noAdjustHandles="1" noChangeArrowheads="1" noChangeShapeType="1" noTextEdit="1"/>
              </p:cNvSpPr>
              <p:nvPr>
                <p:ph idx="1"/>
              </p:nvPr>
            </p:nvSpPr>
            <p:spPr>
              <a:xfrm>
                <a:off x="822962" y="1200150"/>
                <a:ext cx="8092439" cy="3943350"/>
              </a:xfrm>
              <a:blipFill>
                <a:blip r:embed="rId3"/>
                <a:stretch>
                  <a:fillRect l="-1408" t="-32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8E22B89-F5AC-E645-ACB3-AA6045E020C5}"/>
              </a:ext>
            </a:extLst>
          </p:cNvPr>
          <p:cNvPicPr>
            <a:picLocks noChangeAspect="1"/>
          </p:cNvPicPr>
          <p:nvPr/>
        </p:nvPicPr>
        <p:blipFill>
          <a:blip r:embed="rId4"/>
          <a:srcRect/>
          <a:stretch/>
        </p:blipFill>
        <p:spPr>
          <a:xfrm>
            <a:off x="3352800" y="2521965"/>
            <a:ext cx="3013216" cy="554432"/>
          </a:xfrm>
          <a:prstGeom prst="rect">
            <a:avLst/>
          </a:prstGeom>
        </p:spPr>
      </p:pic>
      <p:pic>
        <p:nvPicPr>
          <p:cNvPr id="7" name="Picture 6">
            <a:extLst>
              <a:ext uri="{FF2B5EF4-FFF2-40B4-BE49-F238E27FC236}">
                <a16:creationId xmlns:a16="http://schemas.microsoft.com/office/drawing/2014/main" id="{82BD7DAA-EB58-C648-8B46-A49894C5669F}"/>
              </a:ext>
            </a:extLst>
          </p:cNvPr>
          <p:cNvPicPr>
            <a:picLocks noChangeAspect="1"/>
          </p:cNvPicPr>
          <p:nvPr/>
        </p:nvPicPr>
        <p:blipFill>
          <a:blip r:embed="rId5"/>
          <a:stretch>
            <a:fillRect/>
          </a:stretch>
        </p:blipFill>
        <p:spPr>
          <a:xfrm>
            <a:off x="4836949" y="3298873"/>
            <a:ext cx="2640083" cy="528017"/>
          </a:xfrm>
          <a:prstGeom prst="rect">
            <a:avLst/>
          </a:prstGeom>
        </p:spPr>
      </p:pic>
    </p:spTree>
    <p:extLst>
      <p:ext uri="{BB962C8B-B14F-4D97-AF65-F5344CB8AC3E}">
        <p14:creationId xmlns:p14="http://schemas.microsoft.com/office/powerpoint/2010/main" val="287574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2ADF9-2AFC-6047-91F2-9D0F15BCB77C}"/>
              </a:ext>
            </a:extLst>
          </p:cNvPr>
          <p:cNvSpPr>
            <a:spLocks noGrp="1"/>
          </p:cNvSpPr>
          <p:nvPr>
            <p:ph type="title"/>
          </p:nvPr>
        </p:nvSpPr>
        <p:spPr>
          <a:xfrm>
            <a:off x="332483" y="21525"/>
            <a:ext cx="6449317" cy="492443"/>
          </a:xfrm>
        </p:spPr>
        <p:txBody>
          <a:bodyPr/>
          <a:lstStyle/>
          <a:p>
            <a:r>
              <a:rPr lang="en-US" dirty="0"/>
              <a:t>Training Neural Networks</a:t>
            </a:r>
          </a:p>
        </p:txBody>
      </p:sp>
      <p:sp>
        <p:nvSpPr>
          <p:cNvPr id="3" name="Text Placeholder 2">
            <a:extLst>
              <a:ext uri="{FF2B5EF4-FFF2-40B4-BE49-F238E27FC236}">
                <a16:creationId xmlns:a16="http://schemas.microsoft.com/office/drawing/2014/main" id="{C99CD021-36EB-5146-8820-39D062FDAB5A}"/>
              </a:ext>
            </a:extLst>
          </p:cNvPr>
          <p:cNvSpPr>
            <a:spLocks noGrp="1"/>
          </p:cNvSpPr>
          <p:nvPr>
            <p:ph type="body" idx="1"/>
          </p:nvPr>
        </p:nvSpPr>
        <p:spPr>
          <a:xfrm>
            <a:off x="332483" y="833906"/>
            <a:ext cx="8431530" cy="492443"/>
          </a:xfrm>
        </p:spPr>
        <p:txBody>
          <a:bodyPr/>
          <a:lstStyle/>
          <a:p>
            <a:endParaRPr lang="en-US" dirty="0"/>
          </a:p>
          <a:p>
            <a:endParaRPr lang="en-US" dirty="0"/>
          </a:p>
        </p:txBody>
      </p:sp>
      <p:sp>
        <p:nvSpPr>
          <p:cNvPr id="4" name="Rectangle 3">
            <a:extLst>
              <a:ext uri="{FF2B5EF4-FFF2-40B4-BE49-F238E27FC236}">
                <a16:creationId xmlns:a16="http://schemas.microsoft.com/office/drawing/2014/main" id="{2D1DDF31-5DA5-D143-9B03-0C72047F32DB}"/>
              </a:ext>
            </a:extLst>
          </p:cNvPr>
          <p:cNvSpPr/>
          <p:nvPr/>
        </p:nvSpPr>
        <p:spPr>
          <a:xfrm>
            <a:off x="4038600" y="4957952"/>
            <a:ext cx="1348446" cy="215444"/>
          </a:xfrm>
          <a:prstGeom prst="rect">
            <a:avLst/>
          </a:prstGeom>
        </p:spPr>
        <p:txBody>
          <a:bodyPr wrap="none">
            <a:spAutoFit/>
          </a:bodyPr>
          <a:lstStyle/>
          <a:p>
            <a:r>
              <a:rPr lang="en-US" sz="800" dirty="0">
                <a:solidFill>
                  <a:schemeClr val="tx1">
                    <a:lumMod val="50000"/>
                    <a:lumOff val="50000"/>
                  </a:schemeClr>
                </a:solidFill>
              </a:rPr>
              <a:t>© by Anagha Kulkarni, 2021</a:t>
            </a:r>
          </a:p>
        </p:txBody>
      </p:sp>
      <p:sp>
        <p:nvSpPr>
          <p:cNvPr id="5" name="Text Placeholder 2">
            <a:extLst>
              <a:ext uri="{FF2B5EF4-FFF2-40B4-BE49-F238E27FC236}">
                <a16:creationId xmlns:a16="http://schemas.microsoft.com/office/drawing/2014/main" id="{C4B31645-A44E-994D-8B27-D9590A893519}"/>
              </a:ext>
            </a:extLst>
          </p:cNvPr>
          <p:cNvSpPr txBox="1">
            <a:spLocks/>
          </p:cNvSpPr>
          <p:nvPr/>
        </p:nvSpPr>
        <p:spPr>
          <a:xfrm>
            <a:off x="332481" y="833906"/>
            <a:ext cx="8431531" cy="995144"/>
          </a:xfrm>
          <a:prstGeom prst="rect">
            <a:avLst/>
          </a:prstGeom>
        </p:spPr>
        <p:txBody>
          <a:bodyPr wrap="square" lIns="0" tIns="0" rIns="0" bIns="0">
            <a:spAutoFit/>
          </a:bodyPr>
          <a:lstStyle>
            <a:lvl1pPr marL="0">
              <a:defRPr sz="16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Aft>
                <a:spcPts val="1000"/>
              </a:spcAft>
            </a:pPr>
            <a:r>
              <a:rPr lang="en-US" sz="1200" kern="0" dirty="0">
                <a:latin typeface="Arial" panose="020B0604020202020204" pitchFamily="34" charset="0"/>
                <a:cs typeface="Arial" panose="020B0604020202020204" pitchFamily="34" charset="0"/>
              </a:rPr>
              <a:t>However, applying optimization algorithms (e.g. GD) to NNs is complicated because </a:t>
            </a:r>
          </a:p>
          <a:p>
            <a:pPr marL="342900" indent="-342900">
              <a:spcAft>
                <a:spcPts val="1000"/>
              </a:spcAft>
              <a:buFont typeface="+mj-lt"/>
              <a:buAutoNum type="arabicParenR"/>
            </a:pPr>
            <a:r>
              <a:rPr lang="en-US" sz="1200" kern="0" dirty="0">
                <a:latin typeface="Arial" panose="020B0604020202020204" pitchFamily="34" charset="0"/>
                <a:cs typeface="Arial" panose="020B0604020202020204" pitchFamily="34" charset="0"/>
              </a:rPr>
              <a:t>there are many more parameters and they are spread over multiple layers</a:t>
            </a:r>
          </a:p>
          <a:p>
            <a:pPr marL="342900" indent="-342900">
              <a:spcAft>
                <a:spcPts val="1000"/>
              </a:spcAft>
              <a:buFont typeface="+mj-lt"/>
              <a:buAutoNum type="arabicParenR"/>
            </a:pPr>
            <a:r>
              <a:rPr lang="en-US" sz="1200" kern="0" dirty="0">
                <a:latin typeface="Arial" panose="020B0604020202020204" pitchFamily="34" charset="0"/>
                <a:cs typeface="Arial" panose="020B0604020202020204" pitchFamily="34" charset="0"/>
              </a:rPr>
              <a:t>the loss information at the output layer has to inform adjustment of the parameters on layers not directly connected to the output layer </a:t>
            </a:r>
          </a:p>
        </p:txBody>
      </p:sp>
      <p:pic>
        <p:nvPicPr>
          <p:cNvPr id="6" name="Picture 5">
            <a:extLst>
              <a:ext uri="{FF2B5EF4-FFF2-40B4-BE49-F238E27FC236}">
                <a16:creationId xmlns:a16="http://schemas.microsoft.com/office/drawing/2014/main" id="{6687D373-47EE-124F-9018-41A16F670271}"/>
              </a:ext>
            </a:extLst>
          </p:cNvPr>
          <p:cNvPicPr>
            <a:picLocks noChangeAspect="1"/>
          </p:cNvPicPr>
          <p:nvPr/>
        </p:nvPicPr>
        <p:blipFill>
          <a:blip r:embed="rId2"/>
          <a:stretch>
            <a:fillRect/>
          </a:stretch>
        </p:blipFill>
        <p:spPr>
          <a:xfrm>
            <a:off x="6850434" y="3333750"/>
            <a:ext cx="2311400" cy="1511697"/>
          </a:xfrm>
          <a:prstGeom prst="rect">
            <a:avLst/>
          </a:prstGeom>
        </p:spPr>
      </p:pic>
      <p:sp>
        <p:nvSpPr>
          <p:cNvPr id="7" name="TextBox 6">
            <a:extLst>
              <a:ext uri="{FF2B5EF4-FFF2-40B4-BE49-F238E27FC236}">
                <a16:creationId xmlns:a16="http://schemas.microsoft.com/office/drawing/2014/main" id="{CD9C2B62-5322-2B42-B073-8C99729F87F7}"/>
              </a:ext>
            </a:extLst>
          </p:cNvPr>
          <p:cNvSpPr txBox="1"/>
          <p:nvPr/>
        </p:nvSpPr>
        <p:spPr>
          <a:xfrm>
            <a:off x="228600" y="3397100"/>
            <a:ext cx="6096000" cy="1384995"/>
          </a:xfrm>
          <a:prstGeom prst="rect">
            <a:avLst/>
          </a:prstGeom>
          <a:noFill/>
        </p:spPr>
        <p:txBody>
          <a:bodyPr wrap="square" rtlCol="0">
            <a:spAutoFit/>
          </a:bodyPr>
          <a:lstStyle/>
          <a:p>
            <a:r>
              <a:rPr lang="en-US" sz="1200" kern="0" dirty="0">
                <a:latin typeface="Arial" panose="020B0604020202020204" pitchFamily="34" charset="0"/>
                <a:cs typeface="Arial" panose="020B0604020202020204" pitchFamily="34" charset="0"/>
              </a:rPr>
              <a:t>Computing partial derivatives of the loss function (like we did before) to iteratively update the parameters will only update the weights on the last layer.  What about the weights on the previous layers?</a:t>
            </a:r>
          </a:p>
          <a:p>
            <a:endParaRPr lang="en-US" sz="1200" kern="0" dirty="0">
              <a:latin typeface="Arial" panose="020B0604020202020204" pitchFamily="34" charset="0"/>
              <a:cs typeface="Arial" panose="020B0604020202020204" pitchFamily="34" charset="0"/>
            </a:endParaRPr>
          </a:p>
          <a:p>
            <a:r>
              <a:rPr lang="en-US" sz="1200" kern="0" dirty="0">
                <a:latin typeface="Arial" panose="020B0604020202020204" pitchFamily="34" charset="0"/>
                <a:cs typeface="Arial" panose="020B0604020202020204" pitchFamily="34" charset="0"/>
              </a:rPr>
              <a:t>How does one compute partial derivatives of the loss function over intermediate layers?</a:t>
            </a:r>
          </a:p>
          <a:p>
            <a:r>
              <a:rPr lang="en-US" sz="1200" kern="0" dirty="0">
                <a:latin typeface="Arial" panose="020B0604020202020204" pitchFamily="34" charset="0"/>
                <a:cs typeface="Arial" panose="020B0604020202020204" pitchFamily="34" charset="0"/>
              </a:rPr>
              <a:t>Error backpropagation. Reverse differentiation.  </a:t>
            </a:r>
          </a:p>
          <a:p>
            <a:endParaRPr lang="en-US" sz="1200" dirty="0"/>
          </a:p>
        </p:txBody>
      </p:sp>
    </p:spTree>
    <p:extLst>
      <p:ext uri="{BB962C8B-B14F-4D97-AF65-F5344CB8AC3E}">
        <p14:creationId xmlns:p14="http://schemas.microsoft.com/office/powerpoint/2010/main" val="23644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294F-0EFB-4F4E-9FFE-5D5F1C441A6A}"/>
              </a:ext>
            </a:extLst>
          </p:cNvPr>
          <p:cNvSpPr>
            <a:spLocks noGrp="1"/>
          </p:cNvSpPr>
          <p:nvPr>
            <p:ph type="title"/>
          </p:nvPr>
        </p:nvSpPr>
        <p:spPr>
          <a:xfrm>
            <a:off x="332483" y="21525"/>
            <a:ext cx="6449317" cy="492443"/>
          </a:xfrm>
        </p:spPr>
        <p:txBody>
          <a:bodyPr/>
          <a:lstStyle/>
          <a:p>
            <a:r>
              <a:rPr lang="en-US" dirty="0"/>
              <a:t>Short detour</a:t>
            </a:r>
          </a:p>
        </p:txBody>
      </p:sp>
      <p:sp>
        <p:nvSpPr>
          <p:cNvPr id="3" name="Text Placeholder 2">
            <a:extLst>
              <a:ext uri="{FF2B5EF4-FFF2-40B4-BE49-F238E27FC236}">
                <a16:creationId xmlns:a16="http://schemas.microsoft.com/office/drawing/2014/main" id="{F7D8B515-252C-564E-8B1A-DF81B1D663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755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F8E1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25585</TotalTime>
  <Words>1310</Words>
  <Application>Microsoft Macintosh PowerPoint</Application>
  <PresentationFormat>On-screen Show (16:9)</PresentationFormat>
  <Paragraphs>178</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Tahoma</vt:lpstr>
      <vt:lpstr>Office Theme</vt:lpstr>
      <vt:lpstr>PowerPoint Presentation</vt:lpstr>
      <vt:lpstr>CSC 620/820: Natural Language  Technologies    Neural Networks (NNs)</vt:lpstr>
      <vt:lpstr>Feed-Forward Neural Networks</vt:lpstr>
      <vt:lpstr>Training Neural Networks</vt:lpstr>
      <vt:lpstr>Intuition: Training a 2-layer Network</vt:lpstr>
      <vt:lpstr>Step 1 (Reminder: Loss Function for binary logistic regression)</vt:lpstr>
      <vt:lpstr>Step 2 (Reminder: gradient descent for weight updates)</vt:lpstr>
      <vt:lpstr>Training Neural Networks</vt:lpstr>
      <vt:lpstr>Short detour</vt:lpstr>
      <vt:lpstr>PowerPoint Presentation</vt:lpstr>
      <vt:lpstr>PowerPoint Presentation</vt:lpstr>
      <vt:lpstr>PowerPoint Presentation</vt:lpstr>
      <vt:lpstr>Training Neural Networks</vt:lpstr>
      <vt:lpstr>PowerPoint Presentation</vt:lpstr>
      <vt:lpstr>Two use cases for feedforward neural networks in NLP</vt:lpstr>
      <vt:lpstr>Text Classification using  traditional classification algorithms</vt:lpstr>
      <vt:lpstr>Text Classification using FFNN</vt:lpstr>
      <vt:lpstr>Sentiment Classification using FFNN &amp; Engineered features as input representation</vt:lpstr>
      <vt:lpstr>Better choice: Input representation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530 Computational Linguistics</dc:title>
  <cp:lastModifiedBy>Anagha Kulkarni</cp:lastModifiedBy>
  <cp:revision>890</cp:revision>
  <cp:lastPrinted>2020-08-27T01:58:20Z</cp:lastPrinted>
  <dcterms:created xsi:type="dcterms:W3CDTF">2019-08-21T17:42:26Z</dcterms:created>
  <dcterms:modified xsi:type="dcterms:W3CDTF">2022-11-18T00:44:54Z</dcterms:modified>
</cp:coreProperties>
</file>