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559" r:id="rId3"/>
    <p:sldId id="1936" r:id="rId4"/>
    <p:sldId id="745" r:id="rId5"/>
    <p:sldId id="1837" r:id="rId6"/>
    <p:sldId id="1922" r:id="rId7"/>
    <p:sldId id="1923" r:id="rId8"/>
    <p:sldId id="1921" r:id="rId9"/>
    <p:sldId id="1925" r:id="rId10"/>
    <p:sldId id="1927" r:id="rId11"/>
    <p:sldId id="1846" r:id="rId12"/>
    <p:sldId id="1911" r:id="rId13"/>
    <p:sldId id="1931" r:id="rId14"/>
    <p:sldId id="1847" r:id="rId15"/>
    <p:sldId id="1928" r:id="rId16"/>
    <p:sldId id="1929" r:id="rId17"/>
    <p:sldId id="1930" r:id="rId18"/>
    <p:sldId id="1912" r:id="rId19"/>
    <p:sldId id="705" r:id="rId20"/>
    <p:sldId id="738" r:id="rId21"/>
    <p:sldId id="1935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1"/>
    <p:restoredTop sz="80096"/>
  </p:normalViewPr>
  <p:slideViewPr>
    <p:cSldViewPr>
      <p:cViewPr varScale="1">
        <p:scale>
          <a:sx n="133" d="100"/>
          <a:sy n="133" d="100"/>
        </p:scale>
        <p:origin x="9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input word embeddings are concatenated for this problem, as opposed to, mean pooling in the text </a:t>
            </a:r>
            <a:r>
              <a:rPr lang="en-US"/>
              <a:t>classification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5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Pretrained embeddings: embedding representation for words already learnt using another algorithm (e.g. Word2Vec, 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W, U, b Need to be learned / trained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Forward Pass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 of the art systems use more powerful neural architectures, but first understanding simpler models is a foundational step.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Adding a hidden layer to logistic regression allows the network to use non-linear interactions between features which may (or may not) improve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 of the art systems use more powerful neural architectures, but first understanding simpler models is a foundational step.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like 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609600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8431530" cy="246221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549A-FF49-9045-90DB-0C80F5925346}" type="datetime1">
              <a:rPr lang="en-US" smtClean="0"/>
              <a:t>11/29/22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F869-9CEA-904E-ADD1-03E7305D297F}" type="datetime1">
              <a:rPr lang="en-US" smtClean="0"/>
              <a:t>11/29/22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430-79BF-FD46-9D0F-51DECC01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861774"/>
          </a:xfrm>
        </p:spPr>
        <p:txBody>
          <a:bodyPr/>
          <a:lstStyle/>
          <a:p>
            <a:r>
              <a:rPr lang="en-US" dirty="0"/>
              <a:t>Two use cases for feedforward neural networks in NLP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0E47-2118-B143-B41A-308F3C7B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23950"/>
            <a:ext cx="8016238" cy="1046953"/>
          </a:xfrm>
        </p:spPr>
        <p:txBody>
          <a:bodyPr/>
          <a:lstStyle/>
          <a:p>
            <a:pPr marL="608005" lvl="1" indent="-457200">
              <a:lnSpc>
                <a:spcPct val="10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US" sz="1600" dirty="0"/>
              <a:t>Text classification</a:t>
            </a:r>
          </a:p>
          <a:p>
            <a:pPr marL="608005" lvl="1" indent="-457200">
              <a:lnSpc>
                <a:spcPct val="10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US" sz="1600" b="1" dirty="0"/>
              <a:t>Language modeling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Language Models (LMs)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2" y="1200150"/>
            <a:ext cx="7920989" cy="3823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Language Modeling</a:t>
            </a:r>
            <a:r>
              <a:rPr lang="en-US" dirty="0"/>
              <a:t>: Calculating the probability of the next word in a sequence of words. </a:t>
            </a:r>
          </a:p>
          <a:p>
            <a:pPr marL="428615" indent="-4286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We've seen N-gram based LMs</a:t>
            </a:r>
          </a:p>
          <a:p>
            <a:pPr marL="428615" indent="-4286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 neural network LMs far outperform n-gram language models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State-of-the-art neural LMs are based on more sophisticated neural networks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But </a:t>
            </a:r>
            <a:r>
              <a:rPr lang="en-US" b="1" dirty="0"/>
              <a:t>simple feedforward LMs </a:t>
            </a:r>
            <a:r>
              <a:rPr lang="en-US" dirty="0"/>
              <a:t>can do almost as well!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26225"/>
          </a:xfrm>
        </p:spPr>
        <p:txBody>
          <a:bodyPr>
            <a:normAutofit/>
          </a:bodyPr>
          <a:lstStyle/>
          <a:p>
            <a:r>
              <a:rPr lang="en-US" b="0" dirty="0"/>
              <a:t>Simple feedforward Neural Language Models (NLM)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83" y="1454215"/>
            <a:ext cx="8431530" cy="1477328"/>
          </a:xfrm>
        </p:spPr>
        <p:txBody>
          <a:bodyPr/>
          <a:lstStyle/>
          <a:p>
            <a:r>
              <a:rPr lang="en-US" b="1" dirty="0"/>
              <a:t>Task</a:t>
            </a:r>
            <a:r>
              <a:rPr lang="en-US" dirty="0"/>
              <a:t>: predict next word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/>
              <a:t>		  given prior words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t-3</a:t>
            </a:r>
            <a:r>
              <a:rPr lang="en-US" dirty="0"/>
              <a:t>, …</a:t>
            </a:r>
          </a:p>
          <a:p>
            <a:endParaRPr lang="en-US" b="1" dirty="0"/>
          </a:p>
          <a:p>
            <a:r>
              <a:rPr lang="en-US" b="1" dirty="0"/>
              <a:t>Challenge</a:t>
            </a:r>
            <a:r>
              <a:rPr lang="en-US" dirty="0"/>
              <a:t>: Now we’re dealing with sequences of </a:t>
            </a:r>
            <a:r>
              <a:rPr lang="en-US" b="1" dirty="0"/>
              <a:t>arbitrary length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Solution</a:t>
            </a:r>
            <a:r>
              <a:rPr lang="en-US" dirty="0"/>
              <a:t>: Sliding windows (of fixed length)</a:t>
            </a:r>
          </a:p>
        </p:txBody>
      </p:sp>
      <p:pic>
        <p:nvPicPr>
          <p:cNvPr id="7" name="Picture 6" descr="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7550"/>
            <a:ext cx="3058161" cy="4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0"/>
            <a:ext cx="7086600" cy="430887"/>
          </a:xfrm>
        </p:spPr>
        <p:txBody>
          <a:bodyPr/>
          <a:lstStyle/>
          <a:p>
            <a:r>
              <a:rPr lang="en-US" b="0" dirty="0"/>
              <a:t>Neural LM: Forward Inference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D950-1431-4D49-B45B-F403D18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7547"/>
            <a:ext cx="5257800" cy="398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37C4E-096D-CA4D-ABB1-64F0A161A3E3}"/>
              </a:ext>
            </a:extLst>
          </p:cNvPr>
          <p:cNvSpPr txBox="1"/>
          <p:nvPr/>
        </p:nvSpPr>
        <p:spPr>
          <a:xfrm>
            <a:off x="381000" y="3876586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Sliding window size: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56F44-053C-254D-BAD1-FD8D003A2F59}"/>
              </a:ext>
            </a:extLst>
          </p:cNvPr>
          <p:cNvSpPr/>
          <p:nvPr/>
        </p:nvSpPr>
        <p:spPr>
          <a:xfrm>
            <a:off x="990600" y="666750"/>
            <a:ext cx="3557847" cy="40514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9907A-5B77-7246-A805-C5F314B13473}"/>
              </a:ext>
            </a:extLst>
          </p:cNvPr>
          <p:cNvSpPr/>
          <p:nvPr/>
        </p:nvSpPr>
        <p:spPr>
          <a:xfrm>
            <a:off x="4572000" y="4118083"/>
            <a:ext cx="533400" cy="5293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13C27-3724-BC4F-AE02-700594FE6DAB}"/>
              </a:ext>
            </a:extLst>
          </p:cNvPr>
          <p:cNvSpPr txBox="1"/>
          <p:nvPr/>
        </p:nvSpPr>
        <p:spPr>
          <a:xfrm>
            <a:off x="6096000" y="1016496"/>
            <a:ext cx="2971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context of LM, </a:t>
            </a:r>
          </a:p>
          <a:p>
            <a:endParaRPr lang="en-US" sz="1400" dirty="0"/>
          </a:p>
          <a:p>
            <a:r>
              <a:rPr lang="en-US" sz="1400" dirty="0"/>
              <a:t>Forward Inference in the task of running a forward pass on the network for the given input word sequence (e.g. “for all the”)</a:t>
            </a:r>
          </a:p>
          <a:p>
            <a:endParaRPr lang="en-US" sz="1400" dirty="0"/>
          </a:p>
          <a:p>
            <a:r>
              <a:rPr lang="en-US" sz="1400" dirty="0"/>
              <a:t>to produce a probability distribution over all the words in the vocabulary.</a:t>
            </a:r>
          </a:p>
          <a:p>
            <a:r>
              <a:rPr lang="en-US" sz="1400" dirty="0"/>
              <a:t>P(“</a:t>
            </a:r>
            <a:r>
              <a:rPr lang="en-US" sz="1400" dirty="0" err="1"/>
              <a:t>aardvark”|“for</a:t>
            </a:r>
            <a:r>
              <a:rPr lang="en-US" sz="1400" dirty="0"/>
              <a:t> all the”) = 0.0003</a:t>
            </a:r>
          </a:p>
          <a:p>
            <a:r>
              <a:rPr lang="en-US" sz="1400" dirty="0"/>
              <a:t>P(“</a:t>
            </a:r>
            <a:r>
              <a:rPr lang="en-US" sz="1400" dirty="0" err="1"/>
              <a:t>do”|“for</a:t>
            </a:r>
            <a:r>
              <a:rPr lang="en-US" sz="1400" dirty="0"/>
              <a:t> all the”) = 0.00000000001</a:t>
            </a:r>
          </a:p>
          <a:p>
            <a:r>
              <a:rPr lang="en-US" sz="1400" dirty="0"/>
              <a:t>P(“</a:t>
            </a:r>
            <a:r>
              <a:rPr lang="en-US" sz="1400" dirty="0" err="1"/>
              <a:t>fish”|“for</a:t>
            </a:r>
            <a:r>
              <a:rPr lang="en-US" sz="1400" dirty="0"/>
              <a:t> all the”) = 0.0005</a:t>
            </a:r>
          </a:p>
          <a:p>
            <a:r>
              <a:rPr lang="en-US" sz="1400" dirty="0"/>
              <a:t>P(“</a:t>
            </a:r>
            <a:r>
              <a:rPr lang="en-US" sz="1400" dirty="0" err="1"/>
              <a:t>trouble”|“for</a:t>
            </a:r>
            <a:r>
              <a:rPr lang="en-US" sz="1400" dirty="0"/>
              <a:t> all the”) = 0.003</a:t>
            </a:r>
          </a:p>
          <a:p>
            <a:endParaRPr lang="en-US" sz="1400" dirty="0"/>
          </a:p>
          <a:p>
            <a:r>
              <a:rPr lang="en-US" sz="1400" dirty="0"/>
              <a:t>This probability distribution quantifies the likelihood of each word being the next word in the input sequence.</a:t>
            </a:r>
          </a:p>
        </p:txBody>
      </p:sp>
    </p:spTree>
    <p:extLst>
      <p:ext uri="{BB962C8B-B14F-4D97-AF65-F5344CB8AC3E}">
        <p14:creationId xmlns:p14="http://schemas.microsoft.com/office/powerpoint/2010/main" val="31906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57150"/>
            <a:ext cx="4720590" cy="680397"/>
          </a:xfrm>
        </p:spPr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D950-1431-4D49-B45B-F403D18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7547"/>
            <a:ext cx="5257800" cy="39807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FE5B2E-C925-024E-BAD9-68FD5B3F68E2}"/>
              </a:ext>
            </a:extLst>
          </p:cNvPr>
          <p:cNvSpPr/>
          <p:nvPr/>
        </p:nvSpPr>
        <p:spPr>
          <a:xfrm>
            <a:off x="990600" y="666750"/>
            <a:ext cx="1066800" cy="4191000"/>
          </a:xfrm>
          <a:prstGeom prst="roundRect">
            <a:avLst/>
          </a:prstGeom>
          <a:noFill/>
          <a:ln w="28575">
            <a:solidFill>
              <a:srgbClr val="0432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1BC9-4E16-CB44-A736-9B00BE88860F}"/>
              </a:ext>
            </a:extLst>
          </p:cNvPr>
          <p:cNvSpPr txBox="1"/>
          <p:nvPr/>
        </p:nvSpPr>
        <p:spPr>
          <a:xfrm>
            <a:off x="5715000" y="3162240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Why do we need 1-hot vectors? </a:t>
            </a:r>
          </a:p>
          <a:p>
            <a:r>
              <a:rPr lang="en-US" sz="1000" dirty="0"/>
              <a:t>To be able to use linear algebra (vector/matrix multiplication).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18573-3207-284A-A158-C5519FE0D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03" y="3865969"/>
            <a:ext cx="2852225" cy="1128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E2339-3688-8243-88DD-1643823C5580}"/>
              </a:ext>
            </a:extLst>
          </p:cNvPr>
          <p:cNvSpPr txBox="1"/>
          <p:nvPr/>
        </p:nvSpPr>
        <p:spPr>
          <a:xfrm>
            <a:off x="5649699" y="733736"/>
            <a:ext cx="3341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Let’s start by understanding the network architecture, layer by layer. </a:t>
            </a:r>
          </a:p>
          <a:p>
            <a:endParaRPr lang="en-US" sz="1600" dirty="0"/>
          </a:p>
          <a:p>
            <a:r>
              <a:rPr lang="en-US" sz="1600" dirty="0"/>
              <a:t>Starting with layer 0, input layer.</a:t>
            </a:r>
          </a:p>
          <a:p>
            <a:r>
              <a:rPr lang="en-US" sz="1600" dirty="0"/>
              <a:t>Part 1. one-hot vectors &amp; embeddings</a:t>
            </a:r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854F9-F0EF-944E-B78E-DBD0B800D654}"/>
              </a:ext>
            </a:extLst>
          </p:cNvPr>
          <p:cNvSpPr txBox="1"/>
          <p:nvPr/>
        </p:nvSpPr>
        <p:spPr>
          <a:xfrm>
            <a:off x="381000" y="3876586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Sliding window size: 3</a:t>
            </a:r>
          </a:p>
        </p:txBody>
      </p:sp>
    </p:spTree>
    <p:extLst>
      <p:ext uri="{BB962C8B-B14F-4D97-AF65-F5344CB8AC3E}">
        <p14:creationId xmlns:p14="http://schemas.microsoft.com/office/powerpoint/2010/main" val="22203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57150"/>
            <a:ext cx="4720590" cy="680397"/>
          </a:xfrm>
        </p:spPr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D950-1431-4D49-B45B-F403D18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7547"/>
            <a:ext cx="5257800" cy="39807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FE5B2E-C925-024E-BAD9-68FD5B3F68E2}"/>
              </a:ext>
            </a:extLst>
          </p:cNvPr>
          <p:cNvSpPr/>
          <p:nvPr/>
        </p:nvSpPr>
        <p:spPr>
          <a:xfrm>
            <a:off x="2057400" y="666750"/>
            <a:ext cx="609600" cy="4191000"/>
          </a:xfrm>
          <a:prstGeom prst="roundRect">
            <a:avLst/>
          </a:prstGeom>
          <a:noFill/>
          <a:ln w="28575">
            <a:solidFill>
              <a:srgbClr val="0432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87DF9-93F5-1B4F-AC5A-691628F0710C}"/>
              </a:ext>
            </a:extLst>
          </p:cNvPr>
          <p:cNvSpPr txBox="1"/>
          <p:nvPr/>
        </p:nvSpPr>
        <p:spPr>
          <a:xfrm>
            <a:off x="5867400" y="1123950"/>
            <a:ext cx="334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Still layer 0, input layer, but</a:t>
            </a:r>
          </a:p>
          <a:p>
            <a:r>
              <a:rPr lang="en-US" sz="1600" dirty="0"/>
              <a:t>Part 2. Concatenated input word embeddings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1AEC3-CDDA-544E-8CC0-CADB728F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35" y="2082993"/>
            <a:ext cx="2438400" cy="412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B78426-A3EE-674D-9937-A04C19261A5A}"/>
              </a:ext>
            </a:extLst>
          </p:cNvPr>
          <p:cNvSpPr txBox="1"/>
          <p:nvPr/>
        </p:nvSpPr>
        <p:spPr>
          <a:xfrm>
            <a:off x="381000" y="3876586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Sliding window size: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538EB-2104-0B06-E892-0171096D7E38}"/>
              </a:ext>
            </a:extLst>
          </p:cNvPr>
          <p:cNvSpPr txBox="1"/>
          <p:nvPr/>
        </p:nvSpPr>
        <p:spPr>
          <a:xfrm>
            <a:off x="6629400" y="2571750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   all       the </a:t>
            </a:r>
          </a:p>
        </p:txBody>
      </p:sp>
    </p:spTree>
    <p:extLst>
      <p:ext uri="{BB962C8B-B14F-4D97-AF65-F5344CB8AC3E}">
        <p14:creationId xmlns:p14="http://schemas.microsoft.com/office/powerpoint/2010/main" val="8988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57150"/>
            <a:ext cx="4720590" cy="680397"/>
          </a:xfrm>
        </p:spPr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D950-1431-4D49-B45B-F403D18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7547"/>
            <a:ext cx="5257800" cy="39807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FE5B2E-C925-024E-BAD9-68FD5B3F68E2}"/>
              </a:ext>
            </a:extLst>
          </p:cNvPr>
          <p:cNvSpPr/>
          <p:nvPr/>
        </p:nvSpPr>
        <p:spPr>
          <a:xfrm>
            <a:off x="2209800" y="666750"/>
            <a:ext cx="1295400" cy="4191000"/>
          </a:xfrm>
          <a:prstGeom prst="roundRect">
            <a:avLst/>
          </a:prstGeom>
          <a:noFill/>
          <a:ln w="28575">
            <a:solidFill>
              <a:srgbClr val="0432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87DF9-93F5-1B4F-AC5A-691628F0710C}"/>
              </a:ext>
            </a:extLst>
          </p:cNvPr>
          <p:cNvSpPr txBox="1"/>
          <p:nvPr/>
        </p:nvSpPr>
        <p:spPr>
          <a:xfrm>
            <a:off x="6172200" y="737547"/>
            <a:ext cx="334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Now, layer 1, hidden layer.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F56F1B-297C-5043-B1F2-8BD2F48B0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49" y="1200150"/>
            <a:ext cx="17145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9D1715-9411-AE43-B173-AC3F05FD038B}"/>
              </a:ext>
            </a:extLst>
          </p:cNvPr>
          <p:cNvSpPr txBox="1"/>
          <p:nvPr/>
        </p:nvSpPr>
        <p:spPr>
          <a:xfrm>
            <a:off x="381000" y="3876586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Sliding window size: 3</a:t>
            </a:r>
          </a:p>
        </p:txBody>
      </p:sp>
    </p:spTree>
    <p:extLst>
      <p:ext uri="{BB962C8B-B14F-4D97-AF65-F5344CB8AC3E}">
        <p14:creationId xmlns:p14="http://schemas.microsoft.com/office/powerpoint/2010/main" val="8432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57150"/>
            <a:ext cx="4720590" cy="680397"/>
          </a:xfrm>
        </p:spPr>
        <p:txBody>
          <a:bodyPr/>
          <a:lstStyle/>
          <a:p>
            <a:r>
              <a:rPr lang="en-US" b="0" dirty="0"/>
              <a:t>Neural Language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FD950-1431-4D49-B45B-F403D18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7547"/>
            <a:ext cx="5257800" cy="39807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FE5B2E-C925-024E-BAD9-68FD5B3F68E2}"/>
              </a:ext>
            </a:extLst>
          </p:cNvPr>
          <p:cNvSpPr/>
          <p:nvPr/>
        </p:nvSpPr>
        <p:spPr>
          <a:xfrm>
            <a:off x="3048000" y="666750"/>
            <a:ext cx="2438400" cy="4191000"/>
          </a:xfrm>
          <a:prstGeom prst="roundRect">
            <a:avLst/>
          </a:prstGeom>
          <a:noFill/>
          <a:ln w="28575">
            <a:solidFill>
              <a:srgbClr val="0432FF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87DF9-93F5-1B4F-AC5A-691628F0710C}"/>
              </a:ext>
            </a:extLst>
          </p:cNvPr>
          <p:cNvSpPr txBox="1"/>
          <p:nvPr/>
        </p:nvSpPr>
        <p:spPr>
          <a:xfrm>
            <a:off x="6295292" y="912524"/>
            <a:ext cx="334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Last, layer 2, output 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AC5E6-1F1C-B349-A781-87632D21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1200150"/>
            <a:ext cx="2050729" cy="787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63D86-510F-2042-98ED-47578630624A}"/>
              </a:ext>
            </a:extLst>
          </p:cNvPr>
          <p:cNvSpPr txBox="1"/>
          <p:nvPr/>
        </p:nvSpPr>
        <p:spPr>
          <a:xfrm>
            <a:off x="381000" y="3876586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Sliding window size: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786BD-DAE0-734D-84C7-9B5E46F1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304983"/>
            <a:ext cx="2590800" cy="1276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0B8F20-04D8-E842-9DDE-C600C5EA135B}"/>
              </a:ext>
            </a:extLst>
          </p:cNvPr>
          <p:cNvSpPr txBox="1"/>
          <p:nvPr/>
        </p:nvSpPr>
        <p:spPr>
          <a:xfrm>
            <a:off x="6295292" y="2506198"/>
            <a:ext cx="249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Final set of equations for this feedforward neural language model:</a:t>
            </a:r>
          </a:p>
        </p:txBody>
      </p:sp>
    </p:spTree>
    <p:extLst>
      <p:ext uri="{BB962C8B-B14F-4D97-AF65-F5344CB8AC3E}">
        <p14:creationId xmlns:p14="http://schemas.microsoft.com/office/powerpoint/2010/main" val="165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7F31-FFCC-BB44-BAEA-3756FAED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586740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Why Neural LMs work better than N-gram 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AC45-5C1D-774A-9C9D-AC38DB0E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28750"/>
            <a:ext cx="8149589" cy="2362200"/>
          </a:xfrm>
        </p:spPr>
        <p:txBody>
          <a:bodyPr>
            <a:normAutofit/>
          </a:bodyPr>
          <a:lstStyle/>
          <a:p>
            <a:r>
              <a:rPr lang="en-US" b="1" dirty="0"/>
              <a:t>Training data:</a:t>
            </a:r>
          </a:p>
          <a:p>
            <a:r>
              <a:rPr lang="en-US" dirty="0">
                <a:solidFill>
                  <a:schemeClr val="tx1"/>
                </a:solidFill>
              </a:rPr>
              <a:t>We've seen</a:t>
            </a:r>
            <a:r>
              <a:rPr lang="en-US" dirty="0">
                <a:solidFill>
                  <a:srgbClr val="0000FF"/>
                </a:solidFill>
              </a:rPr>
              <a:t>:  I have to make sure that the cat gets fed. </a:t>
            </a:r>
          </a:p>
          <a:p>
            <a:r>
              <a:rPr lang="en-US" dirty="0"/>
              <a:t>Never seen:   </a:t>
            </a:r>
            <a:r>
              <a:rPr lang="en-US" dirty="0">
                <a:solidFill>
                  <a:srgbClr val="0000FF"/>
                </a:solidFill>
              </a:rPr>
              <a:t>dog gets fed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Test data:</a:t>
            </a:r>
          </a:p>
          <a:p>
            <a:r>
              <a:rPr lang="en-US" dirty="0">
                <a:solidFill>
                  <a:srgbClr val="0000FF"/>
                </a:solidFill>
              </a:rPr>
              <a:t>I forgot to make sure that the dog gets ___</a:t>
            </a:r>
          </a:p>
          <a:p>
            <a:r>
              <a:rPr lang="en-US" dirty="0">
                <a:solidFill>
                  <a:schemeClr val="tx1"/>
                </a:solidFill>
              </a:rPr>
              <a:t>N-gram LM can't predict "</a:t>
            </a:r>
            <a:r>
              <a:rPr lang="en-US" dirty="0">
                <a:solidFill>
                  <a:srgbClr val="0000FF"/>
                </a:solidFill>
              </a:rPr>
              <a:t>fed</a:t>
            </a:r>
            <a:r>
              <a:rPr lang="en-US" dirty="0">
                <a:solidFill>
                  <a:schemeClr val="tx1"/>
                </a:solidFill>
              </a:rPr>
              <a:t>"!</a:t>
            </a:r>
          </a:p>
          <a:p>
            <a:r>
              <a:rPr lang="en-US" dirty="0">
                <a:solidFill>
                  <a:schemeClr val="tx1"/>
                </a:solidFill>
              </a:rPr>
              <a:t>Neural LM </a:t>
            </a:r>
            <a:r>
              <a:rPr lang="en-US" dirty="0"/>
              <a:t>can use similarity of "</a:t>
            </a:r>
            <a:r>
              <a:rPr lang="en-US" dirty="0">
                <a:solidFill>
                  <a:srgbClr val="0000FF"/>
                </a:solidFill>
              </a:rPr>
              <a:t>cat</a:t>
            </a:r>
            <a:r>
              <a:rPr lang="en-US" dirty="0"/>
              <a:t>" and "</a:t>
            </a:r>
            <a:r>
              <a:rPr lang="en-US" dirty="0">
                <a:solidFill>
                  <a:srgbClr val="0000FF"/>
                </a:solidFill>
              </a:rPr>
              <a:t>dog</a:t>
            </a:r>
            <a:r>
              <a:rPr lang="en-US" dirty="0"/>
              <a:t>" embeddings to generalize and predict “</a:t>
            </a:r>
            <a:r>
              <a:rPr lang="en-US" dirty="0">
                <a:solidFill>
                  <a:srgbClr val="0000FF"/>
                </a:solidFill>
              </a:rPr>
              <a:t>fed</a:t>
            </a:r>
            <a:r>
              <a:rPr lang="en-US" dirty="0"/>
              <a:t>” after </a:t>
            </a:r>
            <a:r>
              <a:rPr lang="en-US" dirty="0">
                <a:solidFill>
                  <a:srgbClr val="0000FF"/>
                </a:solidFill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6253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48B1-31FE-7E45-8668-12C7A7CF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7135117" cy="861774"/>
          </a:xfrm>
        </p:spPr>
        <p:txBody>
          <a:bodyPr/>
          <a:lstStyle/>
          <a:p>
            <a:r>
              <a:rPr lang="en-US" sz="2800" dirty="0"/>
              <a:t>Neural Language Models:</a:t>
            </a:r>
            <a:br>
              <a:rPr lang="en-US" sz="2800" dirty="0"/>
            </a:br>
            <a:r>
              <a:rPr lang="en-US" sz="2800" dirty="0"/>
              <a:t>An Application of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AF07-1503-5749-9790-E4270C73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95" y="1047750"/>
            <a:ext cx="9168766" cy="35148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Several advantages over n-gram language models: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 smoothing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Better ability to generalize over unseen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handle much longer context histories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generalize over contexts of similar 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accuracy at the task of predicting next 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NLMs provide a solid basis for NLP tasks: Machine Translation, Dialog, … (most important benefit)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No free lunch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Neural LM are substantially more complex than n-gram LM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Thus need lot of time &amp; computations to train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B2FE8-4057-B143-866E-EA29B3343BFC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29021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323987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Neural Networks (NNs)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5FEA9-4091-5544-A499-189572A47814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A84D-6C3A-8F43-AF46-33980C9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7354-DA7E-074F-9924-50C4348E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8431530" cy="3337132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Neural networks are built out of </a:t>
            </a:r>
            <a:r>
              <a:rPr lang="en-US" sz="1400" b="1" dirty="0"/>
              <a:t>neural units</a:t>
            </a:r>
            <a:r>
              <a:rPr lang="en-US" sz="1400" dirty="0"/>
              <a:t>, originally inspired by human neurons but now simply an abstract computational device.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Each neural unit </a:t>
            </a:r>
            <a:r>
              <a:rPr lang="en-US" sz="1400" b="1" dirty="0"/>
              <a:t>multiplies input values by a weight vector, adds a bias, and then applies a non-linear activation function</a:t>
            </a:r>
            <a:r>
              <a:rPr lang="en-US" sz="1400" dirty="0"/>
              <a:t> like sigmoid, tanh, or rectified linear.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a fully-connected, </a:t>
            </a:r>
            <a:r>
              <a:rPr lang="en-US" sz="1400" b="1" dirty="0"/>
              <a:t>feedforward network</a:t>
            </a:r>
            <a:r>
              <a:rPr lang="en-US" sz="1400" dirty="0"/>
              <a:t>, each unit in layer </a:t>
            </a:r>
            <a:r>
              <a:rPr lang="en-US" sz="1400" dirty="0" err="1"/>
              <a:t>i</a:t>
            </a:r>
            <a:r>
              <a:rPr lang="en-US" sz="1400" dirty="0"/>
              <a:t> is connected to each unit in layer i+1, and there are no cycles.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power of neural networks comes from the </a:t>
            </a:r>
            <a:r>
              <a:rPr lang="en-US" sz="1400" b="1" dirty="0"/>
              <a:t>ability of early layers to learn representations</a:t>
            </a:r>
            <a:r>
              <a:rPr lang="en-US" sz="1400" dirty="0"/>
              <a:t> that can be utilized by later layers in the network.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Neural networks are </a:t>
            </a:r>
            <a:r>
              <a:rPr lang="en-US" sz="1400" b="1" dirty="0"/>
              <a:t>trained by optimization algorithms like gradient descent</a:t>
            </a:r>
            <a:r>
              <a:rPr lang="en-US" sz="1400" dirty="0"/>
              <a:t>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Error backpropagation</a:t>
            </a:r>
            <a:r>
              <a:rPr lang="en-US" sz="1400" dirty="0"/>
              <a:t>, backward differentiation on a computation graph, is used to compute the gradients of the loss function for a network.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Neural Networks can be used for various NLP tasks, such as Text Classification &amp; Language Modelling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Pretrained embeddings can be used to represent the input.</a:t>
            </a:r>
          </a:p>
        </p:txBody>
      </p:sp>
    </p:spTree>
    <p:extLst>
      <p:ext uri="{BB962C8B-B14F-4D97-AF65-F5344CB8AC3E}">
        <p14:creationId xmlns:p14="http://schemas.microsoft.com/office/powerpoint/2010/main" val="33763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50D-2D71-356B-492E-2BADA8A3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A52A-7C03-44B6-086B-D6AB3439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8431530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 #14 &amp;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93038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79A7-F1C5-618E-855B-7846D367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4268-0913-3122-DAED-2A78C4F2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8431530" cy="738664"/>
          </a:xfrm>
        </p:spPr>
        <p:txBody>
          <a:bodyPr/>
          <a:lstStyle/>
          <a:p>
            <a:r>
              <a:rPr lang="en-US" dirty="0"/>
              <a:t>Quick 10-minute homework #12 share with a peer</a:t>
            </a:r>
          </a:p>
          <a:p>
            <a:endParaRPr lang="en-US" dirty="0"/>
          </a:p>
          <a:p>
            <a:r>
              <a:rPr lang="en-US" dirty="0"/>
              <a:t>Record lectures this week</a:t>
            </a:r>
          </a:p>
        </p:txBody>
      </p:sp>
    </p:spTree>
    <p:extLst>
      <p:ext uri="{BB962C8B-B14F-4D97-AF65-F5344CB8AC3E}">
        <p14:creationId xmlns:p14="http://schemas.microsoft.com/office/powerpoint/2010/main" val="258406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9B22-809C-8342-84C2-26A6BB8E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2" y="833906"/>
            <a:ext cx="6373118" cy="224676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400" dirty="0"/>
              <a:t>In Summary:</a:t>
            </a:r>
          </a:p>
          <a:p>
            <a:pPr>
              <a:spcAft>
                <a:spcPts val="1000"/>
              </a:spcAft>
            </a:pPr>
            <a:r>
              <a:rPr lang="en-US" sz="1400" dirty="0"/>
              <a:t>This 2-layer FFNN: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Takes as input vector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Outputs probability distribution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parameterized by weight matrices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bias vector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final equations are: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DC83B-DE2A-F24F-9F12-3E2E1EC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Feed-Forward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C08C-743C-8447-9A4E-84ADDB97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48" y="833906"/>
            <a:ext cx="2637991" cy="1433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C5C6C3-EA01-D14F-9F3A-F3291088E147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97699-017A-8C4C-B47C-7319FEFF3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506969"/>
            <a:ext cx="2008634" cy="11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3430-79BF-FD46-9D0F-51DECC01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861774"/>
          </a:xfrm>
        </p:spPr>
        <p:txBody>
          <a:bodyPr/>
          <a:lstStyle/>
          <a:p>
            <a:r>
              <a:rPr lang="en-US" dirty="0"/>
              <a:t>Two use cases for feedforward neural networks in NLP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0E47-2118-B143-B41A-308F3C7B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23950"/>
            <a:ext cx="8016238" cy="1046953"/>
          </a:xfrm>
        </p:spPr>
        <p:txBody>
          <a:bodyPr/>
          <a:lstStyle/>
          <a:p>
            <a:pPr marL="608005" lvl="1" indent="-457200">
              <a:lnSpc>
                <a:spcPct val="10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US" sz="1600" dirty="0"/>
              <a:t>Text classification</a:t>
            </a:r>
          </a:p>
          <a:p>
            <a:pPr marL="608005" lvl="1" indent="-457200">
              <a:lnSpc>
                <a:spcPct val="10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n-US" sz="1600" dirty="0"/>
              <a:t>Language modeling</a:t>
            </a:r>
          </a:p>
          <a:p>
            <a:pPr marL="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64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2" y="124319"/>
            <a:ext cx="7543800" cy="680397"/>
          </a:xfrm>
        </p:spPr>
        <p:txBody>
          <a:bodyPr>
            <a:normAutofit/>
          </a:bodyPr>
          <a:lstStyle/>
          <a:p>
            <a:r>
              <a:rPr lang="en-US" dirty="0"/>
              <a:t>Text Classification using FFNN</a:t>
            </a:r>
            <a:endParaRPr lang="en-US" b="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E0B6B2-E30E-9540-A6E4-0FB7F11FDB09}"/>
              </a:ext>
            </a:extLst>
          </p:cNvPr>
          <p:cNvGrpSpPr/>
          <p:nvPr/>
        </p:nvGrpSpPr>
        <p:grpSpPr>
          <a:xfrm>
            <a:off x="5962438" y="685035"/>
            <a:ext cx="2682455" cy="2878483"/>
            <a:chOff x="6290653" y="1339444"/>
            <a:chExt cx="2682455" cy="28784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BBA226-2049-2B49-969B-CC24F7D79BF4}"/>
                </a:ext>
              </a:extLst>
            </p:cNvPr>
            <p:cNvGrpSpPr/>
            <p:nvPr/>
          </p:nvGrpSpPr>
          <p:grpSpPr>
            <a:xfrm>
              <a:off x="6290653" y="1339444"/>
              <a:ext cx="2667000" cy="2468463"/>
              <a:chOff x="1997416" y="1094195"/>
              <a:chExt cx="5712473" cy="428520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4AD5B1-3634-014B-9A0C-7D1E6A5DCB10}"/>
                  </a:ext>
                </a:extLst>
              </p:cNvPr>
              <p:cNvSpPr/>
              <p:nvPr/>
            </p:nvSpPr>
            <p:spPr bwMode="auto">
              <a:xfrm>
                <a:off x="3581401" y="2724150"/>
                <a:ext cx="381001" cy="82645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D85521-DA3A-9F48-94B8-6E90D5BB81C6}"/>
                  </a:ext>
                </a:extLst>
              </p:cNvPr>
              <p:cNvSpPr/>
              <p:nvPr/>
            </p:nvSpPr>
            <p:spPr bwMode="auto">
              <a:xfrm>
                <a:off x="3429000" y="2541993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D1E6BA-2564-A348-AA82-9352693B1B20}"/>
                  </a:ext>
                </a:extLst>
              </p:cNvPr>
              <p:cNvSpPr/>
              <p:nvPr/>
            </p:nvSpPr>
            <p:spPr bwMode="auto">
              <a:xfrm>
                <a:off x="4267202" y="1094195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6DDBB73-08CD-6F44-8429-FBA46E6E4E0F}"/>
                  </a:ext>
                </a:extLst>
              </p:cNvPr>
              <p:cNvSpPr/>
              <p:nvPr/>
            </p:nvSpPr>
            <p:spPr bwMode="auto">
              <a:xfrm>
                <a:off x="5105397" y="2541993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05D1FC-5B9E-2247-8D56-C6F69E259960}"/>
                  </a:ext>
                </a:extLst>
              </p:cNvPr>
              <p:cNvSpPr/>
              <p:nvPr/>
            </p:nvSpPr>
            <p:spPr bwMode="auto">
              <a:xfrm>
                <a:off x="4267202" y="2541993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E864FAA-2BDC-744A-B984-879B6826A238}"/>
                  </a:ext>
                </a:extLst>
              </p:cNvPr>
              <p:cNvCxnSpPr>
                <a:cxnSpLocks/>
                <a:stCxn id="8" idx="0"/>
                <a:endCxn id="9" idx="3"/>
              </p:cNvCxnSpPr>
              <p:nvPr/>
            </p:nvCxnSpPr>
            <p:spPr bwMode="auto">
              <a:xfrm flipV="1">
                <a:off x="3803834" y="1799615"/>
                <a:ext cx="573153" cy="742379"/>
              </a:xfrm>
              <a:prstGeom prst="straightConnector1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1B5F5D9-4BD7-7A4B-904C-D0D9F8C23488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 bwMode="auto">
              <a:xfrm flipV="1">
                <a:off x="4642036" y="1920645"/>
                <a:ext cx="0" cy="62134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031DF0C-63C9-D04E-B566-0CEC4B711CC6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 bwMode="auto">
              <a:xfrm flipH="1" flipV="1">
                <a:off x="4642036" y="1920645"/>
                <a:ext cx="838195" cy="62134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F1309B8-180D-B548-9690-8BCCFAC5BF84}"/>
                  </a:ext>
                </a:extLst>
              </p:cNvPr>
              <p:cNvCxnSpPr>
                <a:cxnSpLocks/>
                <a:stCxn id="8" idx="7"/>
                <a:endCxn id="9" idx="4"/>
              </p:cNvCxnSpPr>
              <p:nvPr/>
            </p:nvCxnSpPr>
            <p:spPr bwMode="auto">
              <a:xfrm flipV="1">
                <a:off x="4068880" y="1920645"/>
                <a:ext cx="573156" cy="742379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8B0A3B-B3C5-8A4F-BA51-0A7F20AFFB7F}"/>
                  </a:ext>
                </a:extLst>
              </p:cNvPr>
              <p:cNvSpPr/>
              <p:nvPr/>
            </p:nvSpPr>
            <p:spPr bwMode="auto">
              <a:xfrm>
                <a:off x="3962399" y="4552951"/>
                <a:ext cx="381001" cy="82645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9ACADA-8093-A54E-ACAB-1B3CF2D898C2}"/>
                  </a:ext>
                </a:extLst>
              </p:cNvPr>
              <p:cNvSpPr/>
              <p:nvPr/>
            </p:nvSpPr>
            <p:spPr bwMode="auto">
              <a:xfrm>
                <a:off x="2057400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BF0FFF4-4A52-564A-8FF3-A427138F9BB4}"/>
                  </a:ext>
                </a:extLst>
              </p:cNvPr>
              <p:cNvSpPr/>
              <p:nvPr/>
            </p:nvSpPr>
            <p:spPr bwMode="auto">
              <a:xfrm>
                <a:off x="5867398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BEBB73-CAE8-CC4E-B629-3F9C56E328C3}"/>
                  </a:ext>
                </a:extLst>
              </p:cNvPr>
              <p:cNvSpPr/>
              <p:nvPr/>
            </p:nvSpPr>
            <p:spPr bwMode="auto">
              <a:xfrm>
                <a:off x="4571999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912633A-58FA-144E-A36F-CDC25C867A8C}"/>
                  </a:ext>
                </a:extLst>
              </p:cNvPr>
              <p:cNvSpPr/>
              <p:nvPr/>
            </p:nvSpPr>
            <p:spPr bwMode="auto">
              <a:xfrm>
                <a:off x="3200400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22E1AAD-2284-A84B-B061-20219CC06C28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 bwMode="auto">
              <a:xfrm flipV="1">
                <a:off x="2432235" y="3049361"/>
                <a:ext cx="2271756" cy="1321434"/>
              </a:xfrm>
              <a:prstGeom prst="straightConnector1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C99F652-BC04-AF40-B83F-01A9EEFC73FD}"/>
                  </a:ext>
                </a:extLst>
              </p:cNvPr>
              <p:cNvCxnSpPr>
                <a:cxnSpLocks/>
                <a:stCxn id="20" idx="0"/>
                <a:endCxn id="8" idx="4"/>
              </p:cNvCxnSpPr>
              <p:nvPr/>
            </p:nvCxnSpPr>
            <p:spPr bwMode="auto">
              <a:xfrm flipV="1">
                <a:off x="3575234" y="3368444"/>
                <a:ext cx="228600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BFD01F0-A4A0-B544-841B-A5FB2EC9D4EB}"/>
                  </a:ext>
                </a:extLst>
              </p:cNvPr>
              <p:cNvCxnSpPr>
                <a:cxnSpLocks/>
                <a:stCxn id="19" idx="0"/>
                <a:endCxn id="8" idx="4"/>
              </p:cNvCxnSpPr>
              <p:nvPr/>
            </p:nvCxnSpPr>
            <p:spPr bwMode="auto">
              <a:xfrm flipH="1" flipV="1">
                <a:off x="3803834" y="3368443"/>
                <a:ext cx="1143000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B44EF30-16FB-3746-8BA0-5C6CB1E8B691}"/>
                  </a:ext>
                </a:extLst>
              </p:cNvPr>
              <p:cNvCxnSpPr>
                <a:cxnSpLocks/>
                <a:stCxn id="18" idx="0"/>
                <a:endCxn id="8" idx="4"/>
              </p:cNvCxnSpPr>
              <p:nvPr/>
            </p:nvCxnSpPr>
            <p:spPr bwMode="auto">
              <a:xfrm flipH="1" flipV="1">
                <a:off x="3803834" y="3368444"/>
                <a:ext cx="2438399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42A493E-76EC-374D-8297-FC61F0DC3C90}"/>
                  </a:ext>
                </a:extLst>
              </p:cNvPr>
              <p:cNvCxnSpPr>
                <a:cxnSpLocks/>
                <a:stCxn id="17" idx="7"/>
                <a:endCxn id="8" idx="4"/>
              </p:cNvCxnSpPr>
              <p:nvPr/>
            </p:nvCxnSpPr>
            <p:spPr bwMode="auto">
              <a:xfrm flipV="1">
                <a:off x="2697281" y="3368444"/>
                <a:ext cx="1106553" cy="112338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32ADFA-1271-CD46-A376-AB4A0916A872}"/>
                  </a:ext>
                </a:extLst>
              </p:cNvPr>
              <p:cNvSpPr/>
              <p:nvPr/>
            </p:nvSpPr>
            <p:spPr bwMode="auto">
              <a:xfrm>
                <a:off x="6781800" y="4413642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6072935-6270-354A-BADE-5495ED407BDC}"/>
                  </a:ext>
                </a:extLst>
              </p:cNvPr>
              <p:cNvCxnSpPr>
                <a:cxnSpLocks/>
                <a:stCxn id="26" idx="0"/>
                <a:endCxn id="8" idx="4"/>
              </p:cNvCxnSpPr>
              <p:nvPr/>
            </p:nvCxnSpPr>
            <p:spPr bwMode="auto">
              <a:xfrm flipH="1" flipV="1">
                <a:off x="3803834" y="3368444"/>
                <a:ext cx="3352800" cy="10451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536784E-F064-B244-94D4-E8CCC00107FB}"/>
                  </a:ext>
                </a:extLst>
              </p:cNvPr>
              <p:cNvCxnSpPr>
                <a:cxnSpLocks/>
                <a:stCxn id="17" idx="7"/>
                <a:endCxn id="11" idx="4"/>
              </p:cNvCxnSpPr>
              <p:nvPr/>
            </p:nvCxnSpPr>
            <p:spPr bwMode="auto">
              <a:xfrm flipV="1">
                <a:off x="2697281" y="3368444"/>
                <a:ext cx="1944755" cy="112338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FCA48BC-9FC8-984D-9DF6-1EACD6F905E5}"/>
                  </a:ext>
                </a:extLst>
              </p:cNvPr>
              <p:cNvCxnSpPr>
                <a:cxnSpLocks/>
                <a:stCxn id="17" idx="7"/>
                <a:endCxn id="10" idx="4"/>
              </p:cNvCxnSpPr>
              <p:nvPr/>
            </p:nvCxnSpPr>
            <p:spPr bwMode="auto">
              <a:xfrm flipV="1">
                <a:off x="2697281" y="3368443"/>
                <a:ext cx="2782950" cy="112338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4EC5E46-E003-0545-AAD5-6EB516D71B90}"/>
                  </a:ext>
                </a:extLst>
              </p:cNvPr>
              <p:cNvCxnSpPr>
                <a:cxnSpLocks/>
                <a:stCxn id="26" idx="0"/>
                <a:endCxn id="10" idx="4"/>
              </p:cNvCxnSpPr>
              <p:nvPr/>
            </p:nvCxnSpPr>
            <p:spPr bwMode="auto">
              <a:xfrm flipH="1" flipV="1">
                <a:off x="5480232" y="3368444"/>
                <a:ext cx="1676402" cy="10451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8073BC-43E5-8746-B12A-5362D1D9A00A}"/>
                  </a:ext>
                </a:extLst>
              </p:cNvPr>
              <p:cNvCxnSpPr>
                <a:cxnSpLocks/>
                <a:stCxn id="26" idx="0"/>
                <a:endCxn id="11" idx="4"/>
              </p:cNvCxnSpPr>
              <p:nvPr/>
            </p:nvCxnSpPr>
            <p:spPr bwMode="auto">
              <a:xfrm flipH="1" flipV="1">
                <a:off x="4642036" y="3368444"/>
                <a:ext cx="2514598" cy="10451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FF5880E-15A2-DF46-B2C4-67AE0F1E40A4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 bwMode="auto">
              <a:xfrm flipH="1" flipV="1">
                <a:off x="4642036" y="3368443"/>
                <a:ext cx="1600197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4A5327-E7E5-B448-AB91-057B68E7E61C}"/>
                  </a:ext>
                </a:extLst>
              </p:cNvPr>
              <p:cNvCxnSpPr>
                <a:cxnSpLocks/>
                <a:stCxn id="18" idx="0"/>
                <a:endCxn id="10" idx="4"/>
              </p:cNvCxnSpPr>
              <p:nvPr/>
            </p:nvCxnSpPr>
            <p:spPr bwMode="auto">
              <a:xfrm flipH="1" flipV="1">
                <a:off x="5480231" y="3368444"/>
                <a:ext cx="762001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CDBC2C7-ED07-8843-9866-C15F8270780E}"/>
                  </a:ext>
                </a:extLst>
              </p:cNvPr>
              <p:cNvCxnSpPr>
                <a:cxnSpLocks/>
                <a:stCxn id="19" idx="0"/>
                <a:endCxn id="11" idx="4"/>
              </p:cNvCxnSpPr>
              <p:nvPr/>
            </p:nvCxnSpPr>
            <p:spPr bwMode="auto">
              <a:xfrm flipH="1" flipV="1">
                <a:off x="4642036" y="3368443"/>
                <a:ext cx="304798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C2CA7E5-CA91-5344-A61A-17777FC1B7AF}"/>
                  </a:ext>
                </a:extLst>
              </p:cNvPr>
              <p:cNvCxnSpPr>
                <a:cxnSpLocks/>
                <a:stCxn id="19" idx="0"/>
                <a:endCxn id="10" idx="4"/>
              </p:cNvCxnSpPr>
              <p:nvPr/>
            </p:nvCxnSpPr>
            <p:spPr bwMode="auto">
              <a:xfrm flipV="1">
                <a:off x="4946834" y="3368443"/>
                <a:ext cx="533397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BE21E28-7E97-DF40-B184-BF533B0ED84C}"/>
                  </a:ext>
                </a:extLst>
              </p:cNvPr>
              <p:cNvCxnSpPr>
                <a:cxnSpLocks/>
                <a:stCxn id="20" idx="0"/>
                <a:endCxn id="11" idx="4"/>
              </p:cNvCxnSpPr>
              <p:nvPr/>
            </p:nvCxnSpPr>
            <p:spPr bwMode="auto">
              <a:xfrm flipV="1">
                <a:off x="3575234" y="3368444"/>
                <a:ext cx="1066801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9DF7501-27C8-8341-A27B-D24BF4545B70}"/>
                  </a:ext>
                </a:extLst>
              </p:cNvPr>
              <p:cNvCxnSpPr>
                <a:cxnSpLocks/>
                <a:stCxn id="20" idx="0"/>
                <a:endCxn id="10" idx="4"/>
              </p:cNvCxnSpPr>
              <p:nvPr/>
            </p:nvCxnSpPr>
            <p:spPr bwMode="auto">
              <a:xfrm flipV="1">
                <a:off x="3575234" y="3368443"/>
                <a:ext cx="1904997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270E3-C713-304E-86E5-09A710D0AD70}"/>
                  </a:ext>
                </a:extLst>
              </p:cNvPr>
              <p:cNvSpPr txBox="1"/>
              <p:nvPr/>
            </p:nvSpPr>
            <p:spPr>
              <a:xfrm>
                <a:off x="3047999" y="1428748"/>
                <a:ext cx="457199" cy="90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590A0E"/>
                    </a:solidFill>
                  </a:rPr>
                  <a:t>U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FD3C83-8D50-4A49-B7A4-31024AFF2960}"/>
                  </a:ext>
                </a:extLst>
              </p:cNvPr>
              <p:cNvSpPr txBox="1"/>
              <p:nvPr/>
            </p:nvSpPr>
            <p:spPr>
              <a:xfrm>
                <a:off x="2057400" y="3105151"/>
                <a:ext cx="457199" cy="90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590A0E"/>
                    </a:solidFill>
                  </a:rPr>
                  <a:t>W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3E1614-F4EE-6F40-8DF2-E60495F1B95A}"/>
                  </a:ext>
                </a:extLst>
              </p:cNvPr>
              <p:cNvSpPr txBox="1"/>
              <p:nvPr/>
            </p:nvSpPr>
            <p:spPr>
              <a:xfrm>
                <a:off x="6887912" y="4446401"/>
                <a:ext cx="821977" cy="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endParaRPr lang="en-US" sz="1800" baseline="-25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B389A4-7B48-AF47-93C9-0EA7415B04FD}"/>
                  </a:ext>
                </a:extLst>
              </p:cNvPr>
              <p:cNvSpPr txBox="1"/>
              <p:nvPr/>
            </p:nvSpPr>
            <p:spPr>
              <a:xfrm>
                <a:off x="1997416" y="4446401"/>
                <a:ext cx="1273267" cy="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x</a:t>
                </a:r>
                <a:r>
                  <a:rPr lang="en-US" sz="2000" baseline="-25000" dirty="0"/>
                  <a:t>1</a:t>
                </a:r>
                <a:endParaRPr lang="en-US" sz="1800" baseline="-25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34C5EE-2DA3-A647-8B8D-60DF0ABDD263}"/>
                </a:ext>
              </a:extLst>
            </p:cNvPr>
            <p:cNvSpPr txBox="1"/>
            <p:nvPr/>
          </p:nvSpPr>
          <p:spPr>
            <a:xfrm>
              <a:off x="6346020" y="380464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0F6CBA-4545-1642-911D-CF23FC75A83F}"/>
                </a:ext>
              </a:extLst>
            </p:cNvPr>
            <p:cNvSpPr txBox="1"/>
            <p:nvPr/>
          </p:nvSpPr>
          <p:spPr>
            <a:xfrm>
              <a:off x="6858459" y="3817817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3FE88B-32B8-CB40-81D5-52D5E18DA29A}"/>
                </a:ext>
              </a:extLst>
            </p:cNvPr>
            <p:cNvSpPr txBox="1"/>
            <p:nvPr/>
          </p:nvSpPr>
          <p:spPr>
            <a:xfrm>
              <a:off x="8620126" y="379095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</a:t>
              </a:r>
              <a:r>
                <a:rPr lang="en-US" sz="2000" baseline="-25000" dirty="0" err="1"/>
                <a:t>n</a:t>
              </a:r>
              <a:endParaRPr lang="en-US" sz="2000" baseline="-25000" dirty="0"/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E3872E5C-BD35-4C43-895A-76DF00D01B31}"/>
              </a:ext>
            </a:extLst>
          </p:cNvPr>
          <p:cNvSpPr txBox="1">
            <a:spLocks/>
          </p:cNvSpPr>
          <p:nvPr/>
        </p:nvSpPr>
        <p:spPr>
          <a:xfrm>
            <a:off x="1187568" y="3590737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83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A1C08-0DF0-704D-AC8F-7451458AFE74}"/>
              </a:ext>
            </a:extLst>
          </p:cNvPr>
          <p:cNvGrpSpPr/>
          <p:nvPr/>
        </p:nvGrpSpPr>
        <p:grpSpPr>
          <a:xfrm>
            <a:off x="1362543" y="666750"/>
            <a:ext cx="2710350" cy="2456685"/>
            <a:chOff x="287526" y="1865829"/>
            <a:chExt cx="2710350" cy="245668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76B6FF-67E0-234E-BA1B-56231FE30B77}"/>
                </a:ext>
              </a:extLst>
            </p:cNvPr>
            <p:cNvGrpSpPr/>
            <p:nvPr/>
          </p:nvGrpSpPr>
          <p:grpSpPr>
            <a:xfrm>
              <a:off x="287526" y="1865829"/>
              <a:ext cx="2667000" cy="2062111"/>
              <a:chOff x="1997416" y="1799615"/>
              <a:chExt cx="5712473" cy="357978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D7ED0D-5EFE-D64B-BAD3-9E9B6B64E939}"/>
                  </a:ext>
                </a:extLst>
              </p:cNvPr>
              <p:cNvSpPr/>
              <p:nvPr/>
            </p:nvSpPr>
            <p:spPr bwMode="auto">
              <a:xfrm>
                <a:off x="3581401" y="2724150"/>
                <a:ext cx="381001" cy="82645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E90E59A-F506-384C-9796-E1A1AA60D304}"/>
                  </a:ext>
                </a:extLst>
              </p:cNvPr>
              <p:cNvSpPr/>
              <p:nvPr/>
            </p:nvSpPr>
            <p:spPr bwMode="auto">
              <a:xfrm>
                <a:off x="4267202" y="2541993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930C351-9D1A-6A48-8C7C-A166F210A9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03834" y="1799615"/>
                <a:ext cx="573153" cy="742379"/>
              </a:xfrm>
              <a:prstGeom prst="straightConnector1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5964FF1-240E-5843-A7BC-5CA739FAF6FD}"/>
                  </a:ext>
                </a:extLst>
              </p:cNvPr>
              <p:cNvSpPr/>
              <p:nvPr/>
            </p:nvSpPr>
            <p:spPr bwMode="auto">
              <a:xfrm>
                <a:off x="3962399" y="4552951"/>
                <a:ext cx="381001" cy="82645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4F5CC2F-FB39-7546-ADC8-8D324B1407A8}"/>
                  </a:ext>
                </a:extLst>
              </p:cNvPr>
              <p:cNvSpPr/>
              <p:nvPr/>
            </p:nvSpPr>
            <p:spPr bwMode="auto">
              <a:xfrm>
                <a:off x="2057400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3177A76-F1EA-C448-B949-00535B322FBF}"/>
                  </a:ext>
                </a:extLst>
              </p:cNvPr>
              <p:cNvSpPr/>
              <p:nvPr/>
            </p:nvSpPr>
            <p:spPr bwMode="auto">
              <a:xfrm>
                <a:off x="5867398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99EC5BA-F98E-C449-AFED-93633C057055}"/>
                  </a:ext>
                </a:extLst>
              </p:cNvPr>
              <p:cNvSpPr/>
              <p:nvPr/>
            </p:nvSpPr>
            <p:spPr bwMode="auto">
              <a:xfrm>
                <a:off x="4571999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5FEF862-8B04-1842-AFA0-B5D0DFA4162F}"/>
                  </a:ext>
                </a:extLst>
              </p:cNvPr>
              <p:cNvSpPr/>
              <p:nvPr/>
            </p:nvSpPr>
            <p:spPr bwMode="auto">
              <a:xfrm>
                <a:off x="3200400" y="4370796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F946559-17CA-0647-9EB4-DAC956A69818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 bwMode="auto">
              <a:xfrm flipV="1">
                <a:off x="2432235" y="3049361"/>
                <a:ext cx="2271756" cy="1321434"/>
              </a:xfrm>
              <a:prstGeom prst="straightConnector1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F2C50A-6BB7-CF49-B3A0-34E2FB63EBB7}"/>
                  </a:ext>
                </a:extLst>
              </p:cNvPr>
              <p:cNvSpPr/>
              <p:nvPr/>
            </p:nvSpPr>
            <p:spPr bwMode="auto">
              <a:xfrm>
                <a:off x="6781800" y="4413642"/>
                <a:ext cx="749666" cy="82645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5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9900"/>
                  </a:solidFill>
                  <a:latin typeface="Tahoma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EE7C110-4A3A-E446-B66F-D5E78BB7FA6C}"/>
                  </a:ext>
                </a:extLst>
              </p:cNvPr>
              <p:cNvCxnSpPr>
                <a:cxnSpLocks/>
                <a:stCxn id="57" idx="7"/>
                <a:endCxn id="51" idx="4"/>
              </p:cNvCxnSpPr>
              <p:nvPr/>
            </p:nvCxnSpPr>
            <p:spPr bwMode="auto">
              <a:xfrm flipV="1">
                <a:off x="2697281" y="3368444"/>
                <a:ext cx="1944755" cy="112338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6E358FB-7BAF-D54C-829F-1C1A84E641B4}"/>
                  </a:ext>
                </a:extLst>
              </p:cNvPr>
              <p:cNvCxnSpPr>
                <a:cxnSpLocks/>
                <a:stCxn id="66" idx="0"/>
                <a:endCxn id="51" idx="4"/>
              </p:cNvCxnSpPr>
              <p:nvPr/>
            </p:nvCxnSpPr>
            <p:spPr bwMode="auto">
              <a:xfrm flipH="1" flipV="1">
                <a:off x="4642036" y="3368444"/>
                <a:ext cx="2514598" cy="104519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4C7941F-5A95-E040-9548-A6D2ED0322B5}"/>
                  </a:ext>
                </a:extLst>
              </p:cNvPr>
              <p:cNvCxnSpPr>
                <a:cxnSpLocks/>
                <a:stCxn id="58" idx="0"/>
                <a:endCxn id="51" idx="4"/>
              </p:cNvCxnSpPr>
              <p:nvPr/>
            </p:nvCxnSpPr>
            <p:spPr bwMode="auto">
              <a:xfrm flipH="1" flipV="1">
                <a:off x="4642036" y="3368443"/>
                <a:ext cx="1600197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7B74140-AD09-0949-8224-9183CD6F54CC}"/>
                  </a:ext>
                </a:extLst>
              </p:cNvPr>
              <p:cNvCxnSpPr>
                <a:cxnSpLocks/>
                <a:stCxn id="59" idx="0"/>
                <a:endCxn id="51" idx="4"/>
              </p:cNvCxnSpPr>
              <p:nvPr/>
            </p:nvCxnSpPr>
            <p:spPr bwMode="auto">
              <a:xfrm flipH="1" flipV="1">
                <a:off x="4642036" y="3368443"/>
                <a:ext cx="304798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EA8BDF7-AF39-2B4B-AE42-23E732DA8CAA}"/>
                  </a:ext>
                </a:extLst>
              </p:cNvPr>
              <p:cNvCxnSpPr>
                <a:cxnSpLocks/>
                <a:stCxn id="60" idx="0"/>
                <a:endCxn id="51" idx="4"/>
              </p:cNvCxnSpPr>
              <p:nvPr/>
            </p:nvCxnSpPr>
            <p:spPr bwMode="auto">
              <a:xfrm flipV="1">
                <a:off x="3575234" y="3368444"/>
                <a:ext cx="1066801" cy="100235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B4D040-37ED-6C4D-A5C0-01D669D0D2A5}"/>
                  </a:ext>
                </a:extLst>
              </p:cNvPr>
              <p:cNvSpPr txBox="1"/>
              <p:nvPr/>
            </p:nvSpPr>
            <p:spPr>
              <a:xfrm>
                <a:off x="2534975" y="3124719"/>
                <a:ext cx="457199" cy="90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590A0E"/>
                    </a:solidFill>
                  </a:rPr>
                  <a:t>W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22607BC-134C-3B41-AB1A-ED88D590B178}"/>
                  </a:ext>
                </a:extLst>
              </p:cNvPr>
              <p:cNvSpPr txBox="1"/>
              <p:nvPr/>
            </p:nvSpPr>
            <p:spPr>
              <a:xfrm>
                <a:off x="6887912" y="4446401"/>
                <a:ext cx="821977" cy="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endParaRPr lang="en-US" sz="1800" baseline="-250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39A48E3-1641-FE41-8E1E-C92080929F48}"/>
                  </a:ext>
                </a:extLst>
              </p:cNvPr>
              <p:cNvSpPr txBox="1"/>
              <p:nvPr/>
            </p:nvSpPr>
            <p:spPr>
              <a:xfrm>
                <a:off x="1997416" y="4446401"/>
                <a:ext cx="1273267" cy="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x</a:t>
                </a:r>
                <a:r>
                  <a:rPr lang="en-US" sz="2000" baseline="-25000" dirty="0"/>
                  <a:t>1</a:t>
                </a:r>
                <a:endParaRPr lang="en-US" sz="1800" baseline="-25000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674A383-2613-DA4A-8EC4-A9DB990E492E}"/>
                </a:ext>
              </a:extLst>
            </p:cNvPr>
            <p:cNvSpPr txBox="1"/>
            <p:nvPr/>
          </p:nvSpPr>
          <p:spPr>
            <a:xfrm>
              <a:off x="370788" y="3909228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8DEA59C-DE4E-324D-9151-B7F41331F687}"/>
                </a:ext>
              </a:extLst>
            </p:cNvPr>
            <p:cNvSpPr txBox="1"/>
            <p:nvPr/>
          </p:nvSpPr>
          <p:spPr>
            <a:xfrm>
              <a:off x="883227" y="3922404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64C0C79-ED08-6C4D-9C87-DDDFDEBD14D7}"/>
                </a:ext>
              </a:extLst>
            </p:cNvPr>
            <p:cNvSpPr txBox="1"/>
            <p:nvPr/>
          </p:nvSpPr>
          <p:spPr>
            <a:xfrm>
              <a:off x="2644894" y="3895537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</a:t>
              </a:r>
              <a:r>
                <a:rPr lang="en-US" sz="2000" baseline="-25000" dirty="0" err="1"/>
                <a:t>n</a:t>
              </a:r>
              <a:endParaRPr lang="en-US" sz="2000" baseline="-250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801CE4A-9702-334B-98F4-5158992CE47C}"/>
              </a:ext>
            </a:extLst>
          </p:cNvPr>
          <p:cNvSpPr txBox="1"/>
          <p:nvPr/>
        </p:nvSpPr>
        <p:spPr>
          <a:xfrm>
            <a:off x="3070445" y="467658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1F989F-2A8C-1841-B4F3-E6BF2AD71412}"/>
              </a:ext>
            </a:extLst>
          </p:cNvPr>
          <p:cNvSpPr txBox="1"/>
          <p:nvPr/>
        </p:nvSpPr>
        <p:spPr>
          <a:xfrm>
            <a:off x="304800" y="1386658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Logistic</a:t>
            </a:r>
          </a:p>
          <a:p>
            <a:r>
              <a:rPr lang="en-US" sz="1800" dirty="0"/>
              <a:t>Regression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25815F-7135-C949-9FE2-BADAD3AB73C7}"/>
              </a:ext>
            </a:extLst>
          </p:cNvPr>
          <p:cNvSpPr txBox="1"/>
          <p:nvPr/>
        </p:nvSpPr>
        <p:spPr>
          <a:xfrm>
            <a:off x="4823105" y="1182280"/>
            <a:ext cx="1395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2-layer</a:t>
            </a:r>
          </a:p>
          <a:p>
            <a:r>
              <a:rPr lang="en-US" sz="1800" dirty="0"/>
              <a:t>feedforward</a:t>
            </a:r>
          </a:p>
          <a:p>
            <a:r>
              <a:rPr lang="en-US" sz="1800" dirty="0"/>
              <a:t>network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60E02-BB0D-9F42-A12E-A0F643C2726E}"/>
              </a:ext>
            </a:extLst>
          </p:cNvPr>
          <p:cNvSpPr txBox="1"/>
          <p:nvPr/>
        </p:nvSpPr>
        <p:spPr>
          <a:xfrm>
            <a:off x="2362200" y="11356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σ</a:t>
            </a:r>
            <a:r>
              <a:rPr lang="en-US" dirty="0"/>
              <a:t>()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2FA588-7E8F-6E46-9D33-00ED618AFE29}"/>
              </a:ext>
            </a:extLst>
          </p:cNvPr>
          <p:cNvSpPr txBox="1"/>
          <p:nvPr/>
        </p:nvSpPr>
        <p:spPr>
          <a:xfrm>
            <a:off x="6963318" y="71171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σ</a:t>
            </a:r>
            <a:r>
              <a:rPr lang="en-US" dirty="0"/>
              <a:t>()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9626A1-CD11-134A-A8FE-15236C169CC3}"/>
              </a:ext>
            </a:extLst>
          </p:cNvPr>
          <p:cNvSpPr txBox="1"/>
          <p:nvPr/>
        </p:nvSpPr>
        <p:spPr>
          <a:xfrm>
            <a:off x="5867400" y="3701227"/>
            <a:ext cx="3227877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the input layer, we could do exactly what we did with logistic regression: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Engineered features as input to the network.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86A873-6ECB-3842-B148-3E24B2EE00FB}"/>
              </a:ext>
            </a:extLst>
          </p:cNvPr>
          <p:cNvSpPr/>
          <p:nvPr/>
        </p:nvSpPr>
        <p:spPr>
          <a:xfrm>
            <a:off x="6017805" y="3096890"/>
            <a:ext cx="2667000" cy="5371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F795B-7B36-D345-1FCB-4399558E8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6702"/>
          <a:stretch/>
        </p:blipFill>
        <p:spPr>
          <a:xfrm>
            <a:off x="253609" y="3698312"/>
            <a:ext cx="2020574" cy="1300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F6AA0-616A-D946-4FB4-89D14CFF6427}"/>
              </a:ext>
            </a:extLst>
          </p:cNvPr>
          <p:cNvSpPr txBox="1"/>
          <p:nvPr/>
        </p:nvSpPr>
        <p:spPr>
          <a:xfrm>
            <a:off x="197536" y="3207343"/>
            <a:ext cx="50602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/>
              <a:t>Sentiment Classification:</a:t>
            </a:r>
          </a:p>
          <a:p>
            <a:r>
              <a:rPr lang="en-US" sz="1100" b="0" dirty="0"/>
              <a:t>{f</a:t>
            </a:r>
            <a:r>
              <a:rPr lang="en-US" sz="1100" b="0" baseline="-25000" dirty="0"/>
              <a:t>1</a:t>
            </a:r>
            <a:r>
              <a:rPr lang="en-US" sz="1100" b="0" dirty="0"/>
              <a:t>,…,</a:t>
            </a:r>
            <a:r>
              <a:rPr lang="en-US" sz="1100" b="0" dirty="0" err="1"/>
              <a:t>f</a:t>
            </a:r>
            <a:r>
              <a:rPr lang="en-US" sz="1100" b="0" baseline="-25000" dirty="0" err="1"/>
              <a:t>n</a:t>
            </a:r>
            <a:r>
              <a:rPr lang="en-US" sz="1100" b="0" dirty="0"/>
              <a:t>} = {x</a:t>
            </a:r>
            <a:r>
              <a:rPr lang="en-US" sz="1100" b="0" baseline="-25000" dirty="0"/>
              <a:t>1</a:t>
            </a:r>
            <a:r>
              <a:rPr lang="en-US" sz="1100" b="0" dirty="0"/>
              <a:t>,…,</a:t>
            </a:r>
            <a:r>
              <a:rPr lang="en-US" sz="1100" b="0" dirty="0" err="1"/>
              <a:t>x</a:t>
            </a:r>
            <a:r>
              <a:rPr lang="en-US" sz="1100" b="0" baseline="-25000" dirty="0" err="1"/>
              <a:t>n</a:t>
            </a:r>
            <a:r>
              <a:rPr lang="en-US" sz="1100" b="0" dirty="0"/>
              <a:t>} = Engineered Features to capture Sentiment signals in documents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71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75" grpId="0"/>
      <p:bldP spid="77" grpId="0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2" y="124319"/>
            <a:ext cx="7543800" cy="680397"/>
          </a:xfrm>
        </p:spPr>
        <p:txBody>
          <a:bodyPr>
            <a:noAutofit/>
          </a:bodyPr>
          <a:lstStyle/>
          <a:p>
            <a:r>
              <a:rPr lang="en-US" sz="2800" dirty="0"/>
              <a:t>Sentiment Classification using FFNN &amp; Engineered features as input representation</a:t>
            </a:r>
            <a:endParaRPr lang="en-US" sz="2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2FBA3-E8FA-B84C-B0EA-2A6C7F45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6096000" cy="3275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39ECAA-E221-9422-A46C-C746A6FA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257550"/>
            <a:ext cx="15163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9536"/>
            <a:ext cx="6553200" cy="680397"/>
          </a:xfrm>
        </p:spPr>
        <p:txBody>
          <a:bodyPr>
            <a:noAutofit/>
          </a:bodyPr>
          <a:lstStyle/>
          <a:p>
            <a:r>
              <a:rPr lang="en-US" sz="3000" b="0" dirty="0"/>
              <a:t>Better choice: Input representation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6114917" cy="3200400"/>
          </a:xfrm>
        </p:spPr>
        <p:txBody>
          <a:bodyPr>
            <a:normAutofit/>
          </a:bodyPr>
          <a:lstStyle/>
          <a:p>
            <a:r>
              <a:rPr lang="en-US" dirty="0"/>
              <a:t>The real power of deep learning</a:t>
            </a:r>
            <a:r>
              <a:rPr lang="en-US" i="1" dirty="0"/>
              <a:t> </a:t>
            </a:r>
            <a:r>
              <a:rPr lang="en-US" dirty="0"/>
              <a:t>comes from the  ability to </a:t>
            </a:r>
            <a:r>
              <a:rPr lang="en-US" b="1" dirty="0"/>
              <a:t>learn</a:t>
            </a:r>
            <a:r>
              <a:rPr lang="en-US" dirty="0"/>
              <a:t> features from the data.</a:t>
            </a:r>
          </a:p>
          <a:p>
            <a:endParaRPr lang="en-US" dirty="0"/>
          </a:p>
          <a:p>
            <a:r>
              <a:rPr lang="en-US" dirty="0"/>
              <a:t>Instead of using hand-built human-engineered features for classification</a:t>
            </a:r>
          </a:p>
          <a:p>
            <a:endParaRPr lang="en-US" dirty="0"/>
          </a:p>
          <a:p>
            <a:r>
              <a:rPr lang="en-US" dirty="0"/>
              <a:t>	Use learned representations like embeddings!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D5908-B6FA-2E4F-942A-D283985C4878}"/>
              </a:ext>
            </a:extLst>
          </p:cNvPr>
          <p:cNvGrpSpPr/>
          <p:nvPr/>
        </p:nvGrpSpPr>
        <p:grpSpPr>
          <a:xfrm>
            <a:off x="6553200" y="895350"/>
            <a:ext cx="2667000" cy="2468463"/>
            <a:chOff x="1997416" y="1094195"/>
            <a:chExt cx="5712473" cy="428520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CCDDD6-0EA6-564A-9B13-D808DD996672}"/>
                </a:ext>
              </a:extLst>
            </p:cNvPr>
            <p:cNvSpPr/>
            <p:nvPr/>
          </p:nvSpPr>
          <p:spPr bwMode="auto">
            <a:xfrm>
              <a:off x="3581401" y="2724150"/>
              <a:ext cx="381001" cy="82645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63C4B0-7417-7441-8554-82FDE54F3609}"/>
                </a:ext>
              </a:extLst>
            </p:cNvPr>
            <p:cNvSpPr/>
            <p:nvPr/>
          </p:nvSpPr>
          <p:spPr bwMode="auto">
            <a:xfrm>
              <a:off x="3429000" y="2541993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9F026E-C459-5341-8DA6-91D69D909979}"/>
                </a:ext>
              </a:extLst>
            </p:cNvPr>
            <p:cNvSpPr/>
            <p:nvPr/>
          </p:nvSpPr>
          <p:spPr bwMode="auto">
            <a:xfrm>
              <a:off x="4267202" y="1094195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252C52-6C46-314B-8BE2-2579D07546D1}"/>
                </a:ext>
              </a:extLst>
            </p:cNvPr>
            <p:cNvSpPr/>
            <p:nvPr/>
          </p:nvSpPr>
          <p:spPr bwMode="auto">
            <a:xfrm>
              <a:off x="5105397" y="2541993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E94CDE-6B65-954C-B23F-564E5EB514C5}"/>
                </a:ext>
              </a:extLst>
            </p:cNvPr>
            <p:cNvSpPr/>
            <p:nvPr/>
          </p:nvSpPr>
          <p:spPr bwMode="auto">
            <a:xfrm>
              <a:off x="4267202" y="2541993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981C23-39FB-924D-8A75-DFF6C573147C}"/>
                </a:ext>
              </a:extLst>
            </p:cNvPr>
            <p:cNvCxnSpPr>
              <a:cxnSpLocks/>
              <a:stCxn id="8" idx="0"/>
              <a:endCxn id="9" idx="3"/>
            </p:cNvCxnSpPr>
            <p:nvPr/>
          </p:nvCxnSpPr>
          <p:spPr bwMode="auto">
            <a:xfrm flipV="1">
              <a:off x="3803834" y="1799615"/>
              <a:ext cx="573153" cy="742379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47F41E-7390-024F-B437-0D61F31FE5DA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 bwMode="auto">
            <a:xfrm flipV="1">
              <a:off x="4642036" y="1920645"/>
              <a:ext cx="0" cy="6213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871906A-6692-AD48-B91F-F05D5D9D0EB5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 bwMode="auto">
            <a:xfrm flipH="1" flipV="1">
              <a:off x="4642036" y="1920645"/>
              <a:ext cx="838195" cy="6213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404124-F515-E744-B37A-4DAAFB2EEF78}"/>
                </a:ext>
              </a:extLst>
            </p:cNvPr>
            <p:cNvCxnSpPr>
              <a:cxnSpLocks/>
              <a:stCxn id="8" idx="7"/>
              <a:endCxn id="9" idx="4"/>
            </p:cNvCxnSpPr>
            <p:nvPr/>
          </p:nvCxnSpPr>
          <p:spPr bwMode="auto">
            <a:xfrm flipV="1">
              <a:off x="4068880" y="1920645"/>
              <a:ext cx="573156" cy="7423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1CD3F7-21B9-DC43-BC20-1F84678EA15C}"/>
                </a:ext>
              </a:extLst>
            </p:cNvPr>
            <p:cNvSpPr/>
            <p:nvPr/>
          </p:nvSpPr>
          <p:spPr bwMode="auto">
            <a:xfrm>
              <a:off x="3962399" y="4552951"/>
              <a:ext cx="381001" cy="82645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50F019-EDAA-7C4E-8E58-6EC833674B1E}"/>
                </a:ext>
              </a:extLst>
            </p:cNvPr>
            <p:cNvSpPr/>
            <p:nvPr/>
          </p:nvSpPr>
          <p:spPr bwMode="auto">
            <a:xfrm>
              <a:off x="2057400" y="4370796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2CC466-D607-1F40-90EE-3D3DE0510065}"/>
                </a:ext>
              </a:extLst>
            </p:cNvPr>
            <p:cNvSpPr/>
            <p:nvPr/>
          </p:nvSpPr>
          <p:spPr bwMode="auto">
            <a:xfrm>
              <a:off x="5867398" y="4370796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6275DB-A9AD-D643-A36A-55607E8DC046}"/>
                </a:ext>
              </a:extLst>
            </p:cNvPr>
            <p:cNvSpPr/>
            <p:nvPr/>
          </p:nvSpPr>
          <p:spPr bwMode="auto">
            <a:xfrm>
              <a:off x="4571999" y="4370796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94450A-9E0D-AC40-8A26-DCFCF010748A}"/>
                </a:ext>
              </a:extLst>
            </p:cNvPr>
            <p:cNvSpPr/>
            <p:nvPr/>
          </p:nvSpPr>
          <p:spPr bwMode="auto">
            <a:xfrm>
              <a:off x="3200400" y="4370796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C19ED5-AD9E-6D41-91A7-44A03535DB58}"/>
                </a:ext>
              </a:extLst>
            </p:cNvPr>
            <p:cNvCxnSpPr>
              <a:cxnSpLocks/>
              <a:stCxn id="17" idx="0"/>
            </p:cNvCxnSpPr>
            <p:nvPr/>
          </p:nvCxnSpPr>
          <p:spPr bwMode="auto">
            <a:xfrm flipV="1">
              <a:off x="2432235" y="3049361"/>
              <a:ext cx="2271756" cy="1321434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A57299-490C-2B46-AC64-230C772DBC59}"/>
                </a:ext>
              </a:extLst>
            </p:cNvPr>
            <p:cNvCxnSpPr>
              <a:cxnSpLocks/>
              <a:stCxn id="20" idx="0"/>
              <a:endCxn id="8" idx="4"/>
            </p:cNvCxnSpPr>
            <p:nvPr/>
          </p:nvCxnSpPr>
          <p:spPr bwMode="auto">
            <a:xfrm flipV="1">
              <a:off x="3575234" y="3368444"/>
              <a:ext cx="228600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312DF7-2746-A341-B408-F2171D181313}"/>
                </a:ext>
              </a:extLst>
            </p:cNvPr>
            <p:cNvCxnSpPr>
              <a:cxnSpLocks/>
              <a:stCxn id="19" idx="0"/>
              <a:endCxn id="8" idx="4"/>
            </p:cNvCxnSpPr>
            <p:nvPr/>
          </p:nvCxnSpPr>
          <p:spPr bwMode="auto">
            <a:xfrm flipH="1" flipV="1">
              <a:off x="3803834" y="3368443"/>
              <a:ext cx="1143000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B38411-218B-024F-988D-8A19867521A7}"/>
                </a:ext>
              </a:extLst>
            </p:cNvPr>
            <p:cNvCxnSpPr>
              <a:cxnSpLocks/>
              <a:stCxn id="18" idx="0"/>
              <a:endCxn id="8" idx="4"/>
            </p:cNvCxnSpPr>
            <p:nvPr/>
          </p:nvCxnSpPr>
          <p:spPr bwMode="auto">
            <a:xfrm flipH="1" flipV="1">
              <a:off x="3803834" y="3368444"/>
              <a:ext cx="2438399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4FC9EC9-39F2-D247-BAB3-92F08B65D8E8}"/>
                </a:ext>
              </a:extLst>
            </p:cNvPr>
            <p:cNvCxnSpPr>
              <a:cxnSpLocks/>
              <a:stCxn id="17" idx="7"/>
              <a:endCxn id="8" idx="4"/>
            </p:cNvCxnSpPr>
            <p:nvPr/>
          </p:nvCxnSpPr>
          <p:spPr bwMode="auto">
            <a:xfrm flipV="1">
              <a:off x="2697281" y="3368444"/>
              <a:ext cx="1106553" cy="11233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FCE6C1-3FCA-DC42-AB8B-9851A277DCD7}"/>
                </a:ext>
              </a:extLst>
            </p:cNvPr>
            <p:cNvSpPr/>
            <p:nvPr/>
          </p:nvSpPr>
          <p:spPr bwMode="auto">
            <a:xfrm>
              <a:off x="6781800" y="4413642"/>
              <a:ext cx="749666" cy="82645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55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9900"/>
                </a:solidFill>
                <a:latin typeface="Tahoma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D1A9C7-ADCA-8343-A20E-1B4587C090E0}"/>
                </a:ext>
              </a:extLst>
            </p:cNvPr>
            <p:cNvCxnSpPr>
              <a:cxnSpLocks/>
              <a:stCxn id="26" idx="0"/>
              <a:endCxn id="8" idx="4"/>
            </p:cNvCxnSpPr>
            <p:nvPr/>
          </p:nvCxnSpPr>
          <p:spPr bwMode="auto">
            <a:xfrm flipH="1" flipV="1">
              <a:off x="3803834" y="3368444"/>
              <a:ext cx="3352800" cy="10451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69A828-5FC8-D14C-8583-1DEACD4D1CA8}"/>
                </a:ext>
              </a:extLst>
            </p:cNvPr>
            <p:cNvCxnSpPr>
              <a:cxnSpLocks/>
              <a:stCxn id="17" idx="7"/>
              <a:endCxn id="11" idx="4"/>
            </p:cNvCxnSpPr>
            <p:nvPr/>
          </p:nvCxnSpPr>
          <p:spPr bwMode="auto">
            <a:xfrm flipV="1">
              <a:off x="2697281" y="3368444"/>
              <a:ext cx="1944755" cy="11233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B85326-FEBF-464F-A96F-AD5D96550593}"/>
                </a:ext>
              </a:extLst>
            </p:cNvPr>
            <p:cNvCxnSpPr>
              <a:cxnSpLocks/>
              <a:stCxn id="17" idx="7"/>
              <a:endCxn id="10" idx="4"/>
            </p:cNvCxnSpPr>
            <p:nvPr/>
          </p:nvCxnSpPr>
          <p:spPr bwMode="auto">
            <a:xfrm flipV="1">
              <a:off x="2697281" y="3368443"/>
              <a:ext cx="2782950" cy="11233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04F3D8-5F6D-544F-9778-8FBA0898D384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 bwMode="auto">
            <a:xfrm flipH="1" flipV="1">
              <a:off x="5480232" y="3368444"/>
              <a:ext cx="1676402" cy="10451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7FEEA84-475D-F64F-8203-21FDBB4EB0AA}"/>
                </a:ext>
              </a:extLst>
            </p:cNvPr>
            <p:cNvCxnSpPr>
              <a:cxnSpLocks/>
              <a:stCxn id="26" idx="0"/>
              <a:endCxn id="11" idx="4"/>
            </p:cNvCxnSpPr>
            <p:nvPr/>
          </p:nvCxnSpPr>
          <p:spPr bwMode="auto">
            <a:xfrm flipH="1" flipV="1">
              <a:off x="4642036" y="3368444"/>
              <a:ext cx="2514598" cy="104519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C4BDA2-5986-374A-A57E-CD4D182C901F}"/>
                </a:ext>
              </a:extLst>
            </p:cNvPr>
            <p:cNvCxnSpPr>
              <a:cxnSpLocks/>
              <a:stCxn id="18" idx="0"/>
              <a:endCxn id="11" idx="4"/>
            </p:cNvCxnSpPr>
            <p:nvPr/>
          </p:nvCxnSpPr>
          <p:spPr bwMode="auto">
            <a:xfrm flipH="1" flipV="1">
              <a:off x="4642036" y="3368443"/>
              <a:ext cx="1600197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E380F8-31F4-7C47-BAC7-F59FE6FEB468}"/>
                </a:ext>
              </a:extLst>
            </p:cNvPr>
            <p:cNvCxnSpPr>
              <a:cxnSpLocks/>
              <a:stCxn id="18" idx="0"/>
              <a:endCxn id="10" idx="4"/>
            </p:cNvCxnSpPr>
            <p:nvPr/>
          </p:nvCxnSpPr>
          <p:spPr bwMode="auto">
            <a:xfrm flipH="1" flipV="1">
              <a:off x="5480231" y="3368444"/>
              <a:ext cx="762001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7FD6B62-ED2C-604D-90AC-0F3EC7187C9D}"/>
                </a:ext>
              </a:extLst>
            </p:cNvPr>
            <p:cNvCxnSpPr>
              <a:cxnSpLocks/>
              <a:stCxn id="19" idx="0"/>
              <a:endCxn id="11" idx="4"/>
            </p:cNvCxnSpPr>
            <p:nvPr/>
          </p:nvCxnSpPr>
          <p:spPr bwMode="auto">
            <a:xfrm flipH="1" flipV="1">
              <a:off x="4642036" y="3368443"/>
              <a:ext cx="304798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F0037F8-5F57-8746-BEEC-6DD23B8FD942}"/>
                </a:ext>
              </a:extLst>
            </p:cNvPr>
            <p:cNvCxnSpPr>
              <a:cxnSpLocks/>
              <a:stCxn id="19" idx="0"/>
              <a:endCxn id="10" idx="4"/>
            </p:cNvCxnSpPr>
            <p:nvPr/>
          </p:nvCxnSpPr>
          <p:spPr bwMode="auto">
            <a:xfrm flipV="1">
              <a:off x="4946834" y="3368443"/>
              <a:ext cx="533397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A3BB3B-93CE-9840-A682-28405B445FE2}"/>
                </a:ext>
              </a:extLst>
            </p:cNvPr>
            <p:cNvCxnSpPr>
              <a:cxnSpLocks/>
              <a:stCxn id="20" idx="0"/>
              <a:endCxn id="11" idx="4"/>
            </p:cNvCxnSpPr>
            <p:nvPr/>
          </p:nvCxnSpPr>
          <p:spPr bwMode="auto">
            <a:xfrm flipV="1">
              <a:off x="3575234" y="3368444"/>
              <a:ext cx="1066801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82D8F5-6BA7-A14E-9B15-33BDF1E53F3E}"/>
                </a:ext>
              </a:extLst>
            </p:cNvPr>
            <p:cNvCxnSpPr>
              <a:cxnSpLocks/>
              <a:stCxn id="20" idx="0"/>
              <a:endCxn id="10" idx="4"/>
            </p:cNvCxnSpPr>
            <p:nvPr/>
          </p:nvCxnSpPr>
          <p:spPr bwMode="auto">
            <a:xfrm flipV="1">
              <a:off x="3575234" y="3368443"/>
              <a:ext cx="1904997" cy="10023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19DDD5-8D7F-6C44-9D6F-D2BD6C7AEDC0}"/>
                </a:ext>
              </a:extLst>
            </p:cNvPr>
            <p:cNvSpPr txBox="1"/>
            <p:nvPr/>
          </p:nvSpPr>
          <p:spPr>
            <a:xfrm>
              <a:off x="3047999" y="1428748"/>
              <a:ext cx="457199" cy="90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U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A971D1-FEAB-394A-852A-15982CEBEFA5}"/>
                </a:ext>
              </a:extLst>
            </p:cNvPr>
            <p:cNvSpPr txBox="1"/>
            <p:nvPr/>
          </p:nvSpPr>
          <p:spPr>
            <a:xfrm>
              <a:off x="2057400" y="3105151"/>
              <a:ext cx="457199" cy="90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90A0E"/>
                  </a:solidFill>
                </a:rPr>
                <a:t>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475054-60C9-6F4A-A337-650ECD3FDD69}"/>
                </a:ext>
              </a:extLst>
            </p:cNvPr>
            <p:cNvSpPr txBox="1"/>
            <p:nvPr/>
          </p:nvSpPr>
          <p:spPr>
            <a:xfrm>
              <a:off x="6887912" y="4446401"/>
              <a:ext cx="821977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x</a:t>
              </a:r>
              <a:r>
                <a:rPr lang="en-US" sz="2000" baseline="-25000" dirty="0" err="1"/>
                <a:t>n</a:t>
              </a:r>
              <a:endParaRPr lang="en-US" sz="1800" baseline="-25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D14C77-6689-8D42-B96C-5DE28063F70D}"/>
                </a:ext>
              </a:extLst>
            </p:cNvPr>
            <p:cNvSpPr txBox="1"/>
            <p:nvPr/>
          </p:nvSpPr>
          <p:spPr>
            <a:xfrm>
              <a:off x="1997416" y="4446401"/>
              <a:ext cx="1273267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  <a:endParaRPr lang="en-US" sz="1800" baseline="-250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61B7EFA-AB8E-2B40-A55E-0336C2A394EF}"/>
              </a:ext>
            </a:extLst>
          </p:cNvPr>
          <p:cNvSpPr txBox="1"/>
          <p:nvPr/>
        </p:nvSpPr>
        <p:spPr>
          <a:xfrm>
            <a:off x="6669312" y="3301464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baseline="-25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075AB-FB98-464A-88B6-021DD4E2EE61}"/>
              </a:ext>
            </a:extLst>
          </p:cNvPr>
          <p:cNvSpPr txBox="1"/>
          <p:nvPr/>
        </p:nvSpPr>
        <p:spPr>
          <a:xfrm>
            <a:off x="7181751" y="3314640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75777-42FB-8046-BF13-C9949FA5F28C}"/>
              </a:ext>
            </a:extLst>
          </p:cNvPr>
          <p:cNvSpPr txBox="1"/>
          <p:nvPr/>
        </p:nvSpPr>
        <p:spPr>
          <a:xfrm>
            <a:off x="8763000" y="3287773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5F7963-C33C-6B4F-A72B-8FFA0D1EFB94}"/>
              </a:ext>
            </a:extLst>
          </p:cNvPr>
          <p:cNvSpPr txBox="1"/>
          <p:nvPr/>
        </p:nvSpPr>
        <p:spPr>
          <a:xfrm>
            <a:off x="7543800" y="8953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σ</a:t>
            </a:r>
            <a:r>
              <a:rPr lang="en-US" dirty="0"/>
              <a:t>()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D314B-6687-2D4E-A1F9-BE93AB195824}"/>
              </a:ext>
            </a:extLst>
          </p:cNvPr>
          <p:cNvSpPr/>
          <p:nvPr/>
        </p:nvSpPr>
        <p:spPr>
          <a:xfrm>
            <a:off x="6581205" y="3314640"/>
            <a:ext cx="2486595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2" y="124319"/>
            <a:ext cx="7543800" cy="680397"/>
          </a:xfrm>
        </p:spPr>
        <p:txBody>
          <a:bodyPr>
            <a:noAutofit/>
          </a:bodyPr>
          <a:lstStyle/>
          <a:p>
            <a:r>
              <a:rPr lang="en-US" sz="2400" dirty="0"/>
              <a:t>Sentiment Classification using FFNN &amp; </a:t>
            </a:r>
            <a:br>
              <a:rPr lang="en-US" sz="2400" dirty="0"/>
            </a:br>
            <a:r>
              <a:rPr lang="en-US" sz="2400" dirty="0"/>
              <a:t>Pooled embeddings of the input words</a:t>
            </a:r>
            <a:endParaRPr lang="en-US" sz="2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8345E-8AFE-284E-85AC-D5661BBC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1" y="1276350"/>
            <a:ext cx="5957959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43C23-A185-8E4D-92CD-9F50A662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914400"/>
            <a:ext cx="1370166" cy="571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A9AF2-A522-034F-BAC6-D527BC930E5B}"/>
              </a:ext>
            </a:extLst>
          </p:cNvPr>
          <p:cNvSpPr txBox="1"/>
          <p:nvPr/>
        </p:nvSpPr>
        <p:spPr>
          <a:xfrm>
            <a:off x="6781800" y="325755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set of equations for this feedforward sentiment classifier with mean pooling: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E03BC-D74A-434F-80D9-AA0668F99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946" y="3860773"/>
            <a:ext cx="2310853" cy="9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25860</TotalTime>
  <Words>1130</Words>
  <Application>Microsoft Macintosh PowerPoint</Application>
  <PresentationFormat>On-screen Show (16:9)</PresentationFormat>
  <Paragraphs>175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Times New Roman</vt:lpstr>
      <vt:lpstr>Office Theme</vt:lpstr>
      <vt:lpstr>PowerPoint Presentation</vt:lpstr>
      <vt:lpstr>CSC 620/820: Natural Language  Technologies    Neural Networks (NNs)</vt:lpstr>
      <vt:lpstr>Reminders</vt:lpstr>
      <vt:lpstr>Feed-Forward Neural Networks</vt:lpstr>
      <vt:lpstr>Two use cases for feedforward neural networks in NLP</vt:lpstr>
      <vt:lpstr>Text Classification using FFNN</vt:lpstr>
      <vt:lpstr>Sentiment Classification using FFNN &amp; Engineered features as input representation</vt:lpstr>
      <vt:lpstr>Better choice: Input representation learning</vt:lpstr>
      <vt:lpstr>Sentiment Classification using FFNN &amp;  Pooled embeddings of the input words</vt:lpstr>
      <vt:lpstr>Two use cases for feedforward neural networks in NLP</vt:lpstr>
      <vt:lpstr>Neural Language Models (LMs)</vt:lpstr>
      <vt:lpstr>Simple feedforward Neural Language Models (NLM)</vt:lpstr>
      <vt:lpstr>Neural LM: Forward Inference  </vt:lpstr>
      <vt:lpstr>Neural Language Model </vt:lpstr>
      <vt:lpstr>Neural Language Model </vt:lpstr>
      <vt:lpstr>Neural Language Model </vt:lpstr>
      <vt:lpstr>Neural Language Model </vt:lpstr>
      <vt:lpstr>Why Neural LMs work better than N-gram LMs</vt:lpstr>
      <vt:lpstr>Neural Language Models: An Application of Neural Networks</vt:lpstr>
      <vt:lpstr>Neural Networks: Summary</vt:lpstr>
      <vt:lpstr>Administrative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897</cp:revision>
  <cp:lastPrinted>2020-08-27T01:58:20Z</cp:lastPrinted>
  <dcterms:created xsi:type="dcterms:W3CDTF">2019-08-21T17:42:26Z</dcterms:created>
  <dcterms:modified xsi:type="dcterms:W3CDTF">2022-11-29T22:16:59Z</dcterms:modified>
</cp:coreProperties>
</file>