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1939" r:id="rId3"/>
    <p:sldId id="559" r:id="rId4"/>
    <p:sldId id="705" r:id="rId5"/>
    <p:sldId id="742" r:id="rId6"/>
    <p:sldId id="743" r:id="rId7"/>
    <p:sldId id="1937" r:id="rId8"/>
    <p:sldId id="1938" r:id="rId9"/>
    <p:sldId id="740" r:id="rId10"/>
    <p:sldId id="1943" r:id="rId11"/>
    <p:sldId id="1941" r:id="rId12"/>
    <p:sldId id="1940" r:id="rId13"/>
    <p:sldId id="757" r:id="rId14"/>
    <p:sldId id="755" r:id="rId15"/>
    <p:sldId id="758" r:id="rId16"/>
    <p:sldId id="759" r:id="rId17"/>
    <p:sldId id="765" r:id="rId18"/>
    <p:sldId id="762" r:id="rId19"/>
    <p:sldId id="766" r:id="rId20"/>
    <p:sldId id="761" r:id="rId21"/>
    <p:sldId id="763" r:id="rId22"/>
    <p:sldId id="764" r:id="rId23"/>
    <p:sldId id="767" r:id="rId2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p:restoredTop sz="90083"/>
  </p:normalViewPr>
  <p:slideViewPr>
    <p:cSldViewPr>
      <p:cViewPr varScale="1">
        <p:scale>
          <a:sx n="111" d="100"/>
          <a:sy n="111" d="100"/>
        </p:scale>
        <p:origin x="200" y="8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8:31:45.473"/>
    </inkml:context>
    <inkml:brush xml:id="br0">
      <inkml:brushProperty name="width" value="0.05" units="cm"/>
      <inkml:brushProperty name="height" value="0.05" units="cm"/>
    </inkml:brush>
  </inkml:definitions>
  <inkml:trace contextRef="#ctx0" brushRef="#br0">2357 5225 24575,'18'0'0,"26"0"0,43 0 0,-20 0 0,16 0 0,5 0 0,-8 0 0,-6 0 0,-3 0 0,5 0-239,14 0 1,10 0 0,-1 0 0,-12 0 238,15 0 0,-10 0 117,-6 0 0,-3 0-117,-10 1 0,-4 0 0,-9 1 0,-2 1 0,-7 0 0,-2 1 0,41 2 0,-10-2 719,-10-3-719,-9-1 0,-2 0 0,-6 0 0,-5 0 0,0 0 0,1 0 0,0-2 0,1-4 0,-4-3 0,-7-1 0,-6 0 0,-8 1 0,-3 1 0,-2-1 0,-1 0 0,2 0 0,2-2 0,4 1 0,1-2 0,4-2 0,1 1 0,0-2 0,4-2 0,3-3 0,3-2 0,2-1 0,-3 1 0,-4 2 0,-12 4 0,-9 6 0,-7 4 0,15-3 0,20-6 0,16-8 0,9-5 0,-1-3 0,4-2 0,3-5 0,2-7 0,-7-9 0,-1-11 0,-33 27 0,1-2 0,3-4 0,2-2 0,5-2 0,1-1 0,4 0 0,0 1 0,2 0 0,0 3 0,-2 2 0,-1 3 0,-5 5 0,-1 2 0,-4 4 0,0 2 0,33-17 0,-7 11 0,-4 6 0,-13 8 0,-6 2 0,-6 2 0,-4-1 0,1 1 0,0 1 0,1 2 0,3 4 0,2 3 0,4 2 0,3 2 0,0 0 0,-2-1 0,-5-2 0,-3-1 0,-1-1 0,1-3 0,1-1 0,0-1 0,-3-1 0,-2 0 0,-5 0 0,-5 1 0,-4 1 0,-7 6 0,9-1 0,14 0 0,24-8 0,29-13 0,-38 9 0,1-1 0,1-1 0,-1 0 0,-4 1 0,-2 1 0,20-9 0,-22 5 0,-21 5 0,-11 2 0,-7-1 0,-2 0 0,-3 1 0,-1 2 0,0 1 0,-1 0 0,-1 0 0,-2-1 0,-1-2 0,0-4 0,0-4 0,-3-3 0,-3-4 0,-4-1 0,-6-2 0,-3 0 0,-4 0 0,0-1 0,-1-1 0,2-1 0,1 1 0,3 1 0,2 0 0,2 0 0,4 2 0,2 2 0,3 3 0,1 3 0,1 2 0,1-1 0,-1 0 0,2-2 0,1-2 0,-1 0 0,0-2 0,1 0 0,-1-2 0,1-1 0,1 2 0,0 2 0,0 3 0,-1 4 0,0 5 0,0 2 0,0 4 0,2 2 0,2-1 0,-2-12 0,-5-17 0,-3-19 0,-4-14 0,2 0 0,3 3 0,3 4 0,4 4 0,2 5 0,1 6 0,0 9 0,0 8 0,0 6 0,0 4 0,1-1 0,2 1 0,2 0 0,3 1 0,2 3 0,3 1 0,5 0 0,6 1 0,4-1 0,9 0 0,7 2 0,7 3 0,4 4 0,-6 3 0,-4 0 0,-8-1 0,-2-1 0,0 0 0,3 0 0,4 0 0,-1 0 0,-4-1 0,-4 0 0,-5-2 0,-3 1 0,0 0 0,-1 1 0,2-1 0,2 0 0,4 0 0,2-1 0,0-1 0,-2 2 0,-4-1 0,-5 1 0,-3-1 0,-4 2 0,-2 1 0,-5 1 0,-3 0 0,13-16 0,20-22 0,22-20 0,-21 25 0,2 1 0,1 0 0,1 1 0,1 3 0,1 1 0,-1 1 0,-1 3 0,37-21 0,-4 9 0,-6 12 0,-5 9 0,-3 5 0,-8 5 0,-4-1 0,-7-3 0,-6-4 0,-6-2 0,-3-2 0,-3 1 0,-1 3 0,-6 3 0,-4 3 0,-6 4 0,-2 1 0,0 2 0,0 0 0,-3 2 0,-1-1 0,-2 1 0,0 1 0,0-1 0,0-2 0,-1 2 0,0-2 0,0 1 0,0 0 0,0 0 0,0-1 0,0-1 0,0 0 0,0-3 0,0 3 0,0-1 0,0 2 0,0 0 0,0-2 0,0 2 0,0-2 0,0 0 0,0 1 0,0 1 0,0 1 0,0 1 0,0 0 0,0 0 0,0 0 0,0 0 0,0 1 0,0-2 0,0 1 0,0-2 0,-2-4 0,-2-4 0,-4-5 0,-7-4 0,-6-3 0,-5-1 0,-7-2 0,-3-2 0,-3 0 0,-3 0 0,0 2 0,0 4 0,0 3 0,2 3 0,3 2 0,2 1 0,3 2 0,2 2 0,2 5 0,0 2 0,-3 2 0,-6 1 0,-6 0 0,-5 0 0,-3 2 0,-1 1 0,0 2 0,0 0 0,5-1 0,1-1 0,0 2 0,2 0 0,0 2 0,5 2 0,5-1 0,3 0 0,2 0 0,-4 2 0,-6 4 0,-7 4 0,-3 3 0,2-1 0,3 1 0,5 2 0,1 1 0,1 2 0,2-3 0,2-2 0,2-2 0,2 1 0,1 0 0,3-1 0,4-2 0,4-2 0,1-2 0,0-1 0,-1 0 0,1-2 0,0 1 0,2-2 0,-1 1 0,0 0 0,-2 0 0,-5 3 0,-4 1 0,-6 2 0,-4 1 0,-5 0 0,-4 4 0,-1 1 0,0 3 0,0 2 0,0-1 0,-1 0 0,-4-1 0,-2 0 0,-3 0 0,-1-2 0,-4 0 0,-3-1 0,-8 0 0,-3-1 0,2 1 0,1 3 0,5 4 0,1 10 0,3 4 0,5 2 0,7-2 0,8-7 0,9-5 0,7-7 0,6-7 0,4-4 0,1-3 0,-1-1 0,-1-2 0,0 0 0,-3 0 0,-4 4 0,-6 3 0,-9 5 0,-4 2 0,-6 0 0,-2 0 0,0-1 0,-1 2 0,3-3 0,4-2 0,7-4 0,5-5 0,8-4 0,9-2 0,1-2 0,-6-2 0,-25-2 0,-27-2 0,23 3 0,-2 0 0,-7 0 0,-2 2 0,-3 1 0,-1 2 0,1 4 0,0 2 0,5 2 0,2 3 0,6 2 0,1 2 0,3 0 0,1 2 0,-42 17 0,3 1 0,4-1 0,7-3 0,4-4 0,0 0 0,-3 2 0,-6 1 0,-2 1 0,1-1 0,6-1 0,4 4 0,1 7 0,6 4 0,6 5 0,6 0 0,1 4 0,-1 7 0,5 0 0,5-1 0,7-7 0,7-7 0,4-6 0,2-6 0,0-5 0,0-3 0,-2-2 0,-1-3 0,-2-2 0,-2 0 0,-3 2 0,-4 0 0,-2 0 0,-1 0 0,1-3 0,2-2 0,0 0 0,1 2 0,2 1 0,5-2 0,10-5 0,7-6 0,-6-5 0,-15 1 0,-23 4 0,-36 6 0,30-2 0,-4 1 0,-10 4 0,-2 1 0,-9 5 0,0 1 0,4 2 0,2 1 0,8-1 0,3 0 0,9-3 0,4 0 0,-30 14 0,21-8 0,15-8 0,10-7 0,6-2 0,1-2 0,4-1 0,3-2 0,1-2 0,1-1 0,-3 0 0,-1 1 0,-1 1 0,-2 2 0,-3 3 0,-7 4 0,-4 5 0,-3 4 0,1 3 0,1 2 0,2 3 0,-2 3 0,-1 0 0,-2-1 0,0-5 0,2-9 0,0-3 0,-5 0 0,-6 3 0,-4 3 0,-7 0 0,-2 0 0,-4 0 0,-6 7 0,-3 9 0,40-14 0,-1 1 0,1 2 0,1-1 0,-39 25 0,13-7 0,17-11 0,16-7 0,18-9 0,10-7 0,6 2 0,-4 9 0,-7 12 0,-5 7 0,-4-3 0,4-7 0,4-9 0,6-7 0,2-2 0,3 0 0,-1 6 0,0 5 0,-1 3 0,1 2 0,0-1 0,-2 0 0,1 1 0,-1 1 0,2 0 0,2 2 0,1 3 0,1 5 0,2 7 0,2 5 0,3-1 0,6-3 0,2-8 0,4-9 0,0-6 0,0-3 0,0-4 0,0 0 0,2 0 0,3-1 0,2-1 0,4-1 0,0-1 0,2-1 0,3-1 0,7 0 0,7 0 0,7 0 0,5 2 0,0-2 0,2-1 0,-1-2 0,-1-1 0,1 1 0,-2 0 0,0-2 0,0-3 0,-2-1 0,-2-1 0,-1 1 0,-5-1 0,-1 0 0,1-1 0,1 0 0,3 3 0,0 2 0,-3 2 0,-1 1 0,-2-3 0,-2 1 0,-4-1 0,-5 0 0,-4 1 0,-4-3 0,-3-1 0,-3-1 0,-3-1 0,-3 0 0,-1 0 0,0 0 0,2-1 0,1-1 0,1-1 0,-4-1 0,-1 0 0,-2 0 0,0 0 0,2-1 0,0-1 0,-1 1 0,-2 0 0,0-1 0,-1-1 0,-1-2 0,-1 0 0,0-1 0,0-1 0,0-1 0,0-1 0,0 3 0,-1 3 0,-3 1 0,0 2 0,-2 0 0,0 0 0,-1 1 0,0 1 0,0 1 0,-1 1 0,1 0 0,-1 0 0,0-1 0,0 0 0,1 0 0,0 0 0,1 0 0,0 0 0,0 0 0,-1 1 0,0 0 0,0 0 0,0 0 0,0 0 0,0 0 0,0 0 0,0 0 0,-1 0 0,1 0 0,1 0 0,1 0 0,1 0 0,1 0 0,1 1 0,1 1 0,0 1 0,0 2 0,-1 1 0,-1 0 0,-3-3 0,0 0 0,-2-2 0,2 0 0,-2-1 0,2 1 0,-1 1 0,1 0 0,-2-2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1T18:34:18.983"/>
    </inkml:context>
    <inkml:brush xml:id="br0">
      <inkml:brushProperty name="width" value="0.05" units="cm"/>
      <inkml:brushProperty name="height" value="0.05" units="cm"/>
    </inkml:brush>
  </inkml:definitions>
  <inkml:trace contextRef="#ctx0" brushRef="#br0">23 2308 24575,'11'1'0,"12"8"0,36 17 0,-14-4 0,5 1 0,11 6 0,4 1 0,8 3 0,2-1 0,-1 0 0,0-1 0,2 1 0,0 0 0,0 1 0,0 1 0,-5-1 0,-1-1 0,-6-2 0,-2-1 0,-6-3 0,-2-2 0,37 12 0,-4-8 0,-2-7 0,2-6 0,7-2 0,-2-1 0,-2 0 0,-5-2 0,0-3 0,-4-9 0,-7-15 0,-2-19 0,-7-18 0,-1-9 0,5-5 0,2 3 0,2 0 0,-2-1 0,-4-2 0,-8 1 0,-5 0 0,-7 8 0,-7 11 0,-3 7 0,-4 10 0,-3 2 0,1 0 0,-2-1 0,-3 2 0,-7 0 0,-5 3 0,-4 1 0,-2 0 0,-2 0 0,-2-3 0,-2-1 0,-1-3 0,-1-8 0,0-6 0,-3-9 0,-6-4 0,-7 0 0,-8-3 0,-6-2 0,-6-8 0,-3-10 0,19 36 0,-1-2 0,0-2 0,1-1 0,-1-1 0,1 0 0,1 1 0,0-1 0,0 3 0,0 0 0,1 1 0,-1 0 0,-19-43 0,-5 5 0,-5 5 0,-5 3 0,-9 5 0,-5 2 0,1 6 0,-2 7 0,6 9 0,5 10 0,6 6 0,10 9 0,7 6 0,6 6 0,2 3 0,-1 5 0,-9 2 0,-8 1 0,-9 0 0,-7 1 0,-1 2 0,-1 3 0,4 2 0,3 0 0,-2 1 0,-4 4 0,-7 4 0,-2 3 0,2 3 0,3-1 0,3-2 0,1-2 0,0-2 0,2 0 0,2-1 0,4-1 0,6-1 0,6-3 0,4 0 0,2-1 0,1 0 0,-2 1 0,1 2 0,-1 1 0,1-1 0,3-1 0,3-2 0,3 0 0,3 0 0,3 0 0,2 1 0,2 2 0,3 2 0,3 2 0,3 4 0,2 1 0,1 1 0,2-1 0,0 0 0,1-2 0,1 1 0,-1 0 0,-1 3 0,-1 0 0,-2-2 0,1-3 0,0-4 0,1 0 0,-2 1 0,-1 4 0,-3 2 0,0 2 0,0-2 0,0-4 0,1-4 0,0 0 0,-2 1 0,0 3 0,-2 3 0,1 0 0,1 0 0,0 2 0,-1 1 0,0 2 0,1 0 0,0 1 0,1-1 0,1 0 0,2 2 0,1 1 0,0 1 0,2-1 0,-1-1 0,0 1 0,-2-1 0,-1 1 0,0-2 0,0-2 0,0-3 0,-1-3 0,1-4 0,1-3 0,1-2 0,2-1 0,1-1 0,-1 2 0,-2 4 0,0 2 0,-1 3 0,1 1 0,1 1 0,1 2 0,-1 1 0,1 0 0,1 0 0,1-1 0,0-1 0,0-1 0,-1 1 0,0 0 0,1 0 0,0 3 0,1 2 0,0 4 0,0 3 0,0 1 0,0 0 0,0-3 0,0-2 0,0-2 0,0-4 0,0-4 0,0-6 0,0-5 0,0-2 0,0-2 0,0-1 0,0 2 0,-1 4 0,-1 2 0,-1 2 0,-1-1 0,2-3 0,0-2 0,1 1 0,0 1 0,0-1 0,0 0 0,0-2 0,1-1 0,-1-1 0,-1 1 0,-1 0 0,0 2 0,0 1 0,0 1 0,2-3 0,-1-1 0,1-3 0,0 0 0,1-1 0,0 2 0,0 1 0,0 1 0,0 0 0,0-1 0,0-1 0,2 1 0,1-1 0,0 1 0,0-1 0,0 0 0,2 0 0,-3-1 0,2-2 0,-3 0 0,0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B488208-2C84-584B-8452-B6A7C88D039E}" type="datetimeFigureOut">
              <a:rPr lang="en-US" smtClean="0"/>
              <a:t>12/1/22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9E98B2B-BBEA-8F42-9459-584923179308}" type="slidenum">
              <a:rPr lang="en-US" smtClean="0"/>
              <a:t>‹#›</a:t>
            </a:fld>
            <a:endParaRPr lang="en-US"/>
          </a:p>
        </p:txBody>
      </p:sp>
    </p:spTree>
    <p:extLst>
      <p:ext uri="{BB962C8B-B14F-4D97-AF65-F5344CB8AC3E}">
        <p14:creationId xmlns:p14="http://schemas.microsoft.com/office/powerpoint/2010/main" val="23887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48AE56-4535-4A42-A153-0049C9EE6E4E}" type="slidenum">
              <a:rPr lang="en-US" smtClean="0"/>
              <a:pPr/>
              <a:t>3</a:t>
            </a:fld>
            <a:endParaRPr lang="en-US"/>
          </a:p>
        </p:txBody>
      </p:sp>
    </p:spTree>
    <p:extLst>
      <p:ext uri="{BB962C8B-B14F-4D97-AF65-F5344CB8AC3E}">
        <p14:creationId xmlns:p14="http://schemas.microsoft.com/office/powerpoint/2010/main" val="80903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Verb bark is valid only for one of the subjects, dog. </a:t>
            </a:r>
          </a:p>
        </p:txBody>
      </p:sp>
      <p:sp>
        <p:nvSpPr>
          <p:cNvPr id="4" name="Slide Number Placeholder 3"/>
          <p:cNvSpPr>
            <a:spLocks noGrp="1"/>
          </p:cNvSpPr>
          <p:nvPr>
            <p:ph type="sldNum" sz="quarter" idx="5"/>
          </p:nvPr>
        </p:nvSpPr>
        <p:spPr/>
        <p:txBody>
          <a:bodyPr/>
          <a:lstStyle/>
          <a:p>
            <a:fld id="{99E98B2B-BBEA-8F42-9459-584923179308}" type="slidenum">
              <a:rPr lang="en-US" smtClean="0"/>
              <a:t>4</a:t>
            </a:fld>
            <a:endParaRPr lang="en-US"/>
          </a:p>
        </p:txBody>
      </p:sp>
    </p:spTree>
    <p:extLst>
      <p:ext uri="{BB962C8B-B14F-4D97-AF65-F5344CB8AC3E}">
        <p14:creationId xmlns:p14="http://schemas.microsoft.com/office/powerpoint/2010/main" val="304779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&lt;window, and prediction&gt; are treated like independent data-points. Whereas in reality all/many data-points are intrinsically dependent on each other due to the sequential nature of language. </a:t>
            </a:r>
          </a:p>
        </p:txBody>
      </p:sp>
      <p:sp>
        <p:nvSpPr>
          <p:cNvPr id="4" name="Slide Number Placeholder 3"/>
          <p:cNvSpPr>
            <a:spLocks noGrp="1"/>
          </p:cNvSpPr>
          <p:nvPr>
            <p:ph type="sldNum" sz="quarter" idx="5"/>
          </p:nvPr>
        </p:nvSpPr>
        <p:spPr/>
        <p:txBody>
          <a:bodyPr/>
          <a:lstStyle/>
          <a:p>
            <a:fld id="{99E98B2B-BBEA-8F42-9459-584923179308}" type="slidenum">
              <a:rPr lang="en-US" smtClean="0"/>
              <a:t>6</a:t>
            </a:fld>
            <a:endParaRPr lang="en-US"/>
          </a:p>
        </p:txBody>
      </p:sp>
    </p:spTree>
    <p:extLst>
      <p:ext uri="{BB962C8B-B14F-4D97-AF65-F5344CB8AC3E}">
        <p14:creationId xmlns:p14="http://schemas.microsoft.com/office/powerpoint/2010/main" val="2634486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t>This allows us to combine different networks to create complex architectures that are better at capturing various aspects of the underlying data.  Two examples of such popular combined architectures are Stacked RNNs and Bidirectional RNNs. </a:t>
            </a:r>
          </a:p>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16</a:t>
            </a:fld>
            <a:endParaRPr lang="en-US"/>
          </a:p>
        </p:txBody>
      </p:sp>
    </p:spTree>
    <p:extLst>
      <p:ext uri="{BB962C8B-B14F-4D97-AF65-F5344CB8AC3E}">
        <p14:creationId xmlns:p14="http://schemas.microsoft.com/office/powerpoint/2010/main" val="215791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of the face, then specific features -- shape of the forehead, eyes, etc., and then finer details of these features -- color of the eyes, shape of the eyebrows, and so on….</a:t>
            </a:r>
          </a:p>
        </p:txBody>
      </p:sp>
      <p:sp>
        <p:nvSpPr>
          <p:cNvPr id="4" name="Slide Number Placeholder 3"/>
          <p:cNvSpPr>
            <a:spLocks noGrp="1"/>
          </p:cNvSpPr>
          <p:nvPr>
            <p:ph type="sldNum" sz="quarter" idx="5"/>
          </p:nvPr>
        </p:nvSpPr>
        <p:spPr/>
        <p:txBody>
          <a:bodyPr/>
          <a:lstStyle/>
          <a:p>
            <a:fld id="{99E98B2B-BBEA-8F42-9459-584923179308}" type="slidenum">
              <a:rPr lang="en-US" smtClean="0"/>
              <a:t>18</a:t>
            </a:fld>
            <a:endParaRPr lang="en-US"/>
          </a:p>
        </p:txBody>
      </p:sp>
    </p:spTree>
    <p:extLst>
      <p:ext uri="{BB962C8B-B14F-4D97-AF65-F5344CB8AC3E}">
        <p14:creationId xmlns:p14="http://schemas.microsoft.com/office/powerpoint/2010/main" val="404192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of the face, then specific features -- shape of the forehead, eyes, etc., and then finer details of these features -- color of the eyes, shape of the eyebrows, and so on….</a:t>
            </a:r>
          </a:p>
        </p:txBody>
      </p:sp>
      <p:sp>
        <p:nvSpPr>
          <p:cNvPr id="4" name="Slide Number Placeholder 3"/>
          <p:cNvSpPr>
            <a:spLocks noGrp="1"/>
          </p:cNvSpPr>
          <p:nvPr>
            <p:ph type="sldNum" sz="quarter" idx="5"/>
          </p:nvPr>
        </p:nvSpPr>
        <p:spPr/>
        <p:txBody>
          <a:bodyPr/>
          <a:lstStyle/>
          <a:p>
            <a:fld id="{99E98B2B-BBEA-8F42-9459-584923179308}" type="slidenum">
              <a:rPr lang="en-US" smtClean="0"/>
              <a:t>19</a:t>
            </a:fld>
            <a:endParaRPr lang="en-US"/>
          </a:p>
        </p:txBody>
      </p:sp>
    </p:spTree>
    <p:extLst>
      <p:ext uri="{BB962C8B-B14F-4D97-AF65-F5344CB8AC3E}">
        <p14:creationId xmlns:p14="http://schemas.microsoft.com/office/powerpoint/2010/main" val="204890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20</a:t>
            </a:fld>
            <a:endParaRPr lang="en-US"/>
          </a:p>
        </p:txBody>
      </p:sp>
    </p:spTree>
    <p:extLst>
      <p:ext uri="{BB962C8B-B14F-4D97-AF65-F5344CB8AC3E}">
        <p14:creationId xmlns:p14="http://schemas.microsoft.com/office/powerpoint/2010/main" val="111826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98B2B-BBEA-8F42-9459-584923179308}" type="slidenum">
              <a:rPr lang="en-US" smtClean="0"/>
              <a:t>23</a:t>
            </a:fld>
            <a:endParaRPr lang="en-US"/>
          </a:p>
        </p:txBody>
      </p:sp>
    </p:spTree>
    <p:extLst>
      <p:ext uri="{BB962C8B-B14F-4D97-AF65-F5344CB8AC3E}">
        <p14:creationId xmlns:p14="http://schemas.microsoft.com/office/powerpoint/2010/main" val="289819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32483" y="21525"/>
            <a:ext cx="6449317" cy="430887"/>
          </a:xfrm>
        </p:spPr>
        <p:txBody>
          <a:bodyPr lIns="0" tIns="0" rIns="0" bIns="0"/>
          <a:lstStyle>
            <a:lvl1pPr>
              <a:defRPr sz="2800" b="1" i="0">
                <a:solidFill>
                  <a:schemeClr val="tx1"/>
                </a:solidFill>
                <a:latin typeface="Arial"/>
                <a:cs typeface="Arial"/>
              </a:defRPr>
            </a:lvl1pPr>
          </a:lstStyle>
          <a:p>
            <a:endParaRPr dirty="0"/>
          </a:p>
        </p:txBody>
      </p:sp>
      <p:sp>
        <p:nvSpPr>
          <p:cNvPr id="3" name="Holder 3"/>
          <p:cNvSpPr>
            <a:spLocks noGrp="1"/>
          </p:cNvSpPr>
          <p:nvPr>
            <p:ph type="body" idx="1"/>
          </p:nvPr>
        </p:nvSpPr>
        <p:spPr>
          <a:xfrm>
            <a:off x="332483" y="833906"/>
            <a:ext cx="8431530" cy="283219"/>
          </a:xfrm>
        </p:spPr>
        <p:txBody>
          <a:bodyPr lIns="0" tIns="0" rIns="0" bIns="0"/>
          <a:lstStyle>
            <a:lvl1pPr>
              <a:lnSpc>
                <a:spcPct val="150000"/>
              </a:lnSpc>
              <a:defRPr sz="14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1583"/>
          </a:xfrm>
        </p:spPr>
        <p:txBody>
          <a:bodyPr lIns="0" tIns="0" rIns="0" bIns="0"/>
          <a:lstStyle>
            <a:lvl1pPr algn="ctr">
              <a:defRPr sz="1050">
                <a:solidFill>
                  <a:schemeClr val="tx1">
                    <a:tint val="75000"/>
                  </a:schemeClr>
                </a:solidFill>
              </a:defRPr>
            </a:lvl1pPr>
          </a:lstStyle>
          <a:p>
            <a:r>
              <a:rPr lang="en-US" dirty="0"/>
              <a:t>© by Anagha Kulkarni, 2021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A7273F4-6604-7F43-A79E-F13F9AED9CED}" type="datetime1">
              <a:rPr lang="en-US" smtClean="0"/>
              <a:t>12/1/22</a:t>
            </a:fld>
            <a:endParaRPr lang="en-US"/>
          </a:p>
        </p:txBody>
      </p:sp>
      <p:sp>
        <p:nvSpPr>
          <p:cNvPr id="6" name="Holder 6"/>
          <p:cNvSpPr>
            <a:spLocks noGrp="1"/>
          </p:cNvSpPr>
          <p:nvPr>
            <p:ph type="sldNum" sz="quarter" idx="7"/>
          </p:nvPr>
        </p:nvSpPr>
        <p:spPr>
          <a:xfrm>
            <a:off x="6583680" y="4917073"/>
            <a:ext cx="2103120" cy="169277"/>
          </a:xfrm>
        </p:spPr>
        <p:txBody>
          <a:bodyPr lIns="0" tIns="0" rIns="0" bIns="0"/>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7" name="Picture 6" descr="SPUBAFF2:new identity:~Logos:~Logo Masters:SFState_Logo_H_cmyk_1in.bmp">
            <a:extLst>
              <a:ext uri="{FF2B5EF4-FFF2-40B4-BE49-F238E27FC236}">
                <a16:creationId xmlns:a16="http://schemas.microsoft.com/office/drawing/2014/main" id="{26E0886E-A99C-8344-BDC1-FC58C58042EC}"/>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57" y="0"/>
            <a:ext cx="0" cy="5143500"/>
          </a:xfrm>
          <a:custGeom>
            <a:avLst/>
            <a:gdLst/>
            <a:ahLst/>
            <a:cxnLst/>
            <a:rect l="l" t="t" r="r" b="b"/>
            <a:pathLst>
              <a:path h="5143500">
                <a:moveTo>
                  <a:pt x="0" y="0"/>
                </a:moveTo>
                <a:lnTo>
                  <a:pt x="0" y="5143500"/>
                </a:lnTo>
              </a:path>
            </a:pathLst>
          </a:custGeom>
          <a:ln w="45719">
            <a:solidFill>
              <a:srgbClr val="A40508"/>
            </a:solidFill>
          </a:ln>
        </p:spPr>
        <p:txBody>
          <a:bodyPr wrap="square" lIns="0" tIns="0" rIns="0" bIns="0" rtlCol="0"/>
          <a:lstStyle/>
          <a:p>
            <a:endParaRPr/>
          </a:p>
        </p:txBody>
      </p:sp>
      <p:sp>
        <p:nvSpPr>
          <p:cNvPr id="17" name="bk object 17"/>
          <p:cNvSpPr/>
          <p:nvPr/>
        </p:nvSpPr>
        <p:spPr>
          <a:xfrm>
            <a:off x="-1" y="0"/>
            <a:ext cx="45720" cy="5143500"/>
          </a:xfrm>
          <a:custGeom>
            <a:avLst/>
            <a:gdLst/>
            <a:ahLst/>
            <a:cxnLst/>
            <a:rect l="l" t="t" r="r" b="b"/>
            <a:pathLst>
              <a:path w="45720" h="5143500">
                <a:moveTo>
                  <a:pt x="45719" y="0"/>
                </a:moveTo>
                <a:lnTo>
                  <a:pt x="45719" y="5143501"/>
                </a:lnTo>
                <a:lnTo>
                  <a:pt x="0" y="5143501"/>
                </a:lnTo>
                <a:lnTo>
                  <a:pt x="0" y="0"/>
                </a:lnTo>
                <a:lnTo>
                  <a:pt x="45719" y="0"/>
                </a:lnTo>
                <a:close/>
              </a:path>
            </a:pathLst>
          </a:custGeom>
          <a:ln w="9525">
            <a:solidFill>
              <a:srgbClr val="A4001D"/>
            </a:solidFill>
          </a:ln>
        </p:spPr>
        <p:txBody>
          <a:bodyPr wrap="square" lIns="0" tIns="0" rIns="0" bIns="0" rtlCol="0"/>
          <a:lstStyle/>
          <a:p>
            <a:endParaRPr/>
          </a:p>
        </p:txBody>
      </p:sp>
      <p:sp>
        <p:nvSpPr>
          <p:cNvPr id="2" name="Holder 2"/>
          <p:cNvSpPr>
            <a:spLocks noGrp="1"/>
          </p:cNvSpPr>
          <p:nvPr>
            <p:ph type="title"/>
          </p:nvPr>
        </p:nvSpPr>
        <p:spPr>
          <a:xfrm>
            <a:off x="388621" y="64770"/>
            <a:ext cx="6393179" cy="100012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dirty="0"/>
          </a:p>
        </p:txBody>
      </p:sp>
      <p:sp>
        <p:nvSpPr>
          <p:cNvPr id="3" name="Holder 3"/>
          <p:cNvSpPr>
            <a:spLocks noGrp="1"/>
          </p:cNvSpPr>
          <p:nvPr>
            <p:ph type="body" idx="1"/>
          </p:nvPr>
        </p:nvSpPr>
        <p:spPr>
          <a:xfrm>
            <a:off x="356234" y="1364424"/>
            <a:ext cx="8431530" cy="360045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3108960" y="4917073"/>
            <a:ext cx="2926080" cy="169277"/>
          </a:xfrm>
          <a:prstGeom prst="rect">
            <a:avLst/>
          </a:prstGeom>
        </p:spPr>
        <p:txBody>
          <a:bodyPr wrap="square" lIns="0" tIns="0" rIns="0" bIns="0">
            <a:spAutoFit/>
          </a:bodyPr>
          <a:lstStyle>
            <a:lvl1pPr algn="ctr">
              <a:defRPr sz="1100">
                <a:solidFill>
                  <a:schemeClr val="tx1">
                    <a:tint val="75000"/>
                  </a:schemeClr>
                </a:solidFill>
              </a:defRPr>
            </a:lvl1pPr>
          </a:lstStyle>
          <a:p>
            <a:r>
              <a:rPr lang="en-US"/>
              <a:t>© by Anagha Kulkarni, 2021</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2A6CFF7C-FD28-7E45-B937-EBB04542A94B}" type="datetime1">
              <a:rPr lang="en-US" smtClean="0"/>
              <a:t>12/1/22</a:t>
            </a:fld>
            <a:endParaRPr lang="en-US"/>
          </a:p>
        </p:txBody>
      </p:sp>
      <p:sp>
        <p:nvSpPr>
          <p:cNvPr id="6" name="Holder 6"/>
          <p:cNvSpPr>
            <a:spLocks noGrp="1"/>
          </p:cNvSpPr>
          <p:nvPr>
            <p:ph type="sldNum" sz="quarter" idx="7"/>
          </p:nvPr>
        </p:nvSpPr>
        <p:spPr>
          <a:xfrm>
            <a:off x="6583680" y="4917073"/>
            <a:ext cx="2103120" cy="169277"/>
          </a:xfrm>
          <a:prstGeom prst="rect">
            <a:avLst/>
          </a:prstGeom>
        </p:spPr>
        <p:txBody>
          <a:bodyPr wrap="square" lIns="0" tIns="0" rIns="0" bIns="0">
            <a:spAutoFit/>
          </a:bodyPr>
          <a:lstStyle>
            <a:lvl1pPr algn="r">
              <a:defRPr sz="1100">
                <a:solidFill>
                  <a:schemeClr val="tx1">
                    <a:tint val="75000"/>
                  </a:schemeClr>
                </a:solidFill>
              </a:defRPr>
            </a:lvl1pPr>
          </a:lstStyle>
          <a:p>
            <a:fld id="{B6F15528-21DE-4FAA-801E-634DDDAF4B2B}" type="slidenum">
              <a:rPr lang="en-US" smtClean="0"/>
              <a:pPr/>
              <a:t>‹#›</a:t>
            </a:fld>
            <a:endParaRPr lang="en-US"/>
          </a:p>
        </p:txBody>
      </p:sp>
      <p:pic>
        <p:nvPicPr>
          <p:cNvPr id="9" name="Picture 8" descr="SPUBAFF2:new identity:~Logos:~Logo Masters:SFState_Logo_H_cmyk_1in.bmp">
            <a:extLst>
              <a:ext uri="{FF2B5EF4-FFF2-40B4-BE49-F238E27FC236}">
                <a16:creationId xmlns:a16="http://schemas.microsoft.com/office/drawing/2014/main" id="{A51AA149-C1BB-D348-AB5A-BF217230CFC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21524"/>
            <a:ext cx="2362200" cy="6096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2" r:id="rId1"/>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k@sf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28600" y="933996"/>
            <a:ext cx="8431530" cy="1762021"/>
          </a:xfrm>
          <a:prstGeom prst="rect">
            <a:avLst/>
          </a:prstGeom>
        </p:spPr>
        <p:txBody>
          <a:bodyPr vert="horz" wrap="square" lIns="0" tIns="12700" rIns="0" bIns="0" rtlCol="0">
            <a:spAutoFit/>
          </a:bodyPr>
          <a:lstStyle/>
          <a:p>
            <a:pPr marL="1567180" marR="5080" indent="-1233805" algn="ctr">
              <a:lnSpc>
                <a:spcPct val="100000"/>
              </a:lnSpc>
              <a:spcBef>
                <a:spcPts val="100"/>
              </a:spcBef>
            </a:pPr>
            <a:endParaRPr lang="en-US" sz="4000" b="1" dirty="0"/>
          </a:p>
          <a:p>
            <a:pPr marL="1567180" marR="5080" indent="-1233805" algn="ctr">
              <a:lnSpc>
                <a:spcPct val="100000"/>
              </a:lnSpc>
              <a:spcBef>
                <a:spcPts val="100"/>
              </a:spcBef>
            </a:pPr>
            <a:r>
              <a:rPr lang="en-US" sz="3600" dirty="0" err="1"/>
              <a:t>CSc</a:t>
            </a:r>
            <a:r>
              <a:rPr lang="en-US" sz="3600" dirty="0"/>
              <a:t> 620 &amp; </a:t>
            </a:r>
            <a:r>
              <a:rPr lang="en-US" sz="3600" dirty="0" err="1"/>
              <a:t>CSc</a:t>
            </a:r>
            <a:r>
              <a:rPr lang="en-US" sz="3600" dirty="0"/>
              <a:t> 820</a:t>
            </a:r>
          </a:p>
          <a:p>
            <a:pPr marL="1567180" marR="5080" indent="-1233805" algn="ctr">
              <a:lnSpc>
                <a:spcPct val="100000"/>
              </a:lnSpc>
              <a:spcBef>
                <a:spcPts val="100"/>
              </a:spcBef>
            </a:pPr>
            <a:r>
              <a:rPr lang="en-US" sz="3600" dirty="0"/>
              <a:t>Natural Language Technologies</a:t>
            </a:r>
            <a:endParaRPr sz="3600" dirty="0"/>
          </a:p>
        </p:txBody>
      </p:sp>
      <p:sp>
        <p:nvSpPr>
          <p:cNvPr id="2" name="TextBox 1"/>
          <p:cNvSpPr txBox="1"/>
          <p:nvPr/>
        </p:nvSpPr>
        <p:spPr>
          <a:xfrm>
            <a:off x="2518200" y="3181350"/>
            <a:ext cx="4107598" cy="1661993"/>
          </a:xfrm>
          <a:prstGeom prst="rect">
            <a:avLst/>
          </a:prstGeom>
          <a:noFill/>
        </p:spPr>
        <p:txBody>
          <a:bodyPr wrap="none" rtlCol="0">
            <a:spAutoFit/>
          </a:bodyPr>
          <a:lstStyle/>
          <a:p>
            <a:pPr algn="ctr"/>
            <a:r>
              <a:rPr lang="en-US" sz="2800" dirty="0"/>
              <a:t>Professor Anagha Kulkarni</a:t>
            </a:r>
          </a:p>
          <a:p>
            <a:pPr algn="ctr"/>
            <a:r>
              <a:rPr lang="en-US" sz="2000" dirty="0">
                <a:hlinkClick r:id="rId2"/>
              </a:rPr>
              <a:t>ak@sfsu.edu</a:t>
            </a:r>
            <a:endParaRPr lang="en-US" sz="2000" dirty="0"/>
          </a:p>
          <a:p>
            <a:pPr algn="ctr"/>
            <a:r>
              <a:rPr lang="en-US" dirty="0"/>
              <a:t>Department of Computer Science</a:t>
            </a:r>
          </a:p>
          <a:p>
            <a:pPr algn="ctr"/>
            <a:r>
              <a:rPr lang="en-US" dirty="0"/>
              <a:t>College of Science &amp; Engineering</a:t>
            </a:r>
          </a:p>
          <a:p>
            <a:pPr algn="ctr"/>
            <a:r>
              <a:rPr lang="en-US" dirty="0"/>
              <a:t>San Francisco State University</a:t>
            </a:r>
          </a:p>
        </p:txBody>
      </p:sp>
      <p:pic>
        <p:nvPicPr>
          <p:cNvPr id="6" name="Picture 5" descr="SPUBAFF2:new identity:~Logos:~Logo Masters:SFState_Logo_H_cmyk_1in.bmp">
            <a:extLst>
              <a:ext uri="{FF2B5EF4-FFF2-40B4-BE49-F238E27FC236}">
                <a16:creationId xmlns:a16="http://schemas.microsoft.com/office/drawing/2014/main" id="{39E50A25-7D2A-5040-B7FD-891D2F1420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52800" y="0"/>
            <a:ext cx="23622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299E-34F9-FCE7-85CD-99327B3842A6}"/>
              </a:ext>
            </a:extLst>
          </p:cNvPr>
          <p:cNvSpPr>
            <a:spLocks noGrp="1"/>
          </p:cNvSpPr>
          <p:nvPr>
            <p:ph type="title"/>
          </p:nvPr>
        </p:nvSpPr>
        <p:spPr/>
        <p:txBody>
          <a:bodyPr/>
          <a:lstStyle/>
          <a:p>
            <a:r>
              <a:rPr lang="en-US" dirty="0"/>
              <a:t>RNNs</a:t>
            </a:r>
          </a:p>
        </p:txBody>
      </p:sp>
      <p:sp>
        <p:nvSpPr>
          <p:cNvPr id="3" name="Text Placeholder 2">
            <a:extLst>
              <a:ext uri="{FF2B5EF4-FFF2-40B4-BE49-F238E27FC236}">
                <a16:creationId xmlns:a16="http://schemas.microsoft.com/office/drawing/2014/main" id="{0B121F19-E183-9D04-5D5A-7BAD942C0362}"/>
              </a:ext>
            </a:extLst>
          </p:cNvPr>
          <p:cNvSpPr>
            <a:spLocks noGrp="1"/>
          </p:cNvSpPr>
          <p:nvPr>
            <p:ph type="body" idx="1"/>
          </p:nvPr>
        </p:nvSpPr>
        <p:spPr>
          <a:xfrm>
            <a:off x="332483" y="833906"/>
            <a:ext cx="8431530" cy="1899046"/>
          </a:xfrm>
        </p:spPr>
        <p:txBody>
          <a:bodyPr/>
          <a:lstStyle/>
          <a:p>
            <a:r>
              <a:rPr lang="en-US" dirty="0"/>
              <a:t>Units will have different values over different timesteps</a:t>
            </a:r>
          </a:p>
          <a:p>
            <a:r>
              <a:rPr lang="en-US" dirty="0"/>
              <a:t>Weights, however, are shared across the timesteps</a:t>
            </a:r>
          </a:p>
          <a:p>
            <a:r>
              <a:rPr lang="en-US" dirty="0"/>
              <a:t>Computations at timestep t, require </a:t>
            </a:r>
          </a:p>
          <a:p>
            <a:r>
              <a:rPr lang="en-US" dirty="0">
                <a:effectLst/>
                <a:latin typeface="Helvetica" pitchFamily="2" charset="0"/>
              </a:rPr>
              <a:t>The computation at time t requires the value of the hidden layer from time t,</a:t>
            </a:r>
          </a:p>
          <a:p>
            <a:r>
              <a:rPr lang="en-US" dirty="0">
                <a:effectLst/>
                <a:latin typeface="Helvetica" pitchFamily="2" charset="0"/>
              </a:rPr>
              <a:t>This mandates an incremental inference algorithm that proceeds from the start of the sequence to the end</a:t>
            </a:r>
          </a:p>
          <a:p>
            <a:endParaRPr lang="en-US" dirty="0"/>
          </a:p>
        </p:txBody>
      </p:sp>
      <p:pic>
        <p:nvPicPr>
          <p:cNvPr id="4" name="Picture 3">
            <a:extLst>
              <a:ext uri="{FF2B5EF4-FFF2-40B4-BE49-F238E27FC236}">
                <a16:creationId xmlns:a16="http://schemas.microsoft.com/office/drawing/2014/main" id="{3F93E831-21BD-C437-16D8-DD254195B479}"/>
              </a:ext>
            </a:extLst>
          </p:cNvPr>
          <p:cNvPicPr>
            <a:picLocks noChangeAspect="1"/>
          </p:cNvPicPr>
          <p:nvPr/>
        </p:nvPicPr>
        <p:blipFill>
          <a:blip r:embed="rId2"/>
          <a:stretch>
            <a:fillRect/>
          </a:stretch>
        </p:blipFill>
        <p:spPr>
          <a:xfrm>
            <a:off x="4800600" y="2479001"/>
            <a:ext cx="4274605" cy="2649324"/>
          </a:xfrm>
          <a:prstGeom prst="rect">
            <a:avLst/>
          </a:prstGeom>
        </p:spPr>
      </p:pic>
      <p:pic>
        <p:nvPicPr>
          <p:cNvPr id="5" name="Picture 4">
            <a:extLst>
              <a:ext uri="{FF2B5EF4-FFF2-40B4-BE49-F238E27FC236}">
                <a16:creationId xmlns:a16="http://schemas.microsoft.com/office/drawing/2014/main" id="{C669548F-F6AB-7FB8-99AC-5B1CD30CE166}"/>
              </a:ext>
            </a:extLst>
          </p:cNvPr>
          <p:cNvPicPr>
            <a:picLocks noChangeAspect="1"/>
          </p:cNvPicPr>
          <p:nvPr/>
        </p:nvPicPr>
        <p:blipFill>
          <a:blip r:embed="rId3"/>
          <a:stretch>
            <a:fillRect/>
          </a:stretch>
        </p:blipFill>
        <p:spPr>
          <a:xfrm>
            <a:off x="152400" y="2631747"/>
            <a:ext cx="5410200" cy="1746300"/>
          </a:xfrm>
          <a:prstGeom prst="rect">
            <a:avLst/>
          </a:prstGeom>
        </p:spPr>
      </p:pic>
    </p:spTree>
    <p:extLst>
      <p:ext uri="{BB962C8B-B14F-4D97-AF65-F5344CB8AC3E}">
        <p14:creationId xmlns:p14="http://schemas.microsoft.com/office/powerpoint/2010/main" val="285710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4ACF-FDD8-A24F-A7F3-16405B2C77C8}"/>
              </a:ext>
            </a:extLst>
          </p:cNvPr>
          <p:cNvSpPr>
            <a:spLocks noGrp="1"/>
          </p:cNvSpPr>
          <p:nvPr>
            <p:ph type="title"/>
          </p:nvPr>
        </p:nvSpPr>
        <p:spPr/>
        <p:txBody>
          <a:bodyPr/>
          <a:lstStyle/>
          <a:p>
            <a:r>
              <a:rPr lang="en-US" dirty="0"/>
              <a:t>RNNs for NLP Tasks</a:t>
            </a:r>
          </a:p>
        </p:txBody>
      </p:sp>
      <p:sp>
        <p:nvSpPr>
          <p:cNvPr id="3" name="Text Placeholder 2">
            <a:extLst>
              <a:ext uri="{FF2B5EF4-FFF2-40B4-BE49-F238E27FC236}">
                <a16:creationId xmlns:a16="http://schemas.microsoft.com/office/drawing/2014/main" id="{2BD4F384-98D7-1D4F-A295-3A68EBB6BB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549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617B28-4DFB-1241-B202-E3781CC48B10}"/>
              </a:ext>
            </a:extLst>
          </p:cNvPr>
          <p:cNvPicPr>
            <a:picLocks noChangeAspect="1"/>
          </p:cNvPicPr>
          <p:nvPr/>
        </p:nvPicPr>
        <p:blipFill>
          <a:blip r:embed="rId2"/>
          <a:stretch>
            <a:fillRect/>
          </a:stretch>
        </p:blipFill>
        <p:spPr>
          <a:xfrm>
            <a:off x="1524000" y="1423300"/>
            <a:ext cx="5791200" cy="2792049"/>
          </a:xfrm>
          <a:prstGeom prst="rect">
            <a:avLst/>
          </a:prstGeom>
        </p:spPr>
      </p:pic>
      <p:sp>
        <p:nvSpPr>
          <p:cNvPr id="2" name="Title 1">
            <a:extLst>
              <a:ext uri="{FF2B5EF4-FFF2-40B4-BE49-F238E27FC236}">
                <a16:creationId xmlns:a16="http://schemas.microsoft.com/office/drawing/2014/main" id="{572921CF-FC4B-9741-9B37-0B773EE3D17E}"/>
              </a:ext>
            </a:extLst>
          </p:cNvPr>
          <p:cNvSpPr>
            <a:spLocks noGrp="1"/>
          </p:cNvSpPr>
          <p:nvPr>
            <p:ph type="title"/>
          </p:nvPr>
        </p:nvSpPr>
        <p:spPr/>
        <p:txBody>
          <a:bodyPr/>
          <a:lstStyle/>
          <a:p>
            <a:r>
              <a:rPr lang="en-US" dirty="0"/>
              <a:t>Language Modeling using RNNs</a:t>
            </a:r>
          </a:p>
        </p:txBody>
      </p:sp>
      <p:sp>
        <p:nvSpPr>
          <p:cNvPr id="7" name="TextBox 6">
            <a:extLst>
              <a:ext uri="{FF2B5EF4-FFF2-40B4-BE49-F238E27FC236}">
                <a16:creationId xmlns:a16="http://schemas.microsoft.com/office/drawing/2014/main" id="{3295FC53-8082-734E-A8C7-FF151BD56786}"/>
              </a:ext>
            </a:extLst>
          </p:cNvPr>
          <p:cNvSpPr txBox="1"/>
          <p:nvPr/>
        </p:nvSpPr>
        <p:spPr>
          <a:xfrm>
            <a:off x="1728341" y="1292495"/>
            <a:ext cx="447558" cy="261610"/>
          </a:xfrm>
          <a:prstGeom prst="rect">
            <a:avLst/>
          </a:prstGeom>
          <a:noFill/>
        </p:spPr>
        <p:txBody>
          <a:bodyPr wrap="none" rtlCol="0">
            <a:spAutoFit/>
          </a:bodyPr>
          <a:lstStyle/>
          <a:p>
            <a:r>
              <a:rPr lang="en-US" sz="1100" dirty="0"/>
              <a:t>True</a:t>
            </a:r>
          </a:p>
        </p:txBody>
      </p:sp>
      <p:sp>
        <p:nvSpPr>
          <p:cNvPr id="12" name="TextBox 11">
            <a:extLst>
              <a:ext uri="{FF2B5EF4-FFF2-40B4-BE49-F238E27FC236}">
                <a16:creationId xmlns:a16="http://schemas.microsoft.com/office/drawing/2014/main" id="{BCD577DB-340C-1E46-8B24-0A8099C7152F}"/>
              </a:ext>
            </a:extLst>
          </p:cNvPr>
          <p:cNvSpPr txBox="1"/>
          <p:nvPr/>
        </p:nvSpPr>
        <p:spPr>
          <a:xfrm>
            <a:off x="5562600" y="4552950"/>
            <a:ext cx="3454600" cy="276999"/>
          </a:xfrm>
          <a:prstGeom prst="rect">
            <a:avLst/>
          </a:prstGeom>
          <a:noFill/>
        </p:spPr>
        <p:txBody>
          <a:bodyPr wrap="none" rtlCol="0">
            <a:spAutoFit/>
          </a:bodyPr>
          <a:lstStyle/>
          <a:p>
            <a:r>
              <a:rPr lang="en-US" sz="1200" dirty="0"/>
              <a:t>Blue box (RNN) represents hidden layers with cycles.</a:t>
            </a:r>
          </a:p>
        </p:txBody>
      </p:sp>
    </p:spTree>
    <p:extLst>
      <p:ext uri="{BB962C8B-B14F-4D97-AF65-F5344CB8AC3E}">
        <p14:creationId xmlns:p14="http://schemas.microsoft.com/office/powerpoint/2010/main" val="77661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AA5B-8348-344D-9A72-37FE74AAA35F}"/>
              </a:ext>
            </a:extLst>
          </p:cNvPr>
          <p:cNvSpPr>
            <a:spLocks noGrp="1"/>
          </p:cNvSpPr>
          <p:nvPr>
            <p:ph type="title"/>
          </p:nvPr>
        </p:nvSpPr>
        <p:spPr/>
        <p:txBody>
          <a:bodyPr/>
          <a:lstStyle/>
          <a:p>
            <a:r>
              <a:rPr lang="en-US" dirty="0"/>
              <a:t>Sequence Labeling with RNNs </a:t>
            </a:r>
          </a:p>
        </p:txBody>
      </p:sp>
      <p:sp>
        <p:nvSpPr>
          <p:cNvPr id="3" name="Text Placeholder 2">
            <a:extLst>
              <a:ext uri="{FF2B5EF4-FFF2-40B4-BE49-F238E27FC236}">
                <a16:creationId xmlns:a16="http://schemas.microsoft.com/office/drawing/2014/main" id="{8E091E46-07A1-2D4B-97E8-609B9EED6539}"/>
              </a:ext>
            </a:extLst>
          </p:cNvPr>
          <p:cNvSpPr>
            <a:spLocks noGrp="1"/>
          </p:cNvSpPr>
          <p:nvPr>
            <p:ph type="body" idx="1"/>
          </p:nvPr>
        </p:nvSpPr>
        <p:spPr>
          <a:xfrm>
            <a:off x="296040" y="666750"/>
            <a:ext cx="8431530" cy="283219"/>
          </a:xfrm>
        </p:spPr>
        <p:txBody>
          <a:bodyPr/>
          <a:lstStyle/>
          <a:p>
            <a:r>
              <a:rPr lang="en-US" dirty="0"/>
              <a:t>The task is to assign a label (from a small fixed set of labels) to each element of a sequence.</a:t>
            </a:r>
          </a:p>
        </p:txBody>
      </p:sp>
      <p:pic>
        <p:nvPicPr>
          <p:cNvPr id="4" name="Picture 3">
            <a:extLst>
              <a:ext uri="{FF2B5EF4-FFF2-40B4-BE49-F238E27FC236}">
                <a16:creationId xmlns:a16="http://schemas.microsoft.com/office/drawing/2014/main" id="{606E9CD8-0F71-F24E-87F5-6F3F249A3CF3}"/>
              </a:ext>
            </a:extLst>
          </p:cNvPr>
          <p:cNvPicPr>
            <a:picLocks noChangeAspect="1"/>
          </p:cNvPicPr>
          <p:nvPr/>
        </p:nvPicPr>
        <p:blipFill>
          <a:blip r:embed="rId2"/>
          <a:stretch>
            <a:fillRect/>
          </a:stretch>
        </p:blipFill>
        <p:spPr>
          <a:xfrm>
            <a:off x="2743199" y="1123950"/>
            <a:ext cx="6390861" cy="3596291"/>
          </a:xfrm>
          <a:prstGeom prst="rect">
            <a:avLst/>
          </a:prstGeom>
        </p:spPr>
      </p:pic>
      <p:sp>
        <p:nvSpPr>
          <p:cNvPr id="6" name="TextBox 5">
            <a:extLst>
              <a:ext uri="{FF2B5EF4-FFF2-40B4-BE49-F238E27FC236}">
                <a16:creationId xmlns:a16="http://schemas.microsoft.com/office/drawing/2014/main" id="{C907F9DE-E0D5-F643-A09D-2CA8DB92C5D1}"/>
              </a:ext>
            </a:extLst>
          </p:cNvPr>
          <p:cNvSpPr txBox="1"/>
          <p:nvPr/>
        </p:nvSpPr>
        <p:spPr>
          <a:xfrm>
            <a:off x="152400" y="1047750"/>
            <a:ext cx="2600739"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E.g. POS tagging, NER tagging</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Input: Word embeddings</a:t>
            </a:r>
          </a:p>
          <a:p>
            <a:r>
              <a:rPr lang="en-US" sz="1400" dirty="0">
                <a:latin typeface="Arial" panose="020B0604020202020204" pitchFamily="34" charset="0"/>
                <a:cs typeface="Arial" panose="020B0604020202020204" pitchFamily="34" charset="0"/>
              </a:rPr>
              <a:t>Output: Probability distribution over a </a:t>
            </a:r>
            <a:r>
              <a:rPr lang="en-US" sz="1400" dirty="0" err="1">
                <a:latin typeface="Arial" panose="020B0604020202020204" pitchFamily="34" charset="0"/>
                <a:cs typeface="Arial" panose="020B0604020202020204" pitchFamily="34" charset="0"/>
              </a:rPr>
              <a:t>tagset</a:t>
            </a:r>
            <a:r>
              <a:rPr lang="en-US" sz="1400" dirty="0">
                <a:latin typeface="Arial" panose="020B0604020202020204" pitchFamily="34" charset="0"/>
                <a:cs typeface="Arial" panose="020B0604020202020204" pitchFamily="34" charset="0"/>
              </a:rPr>
              <a: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Recurrent network (cycles) is needed because of </a:t>
            </a:r>
            <a:r>
              <a:rPr lang="en-US" sz="1400" b="1" dirty="0">
                <a:latin typeface="Arial" panose="020B0604020202020204" pitchFamily="34" charset="0"/>
                <a:cs typeface="Arial" panose="020B0604020202020204" pitchFamily="34" charset="0"/>
              </a:rPr>
              <a:t>ambiguity --</a:t>
            </a:r>
            <a:r>
              <a:rPr lang="en-US" sz="1400" dirty="0">
                <a:latin typeface="Arial" panose="020B0604020202020204" pitchFamily="34" charset="0"/>
                <a:cs typeface="Arial" panose="020B0604020202020204" pitchFamily="34" charset="0"/>
              </a:rPr>
              <a:t> the same word can invoke different labels depending upon the context. </a:t>
            </a:r>
          </a:p>
          <a:p>
            <a:r>
              <a:rPr lang="en-US" sz="1200" dirty="0">
                <a:latin typeface="Arial" panose="020B0604020202020204" pitchFamily="34" charset="0"/>
                <a:cs typeface="Arial" panose="020B0604020202020204" pitchFamily="34" charset="0"/>
              </a:rPr>
              <a:t>E.g. POS tagging</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“How/ADV </a:t>
            </a:r>
            <a:r>
              <a:rPr lang="en-US" sz="1200" dirty="0" err="1">
                <a:latin typeface="Arial" panose="020B0604020202020204" pitchFamily="34" charset="0"/>
                <a:cs typeface="Arial" panose="020B0604020202020204" pitchFamily="34" charset="0"/>
              </a:rPr>
              <a:t>time|NOUN</a:t>
            </a:r>
            <a:r>
              <a:rPr lang="en-US" sz="1200"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flies|VERB</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They|NOUN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gathered|VERB</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like|ADP</a:t>
            </a:r>
            <a:r>
              <a:rPr lang="en-US" sz="1200"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flies|NOUN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on|ADP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sweets|NOUN</a:t>
            </a:r>
            <a:r>
              <a:rPr lang="en-US"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37259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E638-B10B-1146-85E0-EBDBCC8ABBD4}"/>
              </a:ext>
            </a:extLst>
          </p:cNvPr>
          <p:cNvSpPr>
            <a:spLocks noGrp="1"/>
          </p:cNvSpPr>
          <p:nvPr>
            <p:ph type="title"/>
          </p:nvPr>
        </p:nvSpPr>
        <p:spPr>
          <a:xfrm>
            <a:off x="332483" y="21525"/>
            <a:ext cx="5915917" cy="430887"/>
          </a:xfrm>
        </p:spPr>
        <p:txBody>
          <a:bodyPr/>
          <a:lstStyle/>
          <a:p>
            <a:r>
              <a:rPr lang="en-US" dirty="0"/>
              <a:t>Language Generation with RNNs</a:t>
            </a:r>
          </a:p>
        </p:txBody>
      </p:sp>
      <p:sp>
        <p:nvSpPr>
          <p:cNvPr id="3" name="Text Placeholder 2">
            <a:extLst>
              <a:ext uri="{FF2B5EF4-FFF2-40B4-BE49-F238E27FC236}">
                <a16:creationId xmlns:a16="http://schemas.microsoft.com/office/drawing/2014/main" id="{F8F5A891-C694-4142-A6B1-ED60A7058CCF}"/>
              </a:ext>
            </a:extLst>
          </p:cNvPr>
          <p:cNvSpPr>
            <a:spLocks noGrp="1"/>
          </p:cNvSpPr>
          <p:nvPr>
            <p:ph type="body" idx="1"/>
          </p:nvPr>
        </p:nvSpPr>
        <p:spPr>
          <a:xfrm>
            <a:off x="329170" y="1002848"/>
            <a:ext cx="2337830" cy="1938992"/>
          </a:xfrm>
        </p:spPr>
        <p:txBody>
          <a:bodyPr/>
          <a:lstStyle/>
          <a:p>
            <a:pPr>
              <a:lnSpc>
                <a:spcPct val="100000"/>
              </a:lnSpc>
            </a:pPr>
            <a:r>
              <a:rPr lang="en-US" dirty="0"/>
              <a:t>Autoregressive generation: word generated at each time step is conditioned on the word selected by the network in the previous step.</a:t>
            </a:r>
          </a:p>
          <a:p>
            <a:pPr>
              <a:lnSpc>
                <a:spcPct val="100000"/>
              </a:lnSpc>
            </a:pPr>
            <a:endParaRPr lang="en-US" dirty="0"/>
          </a:p>
          <a:p>
            <a:pPr>
              <a:lnSpc>
                <a:spcPct val="100000"/>
              </a:lnSpc>
            </a:pPr>
            <a:r>
              <a:rPr lang="en-US" sz="1050" dirty="0"/>
              <a:t>(From statistics: “An autoregressive model specifies that the output variable depends linearly on its own previous values and on a stochastic term.”)</a:t>
            </a:r>
          </a:p>
        </p:txBody>
      </p:sp>
      <p:pic>
        <p:nvPicPr>
          <p:cNvPr id="4" name="Picture 3">
            <a:extLst>
              <a:ext uri="{FF2B5EF4-FFF2-40B4-BE49-F238E27FC236}">
                <a16:creationId xmlns:a16="http://schemas.microsoft.com/office/drawing/2014/main" id="{06D61A6B-406D-604C-BEA9-AE69C3F41FDD}"/>
              </a:ext>
            </a:extLst>
          </p:cNvPr>
          <p:cNvPicPr>
            <a:picLocks noChangeAspect="1"/>
          </p:cNvPicPr>
          <p:nvPr/>
        </p:nvPicPr>
        <p:blipFill>
          <a:blip r:embed="rId2"/>
          <a:stretch>
            <a:fillRect/>
          </a:stretch>
        </p:blipFill>
        <p:spPr>
          <a:xfrm>
            <a:off x="3124200" y="1144458"/>
            <a:ext cx="6019800" cy="3664536"/>
          </a:xfrm>
          <a:prstGeom prst="rect">
            <a:avLst/>
          </a:prstGeom>
        </p:spPr>
      </p:pic>
    </p:spTree>
    <p:extLst>
      <p:ext uri="{BB962C8B-B14F-4D97-AF65-F5344CB8AC3E}">
        <p14:creationId xmlns:p14="http://schemas.microsoft.com/office/powerpoint/2010/main" val="4092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6DC-F127-F541-B373-23CF61D62D8B}"/>
              </a:ext>
            </a:extLst>
          </p:cNvPr>
          <p:cNvSpPr>
            <a:spLocks noGrp="1"/>
          </p:cNvSpPr>
          <p:nvPr>
            <p:ph type="title"/>
          </p:nvPr>
        </p:nvSpPr>
        <p:spPr/>
        <p:txBody>
          <a:bodyPr/>
          <a:lstStyle/>
          <a:p>
            <a:r>
              <a:rPr lang="en-US" dirty="0"/>
              <a:t>Sequence </a:t>
            </a:r>
            <a:r>
              <a:rPr lang="en-US" u="sng" dirty="0"/>
              <a:t>Classification</a:t>
            </a:r>
            <a:r>
              <a:rPr lang="en-US" dirty="0"/>
              <a:t> with RNNs</a:t>
            </a:r>
          </a:p>
        </p:txBody>
      </p:sp>
      <p:pic>
        <p:nvPicPr>
          <p:cNvPr id="4" name="Picture 3">
            <a:extLst>
              <a:ext uri="{FF2B5EF4-FFF2-40B4-BE49-F238E27FC236}">
                <a16:creationId xmlns:a16="http://schemas.microsoft.com/office/drawing/2014/main" id="{CC773452-807A-1447-8AB8-11D7D6C85121}"/>
              </a:ext>
            </a:extLst>
          </p:cNvPr>
          <p:cNvPicPr>
            <a:picLocks noChangeAspect="1"/>
          </p:cNvPicPr>
          <p:nvPr/>
        </p:nvPicPr>
        <p:blipFill>
          <a:blip r:embed="rId2"/>
          <a:stretch>
            <a:fillRect/>
          </a:stretch>
        </p:blipFill>
        <p:spPr>
          <a:xfrm>
            <a:off x="2939116" y="1449767"/>
            <a:ext cx="6204884" cy="3711126"/>
          </a:xfrm>
          <a:prstGeom prst="rect">
            <a:avLst/>
          </a:prstGeom>
        </p:spPr>
      </p:pic>
      <p:sp>
        <p:nvSpPr>
          <p:cNvPr id="5" name="Text Placeholder 2">
            <a:extLst>
              <a:ext uri="{FF2B5EF4-FFF2-40B4-BE49-F238E27FC236}">
                <a16:creationId xmlns:a16="http://schemas.microsoft.com/office/drawing/2014/main" id="{CF13497A-81B3-174D-926E-974034A296CA}"/>
              </a:ext>
            </a:extLst>
          </p:cNvPr>
          <p:cNvSpPr txBox="1">
            <a:spLocks/>
          </p:cNvSpPr>
          <p:nvPr/>
        </p:nvSpPr>
        <p:spPr>
          <a:xfrm>
            <a:off x="332483" y="3714750"/>
            <a:ext cx="2606633" cy="1073755"/>
          </a:xfrm>
          <a:prstGeom prst="rect">
            <a:avLst/>
          </a:prstGeom>
        </p:spPr>
        <p:txBody>
          <a:bodyPr wrap="square" lIns="0" tIns="0" rIns="0" bIns="0">
            <a:spAutoFit/>
          </a:bodyPr>
          <a:lstStyle>
            <a:lvl1pPr marL="0">
              <a:lnSpc>
                <a:spcPct val="150000"/>
              </a:lnSpc>
              <a:defRPr sz="1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kern="0" dirty="0"/>
              <a:t>RNN component: provides an equivalent of feature engineering</a:t>
            </a:r>
          </a:p>
          <a:p>
            <a:r>
              <a:rPr lang="en-US" sz="1200" kern="0" dirty="0"/>
              <a:t>FFNN component: provides classification</a:t>
            </a:r>
          </a:p>
        </p:txBody>
      </p:sp>
      <p:sp>
        <p:nvSpPr>
          <p:cNvPr id="3" name="Text Placeholder 2">
            <a:extLst>
              <a:ext uri="{FF2B5EF4-FFF2-40B4-BE49-F238E27FC236}">
                <a16:creationId xmlns:a16="http://schemas.microsoft.com/office/drawing/2014/main" id="{31811FF6-AF0C-3546-BD36-3312A1A2BAD2}"/>
              </a:ext>
            </a:extLst>
          </p:cNvPr>
          <p:cNvSpPr>
            <a:spLocks noGrp="1"/>
          </p:cNvSpPr>
          <p:nvPr>
            <p:ph type="body" idx="1"/>
          </p:nvPr>
        </p:nvSpPr>
        <p:spPr>
          <a:xfrm>
            <a:off x="332483" y="833906"/>
            <a:ext cx="7592317" cy="2252989"/>
          </a:xfrm>
        </p:spPr>
        <p:txBody>
          <a:bodyPr/>
          <a:lstStyle/>
          <a:p>
            <a:r>
              <a:rPr lang="en-US" sz="1200" dirty="0"/>
              <a:t>Use RNNs to classify entire sequences rather than individual tokens in the sequence.</a:t>
            </a:r>
          </a:p>
          <a:p>
            <a:r>
              <a:rPr lang="en-US" sz="1200" dirty="0"/>
              <a:t>E.g. Sentiment classification for product reviews; Ham vs spam classification of emails</a:t>
            </a:r>
          </a:p>
          <a:p>
            <a:r>
              <a:rPr lang="en-US" sz="1200" dirty="0"/>
              <a:t>Simple approach: RNN + FFNN</a:t>
            </a:r>
          </a:p>
          <a:p>
            <a:r>
              <a:rPr lang="en-US" sz="1200" dirty="0"/>
              <a:t>1. Input text is passed through RNN one word at a time and generating a new hidden layer at each time step.  </a:t>
            </a:r>
          </a:p>
          <a:p>
            <a:pPr lvl="1"/>
            <a:r>
              <a:rPr lang="en-US" sz="1200" dirty="0">
                <a:latin typeface="Arial" panose="020B0604020202020204" pitchFamily="34" charset="0"/>
                <a:cs typeface="Arial" panose="020B0604020202020204" pitchFamily="34" charset="0"/>
              </a:rPr>
              <a:t>No output layer on the RNN component of the network.</a:t>
            </a:r>
          </a:p>
          <a:p>
            <a:pPr lvl="1"/>
            <a:r>
              <a:rPr lang="en-US" sz="1200" dirty="0">
                <a:latin typeface="Arial" panose="020B0604020202020204" pitchFamily="34" charset="0"/>
                <a:cs typeface="Arial" panose="020B0604020202020204" pitchFamily="34" charset="0"/>
              </a:rPr>
              <a:t>The final hidden layer is a cumulative representation of the input text</a:t>
            </a:r>
          </a:p>
          <a:p>
            <a:r>
              <a:rPr lang="en-US" sz="1200" dirty="0"/>
              <a:t>2. Final hidden layer is input to the FFNN </a:t>
            </a:r>
          </a:p>
          <a:p>
            <a:pPr lvl="1"/>
            <a:r>
              <a:rPr lang="en-US" sz="1200" dirty="0">
                <a:latin typeface="Arial" panose="020B0604020202020204" pitchFamily="34" charset="0"/>
                <a:cs typeface="Arial" panose="020B0604020202020204" pitchFamily="34" charset="0"/>
              </a:rPr>
              <a:t>Uses </a:t>
            </a:r>
            <a:r>
              <a:rPr lang="en-US" sz="1200" dirty="0" err="1">
                <a:latin typeface="Arial" panose="020B0604020202020204" pitchFamily="34" charset="0"/>
                <a:cs typeface="Arial" panose="020B0604020202020204" pitchFamily="34" charset="0"/>
              </a:rPr>
              <a:t>softmax</a:t>
            </a:r>
            <a:r>
              <a:rPr lang="en-US" sz="1200" dirty="0">
                <a:latin typeface="Arial" panose="020B0604020202020204" pitchFamily="34" charset="0"/>
                <a:cs typeface="Arial" panose="020B0604020202020204" pitchFamily="34" charset="0"/>
              </a:rPr>
              <a:t> function to estimate prob. distribution on classes</a:t>
            </a:r>
          </a:p>
          <a:p>
            <a:endParaRPr lang="en-US" sz="1200" dirty="0"/>
          </a:p>
        </p:txBody>
      </p:sp>
    </p:spTree>
    <p:extLst>
      <p:ext uri="{BB962C8B-B14F-4D97-AF65-F5344CB8AC3E}">
        <p14:creationId xmlns:p14="http://schemas.microsoft.com/office/powerpoint/2010/main" val="303230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6DC-F127-F541-B373-23CF61D62D8B}"/>
              </a:ext>
            </a:extLst>
          </p:cNvPr>
          <p:cNvSpPr>
            <a:spLocks noGrp="1"/>
          </p:cNvSpPr>
          <p:nvPr>
            <p:ph type="title"/>
          </p:nvPr>
        </p:nvSpPr>
        <p:spPr/>
        <p:txBody>
          <a:bodyPr/>
          <a:lstStyle/>
          <a:p>
            <a:r>
              <a:rPr lang="en-US" dirty="0"/>
              <a:t>Sequence </a:t>
            </a:r>
            <a:r>
              <a:rPr lang="en-US" u="sng" dirty="0"/>
              <a:t>Classification</a:t>
            </a:r>
            <a:r>
              <a:rPr lang="en-US" dirty="0"/>
              <a:t> with RNNs</a:t>
            </a:r>
          </a:p>
        </p:txBody>
      </p:sp>
      <p:pic>
        <p:nvPicPr>
          <p:cNvPr id="4" name="Picture 3">
            <a:extLst>
              <a:ext uri="{FF2B5EF4-FFF2-40B4-BE49-F238E27FC236}">
                <a16:creationId xmlns:a16="http://schemas.microsoft.com/office/drawing/2014/main" id="{CC773452-807A-1447-8AB8-11D7D6C85121}"/>
              </a:ext>
            </a:extLst>
          </p:cNvPr>
          <p:cNvPicPr>
            <a:picLocks noChangeAspect="1"/>
          </p:cNvPicPr>
          <p:nvPr/>
        </p:nvPicPr>
        <p:blipFill>
          <a:blip r:embed="rId3"/>
          <a:stretch>
            <a:fillRect/>
          </a:stretch>
        </p:blipFill>
        <p:spPr>
          <a:xfrm>
            <a:off x="2945592" y="1504950"/>
            <a:ext cx="6198408" cy="3707253"/>
          </a:xfrm>
          <a:prstGeom prst="rect">
            <a:avLst/>
          </a:prstGeom>
        </p:spPr>
      </p:pic>
      <p:sp>
        <p:nvSpPr>
          <p:cNvPr id="5" name="Text Placeholder 2">
            <a:extLst>
              <a:ext uri="{FF2B5EF4-FFF2-40B4-BE49-F238E27FC236}">
                <a16:creationId xmlns:a16="http://schemas.microsoft.com/office/drawing/2014/main" id="{CF13497A-81B3-174D-926E-974034A296CA}"/>
              </a:ext>
            </a:extLst>
          </p:cNvPr>
          <p:cNvSpPr txBox="1">
            <a:spLocks/>
          </p:cNvSpPr>
          <p:nvPr/>
        </p:nvSpPr>
        <p:spPr>
          <a:xfrm>
            <a:off x="332483" y="1962150"/>
            <a:ext cx="6677917" cy="1073755"/>
          </a:xfrm>
          <a:prstGeom prst="rect">
            <a:avLst/>
          </a:prstGeom>
        </p:spPr>
        <p:txBody>
          <a:bodyPr wrap="square" lIns="0" tIns="0" rIns="0" bIns="0">
            <a:spAutoFit/>
          </a:bodyPr>
          <a:lstStyle>
            <a:lvl1pPr marL="0">
              <a:lnSpc>
                <a:spcPct val="150000"/>
              </a:lnSpc>
              <a:defRPr sz="1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kern="0" dirty="0"/>
              <a:t>This type of training regimen that </a:t>
            </a:r>
            <a:r>
              <a:rPr lang="en-US" sz="1200" dirty="0"/>
              <a:t>uses the loss from a downstream application (text classification, in this example) to adjust the weights all the way through the network is referred to as </a:t>
            </a:r>
            <a:r>
              <a:rPr lang="en-US" sz="1200" b="1" dirty="0"/>
              <a:t>end-to-end training.</a:t>
            </a:r>
          </a:p>
          <a:p>
            <a:r>
              <a:rPr lang="en-US" sz="1200" kern="0" dirty="0"/>
              <a:t>This simple network, a combination of RNN and FFNN, is an example of </a:t>
            </a:r>
            <a:r>
              <a:rPr lang="en-US" sz="1200" b="1" kern="0" dirty="0"/>
              <a:t>deep neural network</a:t>
            </a:r>
            <a:r>
              <a:rPr lang="en-US" sz="1200" kern="0" dirty="0"/>
              <a:t>.</a:t>
            </a:r>
          </a:p>
        </p:txBody>
      </p:sp>
      <p:sp>
        <p:nvSpPr>
          <p:cNvPr id="3" name="Text Placeholder 2">
            <a:extLst>
              <a:ext uri="{FF2B5EF4-FFF2-40B4-BE49-F238E27FC236}">
                <a16:creationId xmlns:a16="http://schemas.microsoft.com/office/drawing/2014/main" id="{31811FF6-AF0C-3546-BD36-3312A1A2BAD2}"/>
              </a:ext>
            </a:extLst>
          </p:cNvPr>
          <p:cNvSpPr>
            <a:spLocks noGrp="1"/>
          </p:cNvSpPr>
          <p:nvPr>
            <p:ph type="body" idx="1"/>
          </p:nvPr>
        </p:nvSpPr>
        <p:spPr>
          <a:xfrm>
            <a:off x="332483" y="666750"/>
            <a:ext cx="7592317" cy="1391215"/>
          </a:xfrm>
        </p:spPr>
        <p:txBody>
          <a:bodyPr/>
          <a:lstStyle/>
          <a:p>
            <a:r>
              <a:rPr lang="en-US" sz="1200" dirty="0"/>
              <a:t>No output on the RNN part of the network, thus no loss function associated with it either. </a:t>
            </a:r>
          </a:p>
          <a:p>
            <a:r>
              <a:rPr lang="en-US" sz="1200" dirty="0"/>
              <a:t>Loss function is all the way at the end of the output layer of the FFNN.</a:t>
            </a:r>
          </a:p>
          <a:p>
            <a:r>
              <a:rPr lang="en-US" sz="1200" dirty="0"/>
              <a:t>Thus error at the output layer has to be backpropagated through two weight matrices (W &amp; U) of the FFNN and then through the three weight matrices (W, U &amp; V) of RNN.</a:t>
            </a:r>
          </a:p>
          <a:p>
            <a:endParaRPr lang="en-US" sz="1200" dirty="0"/>
          </a:p>
        </p:txBody>
      </p:sp>
      <p:sp>
        <p:nvSpPr>
          <p:cNvPr id="7" name="Text Placeholder 2">
            <a:extLst>
              <a:ext uri="{FF2B5EF4-FFF2-40B4-BE49-F238E27FC236}">
                <a16:creationId xmlns:a16="http://schemas.microsoft.com/office/drawing/2014/main" id="{22094DD1-8FCB-AD40-87C9-7D02AE786DF0}"/>
              </a:ext>
            </a:extLst>
          </p:cNvPr>
          <p:cNvSpPr txBox="1">
            <a:spLocks/>
          </p:cNvSpPr>
          <p:nvPr/>
        </p:nvSpPr>
        <p:spPr>
          <a:xfrm>
            <a:off x="317928" y="3233226"/>
            <a:ext cx="6082872" cy="242759"/>
          </a:xfrm>
          <a:prstGeom prst="rect">
            <a:avLst/>
          </a:prstGeom>
        </p:spPr>
        <p:txBody>
          <a:bodyPr wrap="square" lIns="0" tIns="0" rIns="0" bIns="0">
            <a:spAutoFit/>
          </a:bodyPr>
          <a:lstStyle>
            <a:lvl1pPr marL="0">
              <a:lnSpc>
                <a:spcPct val="150000"/>
              </a:lnSpc>
              <a:defRPr sz="1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kern="0" dirty="0"/>
              <a:t>Also, an illustration of the modular nature of the network architectures. </a:t>
            </a:r>
          </a:p>
        </p:txBody>
      </p:sp>
    </p:spTree>
    <p:extLst>
      <p:ext uri="{BB962C8B-B14F-4D97-AF65-F5344CB8AC3E}">
        <p14:creationId xmlns:p14="http://schemas.microsoft.com/office/powerpoint/2010/main" val="265868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C9C7-5874-DF4D-B788-A7D09D73049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490DB97-4D03-3441-B170-A7AA96DB36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644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9720-A2A1-EA44-87BF-3756BC588A58}"/>
              </a:ext>
            </a:extLst>
          </p:cNvPr>
          <p:cNvSpPr>
            <a:spLocks noGrp="1"/>
          </p:cNvSpPr>
          <p:nvPr>
            <p:ph type="title"/>
          </p:nvPr>
        </p:nvSpPr>
        <p:spPr/>
        <p:txBody>
          <a:bodyPr/>
          <a:lstStyle/>
          <a:p>
            <a:r>
              <a:rPr lang="en-US" dirty="0"/>
              <a:t>Stacked RNNs</a:t>
            </a:r>
          </a:p>
        </p:txBody>
      </p:sp>
      <p:pic>
        <p:nvPicPr>
          <p:cNvPr id="4" name="Picture 3">
            <a:extLst>
              <a:ext uri="{FF2B5EF4-FFF2-40B4-BE49-F238E27FC236}">
                <a16:creationId xmlns:a16="http://schemas.microsoft.com/office/drawing/2014/main" id="{47AAC2FF-94B3-BD47-9342-BDDB6B2D362A}"/>
              </a:ext>
            </a:extLst>
          </p:cNvPr>
          <p:cNvPicPr>
            <a:picLocks noChangeAspect="1"/>
          </p:cNvPicPr>
          <p:nvPr/>
        </p:nvPicPr>
        <p:blipFill>
          <a:blip r:embed="rId3"/>
          <a:stretch>
            <a:fillRect/>
          </a:stretch>
        </p:blipFill>
        <p:spPr>
          <a:xfrm>
            <a:off x="3052222" y="1660134"/>
            <a:ext cx="6091778" cy="3502416"/>
          </a:xfrm>
          <a:prstGeom prst="rect">
            <a:avLst/>
          </a:prstGeom>
        </p:spPr>
      </p:pic>
      <p:sp>
        <p:nvSpPr>
          <p:cNvPr id="7" name="Text Placeholder 6">
            <a:extLst>
              <a:ext uri="{FF2B5EF4-FFF2-40B4-BE49-F238E27FC236}">
                <a16:creationId xmlns:a16="http://schemas.microsoft.com/office/drawing/2014/main" id="{B76DBFE6-3284-494A-9985-56799F73B643}"/>
              </a:ext>
            </a:extLst>
          </p:cNvPr>
          <p:cNvSpPr>
            <a:spLocks noGrp="1"/>
          </p:cNvSpPr>
          <p:nvPr>
            <p:ph type="body" idx="1"/>
          </p:nvPr>
        </p:nvSpPr>
        <p:spPr>
          <a:xfrm>
            <a:off x="332483" y="666750"/>
            <a:ext cx="8431530" cy="1073755"/>
          </a:xfrm>
        </p:spPr>
        <p:txBody>
          <a:bodyPr/>
          <a:lstStyle/>
          <a:p>
            <a:r>
              <a:rPr lang="en-US" sz="1200" dirty="0"/>
              <a:t>Output of one RRN is an input sequence to next RNN and so on.</a:t>
            </a:r>
          </a:p>
          <a:p>
            <a:r>
              <a:rPr lang="en-US" sz="1200" dirty="0"/>
              <a:t>Multiple hidden layers with cycles (output of one is input to the one above it and so on).</a:t>
            </a:r>
          </a:p>
          <a:p>
            <a:r>
              <a:rPr lang="en-US" sz="1200" dirty="0"/>
              <a:t>Original input sequence is seen only by the bottom-most RNN.</a:t>
            </a:r>
          </a:p>
          <a:p>
            <a:r>
              <a:rPr lang="en-US" sz="1200" dirty="0"/>
              <a:t>The final output is provided only by the top-most RNN. </a:t>
            </a:r>
          </a:p>
        </p:txBody>
      </p:sp>
      <p:sp>
        <p:nvSpPr>
          <p:cNvPr id="8" name="Rectangle 7">
            <a:extLst>
              <a:ext uri="{FF2B5EF4-FFF2-40B4-BE49-F238E27FC236}">
                <a16:creationId xmlns:a16="http://schemas.microsoft.com/office/drawing/2014/main" id="{69D16508-13B3-2743-9C42-5590696934A5}"/>
              </a:ext>
            </a:extLst>
          </p:cNvPr>
          <p:cNvSpPr/>
          <p:nvPr/>
        </p:nvSpPr>
        <p:spPr>
          <a:xfrm>
            <a:off x="228600" y="1885950"/>
            <a:ext cx="2667683" cy="1015663"/>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The input and output for intermediate RNNs is the abstract representation provided by hidden layers.</a:t>
            </a: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78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9720-A2A1-EA44-87BF-3756BC588A58}"/>
              </a:ext>
            </a:extLst>
          </p:cNvPr>
          <p:cNvSpPr>
            <a:spLocks noGrp="1"/>
          </p:cNvSpPr>
          <p:nvPr>
            <p:ph type="title"/>
          </p:nvPr>
        </p:nvSpPr>
        <p:spPr/>
        <p:txBody>
          <a:bodyPr/>
          <a:lstStyle/>
          <a:p>
            <a:r>
              <a:rPr lang="en-US" dirty="0"/>
              <a:t>Stacked RNNs</a:t>
            </a:r>
          </a:p>
        </p:txBody>
      </p:sp>
      <p:pic>
        <p:nvPicPr>
          <p:cNvPr id="4" name="Picture 3">
            <a:extLst>
              <a:ext uri="{FF2B5EF4-FFF2-40B4-BE49-F238E27FC236}">
                <a16:creationId xmlns:a16="http://schemas.microsoft.com/office/drawing/2014/main" id="{47AAC2FF-94B3-BD47-9342-BDDB6B2D362A}"/>
              </a:ext>
            </a:extLst>
          </p:cNvPr>
          <p:cNvPicPr>
            <a:picLocks noChangeAspect="1"/>
          </p:cNvPicPr>
          <p:nvPr/>
        </p:nvPicPr>
        <p:blipFill>
          <a:blip r:embed="rId3"/>
          <a:stretch>
            <a:fillRect/>
          </a:stretch>
        </p:blipFill>
        <p:spPr>
          <a:xfrm>
            <a:off x="3052222" y="1581150"/>
            <a:ext cx="6091778" cy="3502416"/>
          </a:xfrm>
          <a:prstGeom prst="rect">
            <a:avLst/>
          </a:prstGeom>
        </p:spPr>
      </p:pic>
      <p:sp>
        <p:nvSpPr>
          <p:cNvPr id="7" name="Text Placeholder 6">
            <a:extLst>
              <a:ext uri="{FF2B5EF4-FFF2-40B4-BE49-F238E27FC236}">
                <a16:creationId xmlns:a16="http://schemas.microsoft.com/office/drawing/2014/main" id="{B76DBFE6-3284-494A-9985-56799F73B643}"/>
              </a:ext>
            </a:extLst>
          </p:cNvPr>
          <p:cNvSpPr>
            <a:spLocks noGrp="1"/>
          </p:cNvSpPr>
          <p:nvPr>
            <p:ph type="body" idx="1"/>
          </p:nvPr>
        </p:nvSpPr>
        <p:spPr>
          <a:xfrm>
            <a:off x="304800" y="907018"/>
            <a:ext cx="8431530" cy="369332"/>
          </a:xfrm>
        </p:spPr>
        <p:txBody>
          <a:bodyPr/>
          <a:lstStyle/>
          <a:p>
            <a:pPr>
              <a:lnSpc>
                <a:spcPct val="100000"/>
              </a:lnSpc>
            </a:pPr>
            <a:r>
              <a:rPr lang="en-US" sz="1200" dirty="0">
                <a:latin typeface="Arial" panose="020B0604020202020204" pitchFamily="34" charset="0"/>
                <a:cs typeface="Arial" panose="020B0604020202020204" pitchFamily="34" charset="0"/>
              </a:rPr>
              <a:t>Such architecture has performed well for many tasks where multiple “layers” of information of different granularities can be gleaned from the input.</a:t>
            </a:r>
            <a:endParaRPr lang="en-US" sz="1200" dirty="0"/>
          </a:p>
        </p:txBody>
      </p:sp>
      <p:sp>
        <p:nvSpPr>
          <p:cNvPr id="8" name="Rectangle 7">
            <a:extLst>
              <a:ext uri="{FF2B5EF4-FFF2-40B4-BE49-F238E27FC236}">
                <a16:creationId xmlns:a16="http://schemas.microsoft.com/office/drawing/2014/main" id="{69D16508-13B3-2743-9C42-5590696934A5}"/>
              </a:ext>
            </a:extLst>
          </p:cNvPr>
          <p:cNvSpPr/>
          <p:nvPr/>
        </p:nvSpPr>
        <p:spPr>
          <a:xfrm>
            <a:off x="228600" y="1428750"/>
            <a:ext cx="2743200" cy="2662267"/>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Easiest to see this with Computer Vision tasks such as face recognition.</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 single RNN cannot capture all the complexity of the data.</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optimal number of stacks is dependent on the (1) application, and (2) available computational resources.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Training cost increases substantially with every additional stack of RNN </a:t>
            </a:r>
            <a:r>
              <a:rPr lang="en-US" sz="1100" dirty="0">
                <a:latin typeface="Arial" panose="020B0604020202020204" pitchFamily="34" charset="0"/>
                <a:cs typeface="Arial" panose="020B0604020202020204" pitchFamily="34" charset="0"/>
              </a:rPr>
              <a:t>(parameter matrices: W, U, V). </a:t>
            </a:r>
          </a:p>
        </p:txBody>
      </p:sp>
    </p:spTree>
    <p:extLst>
      <p:ext uri="{BB962C8B-B14F-4D97-AF65-F5344CB8AC3E}">
        <p14:creationId xmlns:p14="http://schemas.microsoft.com/office/powerpoint/2010/main" val="190109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78F8-922D-DED8-2887-293E9D2AE27A}"/>
              </a:ext>
            </a:extLst>
          </p:cNvPr>
          <p:cNvSpPr>
            <a:spLocks noGrp="1"/>
          </p:cNvSpPr>
          <p:nvPr>
            <p:ph type="title"/>
          </p:nvPr>
        </p:nvSpPr>
        <p:spPr/>
        <p:txBody>
          <a:bodyPr/>
          <a:lstStyle/>
          <a:p>
            <a:r>
              <a:rPr lang="en-US" dirty="0"/>
              <a:t>Reminders</a:t>
            </a:r>
          </a:p>
        </p:txBody>
      </p:sp>
      <p:sp>
        <p:nvSpPr>
          <p:cNvPr id="3" name="Text Placeholder 2">
            <a:extLst>
              <a:ext uri="{FF2B5EF4-FFF2-40B4-BE49-F238E27FC236}">
                <a16:creationId xmlns:a16="http://schemas.microsoft.com/office/drawing/2014/main" id="{436921A5-85FC-3C39-D8BD-03667646F2E5}"/>
              </a:ext>
            </a:extLst>
          </p:cNvPr>
          <p:cNvSpPr>
            <a:spLocks noGrp="1"/>
          </p:cNvSpPr>
          <p:nvPr>
            <p:ph type="body" idx="1"/>
          </p:nvPr>
        </p:nvSpPr>
        <p:spPr>
          <a:xfrm>
            <a:off x="332483" y="833906"/>
            <a:ext cx="8431530" cy="929550"/>
          </a:xfrm>
        </p:spPr>
        <p:txBody>
          <a:bodyPr/>
          <a:lstStyle/>
          <a:p>
            <a:r>
              <a:rPr lang="en-US" dirty="0"/>
              <a:t>Record the lecture</a:t>
            </a:r>
          </a:p>
          <a:p>
            <a:r>
              <a:rPr lang="en-US" dirty="0"/>
              <a:t>Attendance</a:t>
            </a:r>
          </a:p>
          <a:p>
            <a:r>
              <a:rPr lang="en-US" dirty="0"/>
              <a:t>HA #14 &amp; 15</a:t>
            </a:r>
          </a:p>
        </p:txBody>
      </p:sp>
    </p:spTree>
    <p:extLst>
      <p:ext uri="{BB962C8B-B14F-4D97-AF65-F5344CB8AC3E}">
        <p14:creationId xmlns:p14="http://schemas.microsoft.com/office/powerpoint/2010/main" val="300831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9720-A2A1-EA44-87BF-3756BC588A58}"/>
              </a:ext>
            </a:extLst>
          </p:cNvPr>
          <p:cNvSpPr>
            <a:spLocks noGrp="1"/>
          </p:cNvSpPr>
          <p:nvPr>
            <p:ph type="title"/>
          </p:nvPr>
        </p:nvSpPr>
        <p:spPr/>
        <p:txBody>
          <a:bodyPr/>
          <a:lstStyle/>
          <a:p>
            <a:r>
              <a:rPr lang="en-US" dirty="0"/>
              <a:t>Bidirectional RNNs</a:t>
            </a:r>
          </a:p>
        </p:txBody>
      </p:sp>
      <p:sp>
        <p:nvSpPr>
          <p:cNvPr id="3" name="Text Placeholder 2">
            <a:extLst>
              <a:ext uri="{FF2B5EF4-FFF2-40B4-BE49-F238E27FC236}">
                <a16:creationId xmlns:a16="http://schemas.microsoft.com/office/drawing/2014/main" id="{5F5C0BE3-731A-FD46-B993-98EF4A253608}"/>
              </a:ext>
            </a:extLst>
          </p:cNvPr>
          <p:cNvSpPr>
            <a:spLocks noGrp="1"/>
          </p:cNvSpPr>
          <p:nvPr>
            <p:ph type="body" idx="1"/>
          </p:nvPr>
        </p:nvSpPr>
        <p:spPr>
          <a:xfrm>
            <a:off x="332483" y="833906"/>
            <a:ext cx="8431530" cy="3843745"/>
          </a:xfrm>
        </p:spPr>
        <p:txBody>
          <a:bodyPr/>
          <a:lstStyle/>
          <a:p>
            <a:r>
              <a:rPr lang="en-US" sz="1200" dirty="0"/>
              <a:t>In regular RNNs the hidden layer at time step </a:t>
            </a:r>
            <a:r>
              <a:rPr lang="en-US" sz="1200" i="1" dirty="0"/>
              <a:t>t</a:t>
            </a:r>
            <a:r>
              <a:rPr lang="en-US" sz="1200" dirty="0"/>
              <a:t> has accumulated information from the start of the sequence through this time step.</a:t>
            </a:r>
          </a:p>
          <a:p>
            <a:endParaRPr lang="en-US" sz="1200" dirty="0"/>
          </a:p>
          <a:p>
            <a:endParaRPr lang="en-US" sz="1200" dirty="0"/>
          </a:p>
          <a:p>
            <a:r>
              <a:rPr lang="en-US" sz="1200" dirty="0"/>
              <a:t>However, in many application we do have access to the entire input sequence -- sequence until this time point and beyond.</a:t>
            </a:r>
          </a:p>
          <a:p>
            <a:r>
              <a:rPr lang="en-US" sz="1100" dirty="0"/>
              <a:t>E.g. POS tagging, NER tagging, Machine Translation, Coreference Resolution</a:t>
            </a:r>
            <a:r>
              <a:rPr lang="en-US" sz="1200" dirty="0"/>
              <a:t> </a:t>
            </a:r>
          </a:p>
          <a:p>
            <a:r>
              <a:rPr lang="en-US" sz="1200" dirty="0"/>
              <a:t>Often that future sequence is needed to do inference at the current time step.</a:t>
            </a:r>
          </a:p>
          <a:p>
            <a:r>
              <a:rPr lang="en-US" sz="1200" dirty="0"/>
              <a:t>Coreference resolution example: “</a:t>
            </a:r>
            <a:r>
              <a:rPr lang="en-US" sz="1200" i="1" dirty="0"/>
              <a:t>In spite of </a:t>
            </a:r>
            <a:r>
              <a:rPr lang="en-US" sz="1200" b="1" i="1" dirty="0"/>
              <a:t>her</a:t>
            </a:r>
            <a:r>
              <a:rPr lang="en-US" sz="1200" i="1" dirty="0"/>
              <a:t> situation, </a:t>
            </a:r>
            <a:r>
              <a:rPr lang="en-US" sz="1200" b="1" i="1" dirty="0"/>
              <a:t>Geeta</a:t>
            </a:r>
            <a:r>
              <a:rPr lang="en-US" sz="1200" i="1" dirty="0"/>
              <a:t> understood Hailey’s point of view.</a:t>
            </a:r>
            <a:r>
              <a:rPr lang="en-US" sz="1200" dirty="0"/>
              <a:t>”</a:t>
            </a:r>
          </a:p>
          <a:p>
            <a:endParaRPr lang="en-US" sz="1200" dirty="0"/>
          </a:p>
          <a:p>
            <a:r>
              <a:rPr lang="en-US" sz="1200" dirty="0"/>
              <a:t>Having access to the context on the right (in addition to left) could be useful for the decision in time step </a:t>
            </a:r>
            <a:r>
              <a:rPr lang="en-US" sz="1200" i="1" dirty="0"/>
              <a:t>t</a:t>
            </a:r>
            <a:r>
              <a:rPr lang="en-US" sz="1200" dirty="0"/>
              <a:t>.</a:t>
            </a:r>
          </a:p>
          <a:p>
            <a:endParaRPr lang="en-US" sz="1200" dirty="0"/>
          </a:p>
          <a:p>
            <a:endParaRPr lang="en-US" sz="1200" dirty="0"/>
          </a:p>
          <a:p>
            <a:r>
              <a:rPr lang="en-US" sz="1200" dirty="0"/>
              <a:t>Combine the two contexts into single representation using concatenation, or element-wise addition, or  multiplication, or averaging:</a:t>
            </a:r>
          </a:p>
        </p:txBody>
      </p:sp>
      <p:pic>
        <p:nvPicPr>
          <p:cNvPr id="4" name="Picture 3">
            <a:extLst>
              <a:ext uri="{FF2B5EF4-FFF2-40B4-BE49-F238E27FC236}">
                <a16:creationId xmlns:a16="http://schemas.microsoft.com/office/drawing/2014/main" id="{58A61D97-1190-4642-A4B2-856F3BF030E6}"/>
              </a:ext>
            </a:extLst>
          </p:cNvPr>
          <p:cNvPicPr>
            <a:picLocks noChangeAspect="1"/>
          </p:cNvPicPr>
          <p:nvPr/>
        </p:nvPicPr>
        <p:blipFill>
          <a:blip r:embed="rId3"/>
          <a:stretch>
            <a:fillRect/>
          </a:stretch>
        </p:blipFill>
        <p:spPr>
          <a:xfrm>
            <a:off x="3276599" y="1200150"/>
            <a:ext cx="1833113" cy="381000"/>
          </a:xfrm>
          <a:prstGeom prst="rect">
            <a:avLst/>
          </a:prstGeom>
        </p:spPr>
      </p:pic>
      <p:pic>
        <p:nvPicPr>
          <p:cNvPr id="5" name="Picture 4">
            <a:extLst>
              <a:ext uri="{FF2B5EF4-FFF2-40B4-BE49-F238E27FC236}">
                <a16:creationId xmlns:a16="http://schemas.microsoft.com/office/drawing/2014/main" id="{4C70CC58-41E4-6043-AA5F-C7A1D4A2D8F3}"/>
              </a:ext>
            </a:extLst>
          </p:cNvPr>
          <p:cNvPicPr>
            <a:picLocks noChangeAspect="1"/>
          </p:cNvPicPr>
          <p:nvPr/>
        </p:nvPicPr>
        <p:blipFill>
          <a:blip r:embed="rId4"/>
          <a:stretch>
            <a:fillRect/>
          </a:stretch>
        </p:blipFill>
        <p:spPr>
          <a:xfrm>
            <a:off x="3124200" y="3616287"/>
            <a:ext cx="2055090" cy="403263"/>
          </a:xfrm>
          <a:prstGeom prst="rect">
            <a:avLst/>
          </a:prstGeom>
        </p:spPr>
      </p:pic>
      <p:pic>
        <p:nvPicPr>
          <p:cNvPr id="6" name="Picture 5">
            <a:extLst>
              <a:ext uri="{FF2B5EF4-FFF2-40B4-BE49-F238E27FC236}">
                <a16:creationId xmlns:a16="http://schemas.microsoft.com/office/drawing/2014/main" id="{05651185-67F9-EC40-B76C-FF01D98D2B33}"/>
              </a:ext>
            </a:extLst>
          </p:cNvPr>
          <p:cNvPicPr>
            <a:picLocks noChangeAspect="1"/>
          </p:cNvPicPr>
          <p:nvPr/>
        </p:nvPicPr>
        <p:blipFill>
          <a:blip r:embed="rId5"/>
          <a:stretch>
            <a:fillRect/>
          </a:stretch>
        </p:blipFill>
        <p:spPr>
          <a:xfrm>
            <a:off x="3415472" y="4457424"/>
            <a:ext cx="1385128" cy="400326"/>
          </a:xfrm>
          <a:prstGeom prst="rect">
            <a:avLst/>
          </a:prstGeom>
        </p:spPr>
      </p:pic>
    </p:spTree>
    <p:extLst>
      <p:ext uri="{BB962C8B-B14F-4D97-AF65-F5344CB8AC3E}">
        <p14:creationId xmlns:p14="http://schemas.microsoft.com/office/powerpoint/2010/main" val="1949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CD13-71E3-1945-AAF5-0B18E6D03103}"/>
              </a:ext>
            </a:extLst>
          </p:cNvPr>
          <p:cNvSpPr>
            <a:spLocks noGrp="1"/>
          </p:cNvSpPr>
          <p:nvPr>
            <p:ph type="title"/>
          </p:nvPr>
        </p:nvSpPr>
        <p:spPr/>
        <p:txBody>
          <a:bodyPr/>
          <a:lstStyle/>
          <a:p>
            <a:r>
              <a:rPr lang="en-US" dirty="0"/>
              <a:t>Bidirectional RNNs</a:t>
            </a:r>
          </a:p>
        </p:txBody>
      </p:sp>
      <p:sp>
        <p:nvSpPr>
          <p:cNvPr id="3" name="Text Placeholder 2">
            <a:extLst>
              <a:ext uri="{FF2B5EF4-FFF2-40B4-BE49-F238E27FC236}">
                <a16:creationId xmlns:a16="http://schemas.microsoft.com/office/drawing/2014/main" id="{7E351386-67F7-0248-B939-3E9A1C7F2C05}"/>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25F8B69C-D16F-7243-AF3D-FEC32E7C0E6C}"/>
              </a:ext>
            </a:extLst>
          </p:cNvPr>
          <p:cNvPicPr>
            <a:picLocks noChangeAspect="1"/>
          </p:cNvPicPr>
          <p:nvPr/>
        </p:nvPicPr>
        <p:blipFill>
          <a:blip r:embed="rId2"/>
          <a:stretch>
            <a:fillRect/>
          </a:stretch>
        </p:blipFill>
        <p:spPr>
          <a:xfrm>
            <a:off x="685800" y="846560"/>
            <a:ext cx="7924800" cy="4074543"/>
          </a:xfrm>
          <a:prstGeom prst="rect">
            <a:avLst/>
          </a:prstGeom>
        </p:spPr>
      </p:pic>
    </p:spTree>
    <p:extLst>
      <p:ext uri="{BB962C8B-B14F-4D97-AF65-F5344CB8AC3E}">
        <p14:creationId xmlns:p14="http://schemas.microsoft.com/office/powerpoint/2010/main" val="292168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CD0F88-A494-6C47-B834-55E83E379E13}"/>
              </a:ext>
            </a:extLst>
          </p:cNvPr>
          <p:cNvPicPr>
            <a:picLocks noChangeAspect="1"/>
          </p:cNvPicPr>
          <p:nvPr/>
        </p:nvPicPr>
        <p:blipFill>
          <a:blip r:embed="rId2"/>
          <a:stretch>
            <a:fillRect/>
          </a:stretch>
        </p:blipFill>
        <p:spPr>
          <a:xfrm>
            <a:off x="3299968" y="1352550"/>
            <a:ext cx="5727349" cy="3755639"/>
          </a:xfrm>
          <a:prstGeom prst="rect">
            <a:avLst/>
          </a:prstGeom>
        </p:spPr>
      </p:pic>
      <p:sp>
        <p:nvSpPr>
          <p:cNvPr id="2" name="Title 1">
            <a:extLst>
              <a:ext uri="{FF2B5EF4-FFF2-40B4-BE49-F238E27FC236}">
                <a16:creationId xmlns:a16="http://schemas.microsoft.com/office/drawing/2014/main" id="{90E14F75-866E-C043-A3F2-0F56834E3E73}"/>
              </a:ext>
            </a:extLst>
          </p:cNvPr>
          <p:cNvSpPr>
            <a:spLocks noGrp="1"/>
          </p:cNvSpPr>
          <p:nvPr>
            <p:ph type="title"/>
          </p:nvPr>
        </p:nvSpPr>
        <p:spPr>
          <a:xfrm>
            <a:off x="332483" y="21525"/>
            <a:ext cx="5839717" cy="861774"/>
          </a:xfrm>
        </p:spPr>
        <p:txBody>
          <a:bodyPr/>
          <a:lstStyle/>
          <a:p>
            <a:r>
              <a:rPr lang="en-US" dirty="0"/>
              <a:t>Bidirectional RNNs for </a:t>
            </a:r>
            <a:br>
              <a:rPr lang="en-US" dirty="0"/>
            </a:br>
            <a:r>
              <a:rPr lang="en-US" dirty="0"/>
              <a:t>Sequence Classification</a:t>
            </a:r>
          </a:p>
        </p:txBody>
      </p:sp>
      <p:pic>
        <p:nvPicPr>
          <p:cNvPr id="6" name="Picture 5">
            <a:extLst>
              <a:ext uri="{FF2B5EF4-FFF2-40B4-BE49-F238E27FC236}">
                <a16:creationId xmlns:a16="http://schemas.microsoft.com/office/drawing/2014/main" id="{7BB4633B-D5FA-6849-BDB7-83C14C096760}"/>
              </a:ext>
            </a:extLst>
          </p:cNvPr>
          <p:cNvPicPr>
            <a:picLocks noChangeAspect="1"/>
          </p:cNvPicPr>
          <p:nvPr/>
        </p:nvPicPr>
        <p:blipFill>
          <a:blip r:embed="rId3"/>
          <a:stretch>
            <a:fillRect/>
          </a:stretch>
        </p:blipFill>
        <p:spPr>
          <a:xfrm>
            <a:off x="2945592" y="1454564"/>
            <a:ext cx="6198408" cy="3707253"/>
          </a:xfrm>
          <a:prstGeom prst="rect">
            <a:avLst/>
          </a:prstGeom>
        </p:spPr>
      </p:pic>
      <p:sp>
        <p:nvSpPr>
          <p:cNvPr id="3" name="Text Placeholder 2">
            <a:extLst>
              <a:ext uri="{FF2B5EF4-FFF2-40B4-BE49-F238E27FC236}">
                <a16:creationId xmlns:a16="http://schemas.microsoft.com/office/drawing/2014/main" id="{8C4F5964-DEE2-4C44-BD92-67BD566969ED}"/>
              </a:ext>
            </a:extLst>
          </p:cNvPr>
          <p:cNvSpPr>
            <a:spLocks noGrp="1"/>
          </p:cNvSpPr>
          <p:nvPr>
            <p:ph type="body" idx="1"/>
          </p:nvPr>
        </p:nvSpPr>
        <p:spPr>
          <a:xfrm>
            <a:off x="183783" y="1352550"/>
            <a:ext cx="2795856" cy="1292662"/>
          </a:xfrm>
        </p:spPr>
        <p:txBody>
          <a:bodyPr/>
          <a:lstStyle/>
          <a:p>
            <a:pPr>
              <a:lnSpc>
                <a:spcPct val="100000"/>
              </a:lnSpc>
            </a:pPr>
            <a:r>
              <a:rPr lang="en-US" sz="1200" dirty="0"/>
              <a:t>Problem with regular RNN for Sequence Classification: The </a:t>
            </a:r>
            <a:r>
              <a:rPr lang="en-US" sz="1200" dirty="0" err="1"/>
              <a:t>h</a:t>
            </a:r>
            <a:r>
              <a:rPr lang="en-US" sz="1200" baseline="-25000" dirty="0" err="1"/>
              <a:t>n</a:t>
            </a:r>
            <a:r>
              <a:rPr lang="en-US" sz="1200" dirty="0"/>
              <a:t> representation of the input sequence tends to reflect more information about the end of the sequence than about the start. </a:t>
            </a:r>
          </a:p>
          <a:p>
            <a:pPr>
              <a:lnSpc>
                <a:spcPct val="100000"/>
              </a:lnSpc>
            </a:pPr>
            <a:endParaRPr lang="en-US" sz="1200" dirty="0"/>
          </a:p>
          <a:p>
            <a:pPr>
              <a:lnSpc>
                <a:spcPct val="100000"/>
              </a:lnSpc>
            </a:pPr>
            <a:r>
              <a:rPr lang="en-US" sz="1200" dirty="0"/>
              <a:t>Solution: Bidirectional RNN</a:t>
            </a:r>
          </a:p>
        </p:txBody>
      </p:sp>
      <p:sp>
        <p:nvSpPr>
          <p:cNvPr id="4" name="TextBox 3">
            <a:extLst>
              <a:ext uri="{FF2B5EF4-FFF2-40B4-BE49-F238E27FC236}">
                <a16:creationId xmlns:a16="http://schemas.microsoft.com/office/drawing/2014/main" id="{210DAD98-392C-3E4F-8083-70FF52A4CE4C}"/>
              </a:ext>
            </a:extLst>
          </p:cNvPr>
          <p:cNvSpPr txBox="1"/>
          <p:nvPr/>
        </p:nvSpPr>
        <p:spPr>
          <a:xfrm>
            <a:off x="3466289" y="1423393"/>
            <a:ext cx="4225772" cy="369332"/>
          </a:xfrm>
          <a:prstGeom prst="rect">
            <a:avLst/>
          </a:prstGeom>
          <a:noFill/>
        </p:spPr>
        <p:txBody>
          <a:bodyPr wrap="none" rtlCol="0">
            <a:spAutoFit/>
          </a:bodyPr>
          <a:lstStyle/>
          <a:p>
            <a:r>
              <a:rPr lang="en-US" dirty="0"/>
              <a:t>Regular RNN based Sequence Classification</a:t>
            </a:r>
          </a:p>
        </p:txBody>
      </p:sp>
    </p:spTree>
    <p:extLst>
      <p:ext uri="{BB962C8B-B14F-4D97-AF65-F5344CB8AC3E}">
        <p14:creationId xmlns:p14="http://schemas.microsoft.com/office/powerpoint/2010/main" val="294993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CD0F88-A494-6C47-B834-55E83E379E13}"/>
              </a:ext>
            </a:extLst>
          </p:cNvPr>
          <p:cNvPicPr>
            <a:picLocks noChangeAspect="1"/>
          </p:cNvPicPr>
          <p:nvPr/>
        </p:nvPicPr>
        <p:blipFill>
          <a:blip r:embed="rId3"/>
          <a:stretch>
            <a:fillRect/>
          </a:stretch>
        </p:blipFill>
        <p:spPr>
          <a:xfrm>
            <a:off x="3429000" y="1352550"/>
            <a:ext cx="5727349" cy="3755639"/>
          </a:xfrm>
          <a:prstGeom prst="rect">
            <a:avLst/>
          </a:prstGeom>
        </p:spPr>
      </p:pic>
      <p:sp>
        <p:nvSpPr>
          <p:cNvPr id="2" name="Title 1">
            <a:extLst>
              <a:ext uri="{FF2B5EF4-FFF2-40B4-BE49-F238E27FC236}">
                <a16:creationId xmlns:a16="http://schemas.microsoft.com/office/drawing/2014/main" id="{90E14F75-866E-C043-A3F2-0F56834E3E73}"/>
              </a:ext>
            </a:extLst>
          </p:cNvPr>
          <p:cNvSpPr>
            <a:spLocks noGrp="1"/>
          </p:cNvSpPr>
          <p:nvPr>
            <p:ph type="title"/>
          </p:nvPr>
        </p:nvSpPr>
        <p:spPr>
          <a:xfrm>
            <a:off x="332483" y="21525"/>
            <a:ext cx="5839717" cy="861774"/>
          </a:xfrm>
        </p:spPr>
        <p:txBody>
          <a:bodyPr/>
          <a:lstStyle/>
          <a:p>
            <a:r>
              <a:rPr lang="en-US" dirty="0"/>
              <a:t>Bidirectional RNNs for </a:t>
            </a:r>
            <a:br>
              <a:rPr lang="en-US" dirty="0"/>
            </a:br>
            <a:r>
              <a:rPr lang="en-US" dirty="0"/>
              <a:t>Sequence Classification</a:t>
            </a:r>
          </a:p>
        </p:txBody>
      </p:sp>
      <p:sp>
        <p:nvSpPr>
          <p:cNvPr id="8" name="Text Placeholder 7">
            <a:extLst>
              <a:ext uri="{FF2B5EF4-FFF2-40B4-BE49-F238E27FC236}">
                <a16:creationId xmlns:a16="http://schemas.microsoft.com/office/drawing/2014/main" id="{5E7F837C-1F9A-ED41-8D83-18DFF3A02E90}"/>
              </a:ext>
            </a:extLst>
          </p:cNvPr>
          <p:cNvSpPr>
            <a:spLocks noGrp="1"/>
          </p:cNvSpPr>
          <p:nvPr>
            <p:ph type="body" idx="1"/>
          </p:nvPr>
        </p:nvSpPr>
        <p:spPr>
          <a:xfrm>
            <a:off x="332483" y="1072979"/>
            <a:ext cx="8431530" cy="1360437"/>
          </a:xfrm>
        </p:spPr>
        <p:txBody>
          <a:bodyPr/>
          <a:lstStyle/>
          <a:p>
            <a:r>
              <a:rPr lang="en-US" dirty="0">
                <a:latin typeface="Arial" panose="020B0604020202020204" pitchFamily="34" charset="0"/>
                <a:cs typeface="Arial" panose="020B0604020202020204" pitchFamily="34" charset="0"/>
              </a:rPr>
              <a:t>Learn two separate RNNs: </a:t>
            </a:r>
          </a:p>
          <a:p>
            <a:pPr lvl="1"/>
            <a:r>
              <a:rPr lang="en-US" sz="1400" dirty="0">
                <a:latin typeface="Arial" panose="020B0604020202020204" pitchFamily="34" charset="0"/>
                <a:cs typeface="Arial" panose="020B0604020202020204" pitchFamily="34" charset="0"/>
              </a:rPr>
              <a:t>One from the start to the end of the input sequence</a:t>
            </a:r>
          </a:p>
          <a:p>
            <a:pPr lvl="1"/>
            <a:r>
              <a:rPr lang="en-US" sz="1400" dirty="0">
                <a:latin typeface="Arial" panose="020B0604020202020204" pitchFamily="34" charset="0"/>
                <a:cs typeface="Arial" panose="020B0604020202020204" pitchFamily="34" charset="0"/>
              </a:rPr>
              <a:t>Other from the end to the start of the input sequence</a:t>
            </a:r>
          </a:p>
          <a:p>
            <a:r>
              <a:rPr lang="en-US" dirty="0">
                <a:latin typeface="Arial" panose="020B0604020202020204" pitchFamily="34" charset="0"/>
                <a:cs typeface="Arial" panose="020B0604020202020204" pitchFamily="34" charset="0"/>
              </a:rPr>
              <a:t>Combine the final hidden layer outputs from the two RNNs</a:t>
            </a:r>
          </a:p>
          <a:p>
            <a:r>
              <a:rPr lang="en-US" dirty="0">
                <a:latin typeface="Arial" panose="020B0604020202020204" pitchFamily="34" charset="0"/>
                <a:cs typeface="Arial" panose="020B0604020202020204" pitchFamily="34" charset="0"/>
              </a:rPr>
              <a:t>This combined representation becomes the input to the FF classifier</a:t>
            </a:r>
          </a:p>
        </p:txBody>
      </p:sp>
    </p:spTree>
    <p:extLst>
      <p:ext uri="{BB962C8B-B14F-4D97-AF65-F5344CB8AC3E}">
        <p14:creationId xmlns:p14="http://schemas.microsoft.com/office/powerpoint/2010/main" val="65154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42950"/>
            <a:ext cx="8458200" cy="3877985"/>
          </a:xfrm>
        </p:spPr>
        <p:txBody>
          <a:bodyPr/>
          <a:lstStyle/>
          <a:p>
            <a:pPr algn="r"/>
            <a:r>
              <a:rPr lang="en-US" sz="3600" dirty="0">
                <a:solidFill>
                  <a:schemeClr val="accent1"/>
                </a:solidFill>
              </a:rPr>
              <a:t>CSC 620/820: Natural Language </a:t>
            </a:r>
            <a:br>
              <a:rPr lang="en-US" sz="3600" dirty="0">
                <a:solidFill>
                  <a:schemeClr val="accent1"/>
                </a:solidFill>
              </a:rPr>
            </a:br>
            <a:r>
              <a:rPr lang="en-US" sz="3600" dirty="0">
                <a:solidFill>
                  <a:schemeClr val="accent1"/>
                </a:solidFill>
              </a:rPr>
              <a:t>Technologies</a:t>
            </a:r>
            <a:br>
              <a:rPr lang="en-US" sz="3600" dirty="0">
                <a:solidFill>
                  <a:schemeClr val="accent1"/>
                </a:solidFill>
              </a:rPr>
            </a:br>
            <a:br>
              <a:rPr lang="en-US" sz="3600" dirty="0">
                <a:solidFill>
                  <a:schemeClr val="accent1"/>
                </a:solidFill>
              </a:rPr>
            </a:br>
            <a:br>
              <a:rPr lang="en-US" sz="3600" dirty="0">
                <a:solidFill>
                  <a:schemeClr val="accent1"/>
                </a:solidFill>
              </a:rPr>
            </a:br>
            <a:br>
              <a:rPr lang="en-US" sz="3600" dirty="0">
                <a:solidFill>
                  <a:schemeClr val="accent1"/>
                </a:solidFill>
              </a:rPr>
            </a:br>
            <a:r>
              <a:rPr lang="en-US" sz="3600" dirty="0">
                <a:solidFill>
                  <a:schemeClr val="accent1"/>
                </a:solidFill>
              </a:rPr>
              <a:t>Deep Learning Architectures for Sequence Processing</a:t>
            </a:r>
            <a:endParaRPr lang="en-US" sz="3600" dirty="0"/>
          </a:p>
        </p:txBody>
      </p:sp>
      <p:sp>
        <p:nvSpPr>
          <p:cNvPr id="3" name="Rectangle 2">
            <a:extLst>
              <a:ext uri="{FF2B5EF4-FFF2-40B4-BE49-F238E27FC236}">
                <a16:creationId xmlns:a16="http://schemas.microsoft.com/office/drawing/2014/main" id="{A93FBFE0-82C2-E54C-8259-ECD09A36199B}"/>
              </a:ext>
            </a:extLst>
          </p:cNvPr>
          <p:cNvSpPr/>
          <p:nvPr/>
        </p:nvSpPr>
        <p:spPr>
          <a:xfrm>
            <a:off x="4038600" y="4957952"/>
            <a:ext cx="1348446" cy="215444"/>
          </a:xfrm>
          <a:prstGeom prst="rect">
            <a:avLst/>
          </a:prstGeom>
        </p:spPr>
        <p:txBody>
          <a:bodyPr wrap="none">
            <a:spAutoFit/>
          </a:bodyPr>
          <a:lstStyle/>
          <a:p>
            <a:r>
              <a:rPr lang="en-US" sz="800" dirty="0">
                <a:solidFill>
                  <a:schemeClr val="tx1">
                    <a:lumMod val="50000"/>
                    <a:lumOff val="50000"/>
                  </a:schemeClr>
                </a:solidFill>
              </a:rPr>
              <a:t>© by Anagha Kulkarni, 2021</a:t>
            </a:r>
          </a:p>
        </p:txBody>
      </p:sp>
    </p:spTree>
    <p:extLst>
      <p:ext uri="{BB962C8B-B14F-4D97-AF65-F5344CB8AC3E}">
        <p14:creationId xmlns:p14="http://schemas.microsoft.com/office/powerpoint/2010/main" val="54071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48B1-31FE-7E45-8668-12C7A7CF0D5F}"/>
              </a:ext>
            </a:extLst>
          </p:cNvPr>
          <p:cNvSpPr>
            <a:spLocks noGrp="1"/>
          </p:cNvSpPr>
          <p:nvPr>
            <p:ph type="title"/>
          </p:nvPr>
        </p:nvSpPr>
        <p:spPr>
          <a:xfrm>
            <a:off x="332483" y="21524"/>
            <a:ext cx="7135117" cy="430887"/>
          </a:xfrm>
        </p:spPr>
        <p:txBody>
          <a:bodyPr/>
          <a:lstStyle/>
          <a:p>
            <a:r>
              <a:rPr lang="en-US" sz="2800" dirty="0"/>
              <a:t>Sequential </a:t>
            </a:r>
          </a:p>
        </p:txBody>
      </p:sp>
      <p:sp>
        <p:nvSpPr>
          <p:cNvPr id="3" name="Text Placeholder 2">
            <a:extLst>
              <a:ext uri="{FF2B5EF4-FFF2-40B4-BE49-F238E27FC236}">
                <a16:creationId xmlns:a16="http://schemas.microsoft.com/office/drawing/2014/main" id="{6C32AF07-1503-5749-9790-E4270C734B45}"/>
              </a:ext>
            </a:extLst>
          </p:cNvPr>
          <p:cNvSpPr>
            <a:spLocks noGrp="1"/>
          </p:cNvSpPr>
          <p:nvPr>
            <p:ph type="body" idx="1"/>
          </p:nvPr>
        </p:nvSpPr>
        <p:spPr>
          <a:xfrm>
            <a:off x="333595" y="1047750"/>
            <a:ext cx="9168766" cy="929550"/>
          </a:xfrm>
        </p:spPr>
        <p:txBody>
          <a:bodyPr/>
          <a:lstStyle/>
          <a:p>
            <a:pPr>
              <a:lnSpc>
                <a:spcPct val="150000"/>
              </a:lnSpc>
            </a:pPr>
            <a:r>
              <a:rPr lang="en-US" sz="1400" dirty="0"/>
              <a:t>Every human language is inherently sequential. A temporal phenomenon.</a:t>
            </a:r>
          </a:p>
          <a:p>
            <a:pPr>
              <a:lnSpc>
                <a:spcPct val="150000"/>
              </a:lnSpc>
            </a:pPr>
            <a:r>
              <a:rPr lang="en-US" dirty="0"/>
              <a:t>Current word that one says or writes (or thinks) is dependent on the words before it.</a:t>
            </a:r>
          </a:p>
          <a:p>
            <a:pPr>
              <a:lnSpc>
                <a:spcPct val="150000"/>
              </a:lnSpc>
            </a:pPr>
            <a:endParaRPr lang="en-US" dirty="0"/>
          </a:p>
        </p:txBody>
      </p:sp>
      <p:sp>
        <p:nvSpPr>
          <p:cNvPr id="4" name="Rectangle 3">
            <a:extLst>
              <a:ext uri="{FF2B5EF4-FFF2-40B4-BE49-F238E27FC236}">
                <a16:creationId xmlns:a16="http://schemas.microsoft.com/office/drawing/2014/main" id="{74EB2FE8-4057-B143-866E-EA29B3343BFC}"/>
              </a:ext>
            </a:extLst>
          </p:cNvPr>
          <p:cNvSpPr/>
          <p:nvPr/>
        </p:nvSpPr>
        <p:spPr>
          <a:xfrm>
            <a:off x="4038600" y="4957952"/>
            <a:ext cx="1348446" cy="215444"/>
          </a:xfrm>
          <a:prstGeom prst="rect">
            <a:avLst/>
          </a:prstGeom>
        </p:spPr>
        <p:txBody>
          <a:bodyPr wrap="none">
            <a:spAutoFit/>
          </a:bodyPr>
          <a:lstStyle/>
          <a:p>
            <a:r>
              <a:rPr lang="en-US" sz="800" dirty="0">
                <a:solidFill>
                  <a:schemeClr val="tx1">
                    <a:lumMod val="50000"/>
                    <a:lumOff val="50000"/>
                  </a:schemeClr>
                </a:solidFill>
              </a:rPr>
              <a:t>© by Anagha Kulkarni, 2021</a:t>
            </a:r>
          </a:p>
        </p:txBody>
      </p:sp>
      <p:pic>
        <p:nvPicPr>
          <p:cNvPr id="5" name="Picture 4">
            <a:extLst>
              <a:ext uri="{FF2B5EF4-FFF2-40B4-BE49-F238E27FC236}">
                <a16:creationId xmlns:a16="http://schemas.microsoft.com/office/drawing/2014/main" id="{0D9FD079-AED6-8449-B456-A5C4B2B90CA3}"/>
              </a:ext>
            </a:extLst>
          </p:cNvPr>
          <p:cNvPicPr>
            <a:picLocks noChangeAspect="1"/>
          </p:cNvPicPr>
          <p:nvPr/>
        </p:nvPicPr>
        <p:blipFill>
          <a:blip r:embed="rId3"/>
          <a:stretch>
            <a:fillRect/>
          </a:stretch>
        </p:blipFill>
        <p:spPr>
          <a:xfrm>
            <a:off x="1447800" y="1809750"/>
            <a:ext cx="3939246" cy="2982418"/>
          </a:xfrm>
          <a:prstGeom prst="rect">
            <a:avLst/>
          </a:prstGeom>
        </p:spPr>
      </p:pic>
      <p:sp>
        <p:nvSpPr>
          <p:cNvPr id="6" name="TextBox 5">
            <a:extLst>
              <a:ext uri="{FF2B5EF4-FFF2-40B4-BE49-F238E27FC236}">
                <a16:creationId xmlns:a16="http://schemas.microsoft.com/office/drawing/2014/main" id="{F0885EAC-5FC4-5040-87F2-26132A26D58B}"/>
              </a:ext>
            </a:extLst>
          </p:cNvPr>
          <p:cNvSpPr txBox="1"/>
          <p:nvPr/>
        </p:nvSpPr>
        <p:spPr>
          <a:xfrm>
            <a:off x="372450" y="2724150"/>
            <a:ext cx="1129177" cy="1107996"/>
          </a:xfrm>
          <a:prstGeom prst="rect">
            <a:avLst/>
          </a:prstGeom>
          <a:noFill/>
        </p:spPr>
        <p:txBody>
          <a:bodyPr wrap="square" rtlCol="0">
            <a:spAutoFit/>
          </a:bodyPr>
          <a:lstStyle/>
          <a:p>
            <a:r>
              <a:rPr lang="en-US" sz="1100" dirty="0"/>
              <a:t>Simple FFNN models the temporal aspect of language using the sliding window setup</a:t>
            </a:r>
          </a:p>
        </p:txBody>
      </p:sp>
    </p:spTree>
    <p:extLst>
      <p:ext uri="{BB962C8B-B14F-4D97-AF65-F5344CB8AC3E}">
        <p14:creationId xmlns:p14="http://schemas.microsoft.com/office/powerpoint/2010/main" val="37644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C708-25E6-9145-B24F-2C119A0A387F}"/>
              </a:ext>
            </a:extLst>
          </p:cNvPr>
          <p:cNvSpPr>
            <a:spLocks noGrp="1"/>
          </p:cNvSpPr>
          <p:nvPr>
            <p:ph type="title"/>
          </p:nvPr>
        </p:nvSpPr>
        <p:spPr>
          <a:xfrm>
            <a:off x="332483" y="21525"/>
            <a:ext cx="6449317" cy="861774"/>
          </a:xfrm>
        </p:spPr>
        <p:txBody>
          <a:bodyPr/>
          <a:lstStyle/>
          <a:p>
            <a:r>
              <a:rPr lang="en-US" dirty="0"/>
              <a:t>Fixed-length prior context (sliding window approach)</a:t>
            </a:r>
          </a:p>
        </p:txBody>
      </p:sp>
      <p:sp>
        <p:nvSpPr>
          <p:cNvPr id="3" name="Text Placeholder 2">
            <a:extLst>
              <a:ext uri="{FF2B5EF4-FFF2-40B4-BE49-F238E27FC236}">
                <a16:creationId xmlns:a16="http://schemas.microsoft.com/office/drawing/2014/main" id="{04C8304B-642E-8D4F-BC75-37A329A6E747}"/>
              </a:ext>
            </a:extLst>
          </p:cNvPr>
          <p:cNvSpPr>
            <a:spLocks noGrp="1"/>
          </p:cNvSpPr>
          <p:nvPr>
            <p:ph type="body" idx="1"/>
          </p:nvPr>
        </p:nvSpPr>
        <p:spPr>
          <a:xfrm>
            <a:off x="332483" y="1047750"/>
            <a:ext cx="8431530" cy="3607206"/>
          </a:xfrm>
        </p:spPr>
        <p:txBody>
          <a:bodyPr/>
          <a:lstStyle/>
          <a:p>
            <a:r>
              <a:rPr lang="en-US" dirty="0"/>
              <a:t>Language is sequential and comes in all sizes. </a:t>
            </a:r>
          </a:p>
          <a:p>
            <a:r>
              <a:rPr lang="en-US" dirty="0"/>
              <a:t>We have completely valid 1-word sentences, like, </a:t>
            </a:r>
            <a:r>
              <a:rPr lang="en-US" sz="1200" dirty="0"/>
              <a:t>“Stop!” “Me?” “Never.”</a:t>
            </a:r>
            <a:endParaRPr lang="en-US" dirty="0"/>
          </a:p>
          <a:p>
            <a:r>
              <a:rPr lang="en-US" dirty="0"/>
              <a:t>And also (painfully) long sentences that are entirely valid, like, </a:t>
            </a:r>
            <a:r>
              <a:rPr lang="en-US" sz="1200" dirty="0"/>
              <a:t>“In the event that the Purchaser defaults in the payment of any instalment of purchase price, taxes, insurance, interest, or the annual charge described elsewhere herein, or shall default in the performance of any other obligations set forth in this Contract, the Seller may: at his option: (a) Declare immediately due and payable the entire unpaid balance of purchase price, with accrued interest, taxes, and annual charge, and demand full payment thereof, and enforce conveyance of the land by termination of the contract or according to the terms hereof, in which case the Purchaser shall also be liable to the Seller for…” (516 words long sentence!)</a:t>
            </a:r>
            <a:endParaRPr lang="en-US" dirty="0"/>
          </a:p>
          <a:p>
            <a:endParaRPr lang="en-US" dirty="0"/>
          </a:p>
          <a:p>
            <a:r>
              <a:rPr lang="en-US" dirty="0"/>
              <a:t>Our solution thus far to tackle this characteristic of language, variable-length sequence is: use fixed-length window-size and keep shifting the window in the direction of the progression of the input data.  </a:t>
            </a:r>
          </a:p>
          <a:p>
            <a:r>
              <a:rPr lang="en-US" dirty="0"/>
              <a:t>Like we did in Neural LM and in n-gram LM before that. </a:t>
            </a:r>
          </a:p>
        </p:txBody>
      </p:sp>
    </p:spTree>
    <p:extLst>
      <p:ext uri="{BB962C8B-B14F-4D97-AF65-F5344CB8AC3E}">
        <p14:creationId xmlns:p14="http://schemas.microsoft.com/office/powerpoint/2010/main" val="427631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7611-F874-6E4E-AE84-1A0A18769496}"/>
              </a:ext>
            </a:extLst>
          </p:cNvPr>
          <p:cNvSpPr>
            <a:spLocks noGrp="1"/>
          </p:cNvSpPr>
          <p:nvPr>
            <p:ph type="title"/>
          </p:nvPr>
        </p:nvSpPr>
        <p:spPr>
          <a:xfrm>
            <a:off x="332483" y="21525"/>
            <a:ext cx="6449317" cy="861774"/>
          </a:xfrm>
        </p:spPr>
        <p:txBody>
          <a:bodyPr/>
          <a:lstStyle/>
          <a:p>
            <a:r>
              <a:rPr lang="en-US" dirty="0"/>
              <a:t>Fixed-length prior context (sliding window approach)</a:t>
            </a:r>
          </a:p>
        </p:txBody>
      </p:sp>
      <p:sp>
        <p:nvSpPr>
          <p:cNvPr id="3" name="Text Placeholder 2">
            <a:extLst>
              <a:ext uri="{FF2B5EF4-FFF2-40B4-BE49-F238E27FC236}">
                <a16:creationId xmlns:a16="http://schemas.microsoft.com/office/drawing/2014/main" id="{607F719D-A0E2-B443-A33C-A5BC200E7A38}"/>
              </a:ext>
            </a:extLst>
          </p:cNvPr>
          <p:cNvSpPr>
            <a:spLocks noGrp="1"/>
          </p:cNvSpPr>
          <p:nvPr>
            <p:ph type="body" idx="1"/>
          </p:nvPr>
        </p:nvSpPr>
        <p:spPr>
          <a:xfrm>
            <a:off x="2057400" y="1037012"/>
            <a:ext cx="1143000" cy="283219"/>
          </a:xfrm>
        </p:spPr>
        <p:txBody>
          <a:bodyPr/>
          <a:lstStyle/>
          <a:p>
            <a:r>
              <a:rPr lang="en-US" dirty="0"/>
              <a:t>Neural LM</a:t>
            </a:r>
          </a:p>
        </p:txBody>
      </p:sp>
      <p:pic>
        <p:nvPicPr>
          <p:cNvPr id="4" name="Picture 3">
            <a:extLst>
              <a:ext uri="{FF2B5EF4-FFF2-40B4-BE49-F238E27FC236}">
                <a16:creationId xmlns:a16="http://schemas.microsoft.com/office/drawing/2014/main" id="{CD6C9D85-1653-4E4C-BF1B-D169CD2E2D26}"/>
              </a:ext>
            </a:extLst>
          </p:cNvPr>
          <p:cNvPicPr>
            <a:picLocks noChangeAspect="1"/>
          </p:cNvPicPr>
          <p:nvPr/>
        </p:nvPicPr>
        <p:blipFill>
          <a:blip r:embed="rId3"/>
          <a:stretch>
            <a:fillRect/>
          </a:stretch>
        </p:blipFill>
        <p:spPr>
          <a:xfrm>
            <a:off x="304800" y="1504950"/>
            <a:ext cx="4445207" cy="2980483"/>
          </a:xfrm>
          <a:prstGeom prst="rect">
            <a:avLst/>
          </a:prstGeom>
        </p:spPr>
      </p:pic>
      <p:sp>
        <p:nvSpPr>
          <p:cNvPr id="6" name="TextBox 5">
            <a:extLst>
              <a:ext uri="{FF2B5EF4-FFF2-40B4-BE49-F238E27FC236}">
                <a16:creationId xmlns:a16="http://schemas.microsoft.com/office/drawing/2014/main" id="{9A362B0D-3BEA-9447-A18A-F43394E31AE3}"/>
              </a:ext>
            </a:extLst>
          </p:cNvPr>
          <p:cNvSpPr txBox="1"/>
          <p:nvPr/>
        </p:nvSpPr>
        <p:spPr>
          <a:xfrm>
            <a:off x="5257800" y="1190672"/>
            <a:ext cx="3882453" cy="3108543"/>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Problems with this approach:</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Limited visibility into past and future.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Any information outside of the current window cannot inform the current decision.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Decisions made in one window have no direct impact on subsequent decisions in farther windows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What is a good size for the window?? </a:t>
            </a:r>
          </a:p>
          <a:p>
            <a:r>
              <a:rPr lang="en-US" sz="1400" dirty="0">
                <a:latin typeface="Arial" panose="020B0604020202020204" pitchFamily="34" charset="0"/>
                <a:cs typeface="Arial" panose="020B0604020202020204" pitchFamily="34" charset="0"/>
              </a:rPr>
              <a:t>	There is no right answer. </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A7BF80E-4FB0-094F-98A5-56B41A96AFD1}"/>
              </a:ext>
            </a:extLst>
          </p:cNvPr>
          <p:cNvSpPr txBox="1"/>
          <p:nvPr/>
        </p:nvSpPr>
        <p:spPr>
          <a:xfrm>
            <a:off x="4876800" y="4019550"/>
            <a:ext cx="4574540" cy="738664"/>
          </a:xfrm>
          <a:prstGeom prst="rect">
            <a:avLst/>
          </a:prstGeom>
          <a:noFill/>
        </p:spPr>
        <p:txBody>
          <a:bodyPr wrap="square">
            <a:spAutoFit/>
          </a:bodyPr>
          <a:lstStyle/>
          <a:p>
            <a:r>
              <a:rPr lang="en-US" sz="1200" dirty="0"/>
              <a:t>“The </a:t>
            </a:r>
            <a:r>
              <a:rPr lang="en-US" sz="1200" b="1" dirty="0"/>
              <a:t>dog</a:t>
            </a:r>
            <a:r>
              <a:rPr lang="en-US" sz="1200" dirty="0"/>
              <a:t> that the cat chased </a:t>
            </a:r>
            <a:r>
              <a:rPr lang="en-US" sz="1200" b="1" dirty="0"/>
              <a:t>barked</a:t>
            </a:r>
            <a:r>
              <a:rPr lang="en-US" sz="1200" dirty="0"/>
              <a:t> at us.”</a:t>
            </a:r>
          </a:p>
          <a:p>
            <a:pPr>
              <a:lnSpc>
                <a:spcPct val="150000"/>
              </a:lnSpc>
            </a:pPr>
            <a:endParaRPr lang="en-US" sz="1200" dirty="0"/>
          </a:p>
          <a:p>
            <a:r>
              <a:rPr lang="en-US" sz="1200" dirty="0"/>
              <a:t>“The</a:t>
            </a:r>
            <a:r>
              <a:rPr lang="en-US" sz="1200" b="1" dirty="0"/>
              <a:t> music</a:t>
            </a:r>
            <a:r>
              <a:rPr lang="en-US" sz="1200" dirty="0"/>
              <a:t> was so very loud that we couldn't enjoy </a:t>
            </a:r>
            <a:r>
              <a:rPr lang="en-US" sz="1200" b="1" dirty="0"/>
              <a:t>it</a:t>
            </a:r>
            <a:r>
              <a:rPr lang="en-US" sz="1200" dirty="0"/>
              <a:t> one bit.”</a:t>
            </a:r>
          </a:p>
        </p:txBody>
      </p:sp>
      <p:sp>
        <p:nvSpPr>
          <p:cNvPr id="8" name="TextBox 7">
            <a:extLst>
              <a:ext uri="{FF2B5EF4-FFF2-40B4-BE49-F238E27FC236}">
                <a16:creationId xmlns:a16="http://schemas.microsoft.com/office/drawing/2014/main" id="{AC62D7AB-ADCE-204D-8F44-5F80D2EB3D27}"/>
              </a:ext>
            </a:extLst>
          </p:cNvPr>
          <p:cNvSpPr txBox="1"/>
          <p:nvPr/>
        </p:nvSpPr>
        <p:spPr>
          <a:xfrm>
            <a:off x="5562600" y="3844714"/>
            <a:ext cx="1266693" cy="253916"/>
          </a:xfrm>
          <a:prstGeom prst="rect">
            <a:avLst/>
          </a:prstGeom>
          <a:noFill/>
        </p:spPr>
        <p:txBody>
          <a:bodyPr wrap="none" rtlCol="0">
            <a:spAutoFit/>
          </a:bodyPr>
          <a:lstStyle/>
          <a:p>
            <a:r>
              <a:rPr lang="en-US" sz="1050" dirty="0"/>
              <a:t>4 words in between</a:t>
            </a:r>
          </a:p>
        </p:txBody>
      </p:sp>
      <p:sp>
        <p:nvSpPr>
          <p:cNvPr id="9" name="TextBox 8">
            <a:extLst>
              <a:ext uri="{FF2B5EF4-FFF2-40B4-BE49-F238E27FC236}">
                <a16:creationId xmlns:a16="http://schemas.microsoft.com/office/drawing/2014/main" id="{648C4C71-72F6-6345-AC74-7F6429F301DF}"/>
              </a:ext>
            </a:extLst>
          </p:cNvPr>
          <p:cNvSpPr txBox="1"/>
          <p:nvPr/>
        </p:nvSpPr>
        <p:spPr>
          <a:xfrm>
            <a:off x="6148453" y="4302866"/>
            <a:ext cx="1266693" cy="253916"/>
          </a:xfrm>
          <a:prstGeom prst="rect">
            <a:avLst/>
          </a:prstGeom>
          <a:noFill/>
        </p:spPr>
        <p:txBody>
          <a:bodyPr wrap="none" rtlCol="0">
            <a:spAutoFit/>
          </a:bodyPr>
          <a:lstStyle/>
          <a:p>
            <a:r>
              <a:rPr lang="en-US" sz="1050" dirty="0"/>
              <a:t>8 words in between</a:t>
            </a:r>
          </a:p>
        </p:txBody>
      </p:sp>
      <p:sp>
        <p:nvSpPr>
          <p:cNvPr id="10" name="TextBox 9">
            <a:extLst>
              <a:ext uri="{FF2B5EF4-FFF2-40B4-BE49-F238E27FC236}">
                <a16:creationId xmlns:a16="http://schemas.microsoft.com/office/drawing/2014/main" id="{163137EF-D1BC-6E42-90A3-999C7E1EBE3D}"/>
              </a:ext>
            </a:extLst>
          </p:cNvPr>
          <p:cNvSpPr txBox="1"/>
          <p:nvPr/>
        </p:nvSpPr>
        <p:spPr>
          <a:xfrm>
            <a:off x="152400" y="4476750"/>
            <a:ext cx="4368800" cy="830997"/>
          </a:xfrm>
          <a:prstGeom prst="rect">
            <a:avLst/>
          </a:prstGeom>
          <a:noFill/>
        </p:spPr>
        <p:txBody>
          <a:bodyPr wrap="square" rtlCol="0">
            <a:spAutoFit/>
          </a:bodyPr>
          <a:lstStyle/>
          <a:p>
            <a:r>
              <a:rPr lang="en-US" sz="1200" dirty="0"/>
              <a:t>In summary,</a:t>
            </a:r>
          </a:p>
          <a:p>
            <a:pPr marL="171450" indent="-171450">
              <a:buFont typeface="Arial" panose="020B0604020202020204" pitchFamily="34" charset="0"/>
              <a:buChar char="•"/>
            </a:pPr>
            <a:r>
              <a:rPr lang="en-US" sz="1200" dirty="0"/>
              <a:t>The sliding window size is limited (even with Neural LM)</a:t>
            </a:r>
          </a:p>
          <a:p>
            <a:pPr marL="171450" indent="-171450">
              <a:buFont typeface="Arial" panose="020B0604020202020204" pitchFamily="34" charset="0"/>
              <a:buChar char="•"/>
            </a:pPr>
            <a:r>
              <a:rPr lang="en-US" sz="1200" dirty="0"/>
              <a:t>The sliding window size is fixed (always previous x words)</a:t>
            </a:r>
          </a:p>
          <a:p>
            <a:endParaRPr lang="en-US" sz="1200" dirty="0"/>
          </a:p>
        </p:txBody>
      </p:sp>
    </p:spTree>
    <p:extLst>
      <p:ext uri="{BB962C8B-B14F-4D97-AF65-F5344CB8AC3E}">
        <p14:creationId xmlns:p14="http://schemas.microsoft.com/office/powerpoint/2010/main" val="111004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9721-CABC-5D40-B484-1A2FA6998E4B}"/>
              </a:ext>
            </a:extLst>
          </p:cNvPr>
          <p:cNvSpPr>
            <a:spLocks noGrp="1"/>
          </p:cNvSpPr>
          <p:nvPr>
            <p:ph type="title"/>
          </p:nvPr>
        </p:nvSpPr>
        <p:spPr/>
        <p:txBody>
          <a:bodyPr/>
          <a:lstStyle/>
          <a:p>
            <a:r>
              <a:rPr lang="en-US" dirty="0"/>
              <a:t>Recurrent Neural Networks (RNN)</a:t>
            </a:r>
          </a:p>
        </p:txBody>
      </p:sp>
      <p:sp>
        <p:nvSpPr>
          <p:cNvPr id="3" name="Text Placeholder 2">
            <a:extLst>
              <a:ext uri="{FF2B5EF4-FFF2-40B4-BE49-F238E27FC236}">
                <a16:creationId xmlns:a16="http://schemas.microsoft.com/office/drawing/2014/main" id="{5A605676-F76D-9A44-8B30-6130BAF95645}"/>
              </a:ext>
            </a:extLst>
          </p:cNvPr>
          <p:cNvSpPr>
            <a:spLocks noGrp="1"/>
          </p:cNvSpPr>
          <p:nvPr>
            <p:ph type="body" idx="1"/>
          </p:nvPr>
        </p:nvSpPr>
        <p:spPr>
          <a:xfrm>
            <a:off x="332483" y="833906"/>
            <a:ext cx="5458717" cy="1899046"/>
          </a:xfrm>
        </p:spPr>
        <p:txBody>
          <a:bodyPr/>
          <a:lstStyle/>
          <a:p>
            <a:r>
              <a:rPr lang="en-US" dirty="0"/>
              <a:t>A network architecture that:</a:t>
            </a:r>
          </a:p>
          <a:p>
            <a:pPr marL="285750" indent="-285750">
              <a:buFont typeface="Arial" panose="020B0604020202020204" pitchFamily="34" charset="0"/>
              <a:buChar char="•"/>
            </a:pPr>
            <a:r>
              <a:rPr lang="en-US" dirty="0"/>
              <a:t>presents one input item at a time to the network, and </a:t>
            </a:r>
          </a:p>
          <a:p>
            <a:pPr marL="285750" indent="-285750">
              <a:buFont typeface="Arial" panose="020B0604020202020204" pitchFamily="34" charset="0"/>
              <a:buChar char="•"/>
            </a:pPr>
            <a:r>
              <a:rPr lang="en-US" dirty="0"/>
              <a:t>contains one or more cycles within its network connections.  </a:t>
            </a:r>
          </a:p>
          <a:p>
            <a:endParaRPr lang="en-US" dirty="0"/>
          </a:p>
          <a:p>
            <a:r>
              <a:rPr lang="en-US" dirty="0"/>
              <a:t>Cycle: A network where the value of a unit is directly, or indirectly, dependent on its own earlier outputs as an input.</a:t>
            </a:r>
          </a:p>
        </p:txBody>
      </p:sp>
      <p:pic>
        <p:nvPicPr>
          <p:cNvPr id="4" name="Picture 3">
            <a:extLst>
              <a:ext uri="{FF2B5EF4-FFF2-40B4-BE49-F238E27FC236}">
                <a16:creationId xmlns:a16="http://schemas.microsoft.com/office/drawing/2014/main" id="{119A5177-E64D-9446-8E86-C3DC5F9EF9AE}"/>
              </a:ext>
            </a:extLst>
          </p:cNvPr>
          <p:cNvPicPr>
            <a:picLocks noChangeAspect="1"/>
          </p:cNvPicPr>
          <p:nvPr/>
        </p:nvPicPr>
        <p:blipFill>
          <a:blip r:embed="rId2"/>
          <a:stretch>
            <a:fillRect/>
          </a:stretch>
        </p:blipFill>
        <p:spPr>
          <a:xfrm>
            <a:off x="6336651" y="1276350"/>
            <a:ext cx="2794000" cy="3383096"/>
          </a:xfrm>
          <a:prstGeom prst="rect">
            <a:avLst/>
          </a:prstGeom>
        </p:spPr>
      </p:pic>
    </p:spTree>
    <p:extLst>
      <p:ext uri="{BB962C8B-B14F-4D97-AF65-F5344CB8AC3E}">
        <p14:creationId xmlns:p14="http://schemas.microsoft.com/office/powerpoint/2010/main" val="7598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9721-CABC-5D40-B484-1A2FA6998E4B}"/>
              </a:ext>
            </a:extLst>
          </p:cNvPr>
          <p:cNvSpPr>
            <a:spLocks noGrp="1"/>
          </p:cNvSpPr>
          <p:nvPr>
            <p:ph type="title"/>
          </p:nvPr>
        </p:nvSpPr>
        <p:spPr/>
        <p:txBody>
          <a:bodyPr/>
          <a:lstStyle/>
          <a:p>
            <a:r>
              <a:rPr lang="en-US" dirty="0"/>
              <a:t>Recurrent Neural Networks (RNN)</a:t>
            </a:r>
          </a:p>
        </p:txBody>
      </p:sp>
      <p:pic>
        <p:nvPicPr>
          <p:cNvPr id="4" name="Picture 3">
            <a:extLst>
              <a:ext uri="{FF2B5EF4-FFF2-40B4-BE49-F238E27FC236}">
                <a16:creationId xmlns:a16="http://schemas.microsoft.com/office/drawing/2014/main" id="{119A5177-E64D-9446-8E86-C3DC5F9EF9AE}"/>
              </a:ext>
            </a:extLst>
          </p:cNvPr>
          <p:cNvPicPr>
            <a:picLocks noChangeAspect="1"/>
          </p:cNvPicPr>
          <p:nvPr/>
        </p:nvPicPr>
        <p:blipFill>
          <a:blip r:embed="rId2"/>
          <a:stretch>
            <a:fillRect/>
          </a:stretch>
        </p:blipFill>
        <p:spPr>
          <a:xfrm>
            <a:off x="7162800" y="1719580"/>
            <a:ext cx="1828800" cy="2214390"/>
          </a:xfrm>
          <a:prstGeom prst="rect">
            <a:avLst/>
          </a:prstGeom>
        </p:spPr>
      </p:pic>
      <p:pic>
        <p:nvPicPr>
          <p:cNvPr id="5" name="Picture 4">
            <a:extLst>
              <a:ext uri="{FF2B5EF4-FFF2-40B4-BE49-F238E27FC236}">
                <a16:creationId xmlns:a16="http://schemas.microsoft.com/office/drawing/2014/main" id="{D69BBE37-D697-D647-AFBF-6973AD9D8370}"/>
              </a:ext>
            </a:extLst>
          </p:cNvPr>
          <p:cNvPicPr>
            <a:picLocks noChangeAspect="1"/>
          </p:cNvPicPr>
          <p:nvPr/>
        </p:nvPicPr>
        <p:blipFill>
          <a:blip r:embed="rId3"/>
          <a:stretch>
            <a:fillRect/>
          </a:stretch>
        </p:blipFill>
        <p:spPr>
          <a:xfrm>
            <a:off x="762000" y="1733550"/>
            <a:ext cx="4702447" cy="2077578"/>
          </a:xfrm>
          <a:prstGeom prst="rect">
            <a:avLst/>
          </a:prstGeom>
        </p:spPr>
      </p:pic>
      <p:sp>
        <p:nvSpPr>
          <p:cNvPr id="8" name="TextBox 7">
            <a:extLst>
              <a:ext uri="{FF2B5EF4-FFF2-40B4-BE49-F238E27FC236}">
                <a16:creationId xmlns:a16="http://schemas.microsoft.com/office/drawing/2014/main" id="{61F367B3-C2C4-9443-8F1D-ACBF587073CA}"/>
              </a:ext>
            </a:extLst>
          </p:cNvPr>
          <p:cNvSpPr txBox="1"/>
          <p:nvPr/>
        </p:nvSpPr>
        <p:spPr>
          <a:xfrm>
            <a:off x="1371600" y="1115441"/>
            <a:ext cx="4593886" cy="369332"/>
          </a:xfrm>
          <a:prstGeom prst="rect">
            <a:avLst/>
          </a:prstGeom>
          <a:noFill/>
        </p:spPr>
        <p:txBody>
          <a:bodyPr wrap="none" rtlCol="0">
            <a:spAutoFit/>
          </a:bodyPr>
          <a:lstStyle/>
          <a:p>
            <a:r>
              <a:rPr lang="en-US" dirty="0"/>
              <a:t>An easier to understand representation of RNN</a:t>
            </a:r>
          </a:p>
        </p:txBody>
      </p:sp>
    </p:spTree>
    <p:extLst>
      <p:ext uri="{BB962C8B-B14F-4D97-AF65-F5344CB8AC3E}">
        <p14:creationId xmlns:p14="http://schemas.microsoft.com/office/powerpoint/2010/main" val="383641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D9B85-E6AD-2F47-BB20-7CC74F11FE5A}"/>
              </a:ext>
            </a:extLst>
          </p:cNvPr>
          <p:cNvPicPr>
            <a:picLocks noChangeAspect="1"/>
          </p:cNvPicPr>
          <p:nvPr/>
        </p:nvPicPr>
        <p:blipFill>
          <a:blip r:embed="rId2"/>
          <a:stretch>
            <a:fillRect/>
          </a:stretch>
        </p:blipFill>
        <p:spPr>
          <a:xfrm>
            <a:off x="4800600" y="2479001"/>
            <a:ext cx="4274605" cy="2649324"/>
          </a:xfrm>
          <a:prstGeom prst="rect">
            <a:avLst/>
          </a:prstGeom>
        </p:spPr>
      </p:pic>
      <p:pic>
        <p:nvPicPr>
          <p:cNvPr id="4" name="Picture 3">
            <a:extLst>
              <a:ext uri="{FF2B5EF4-FFF2-40B4-BE49-F238E27FC236}">
                <a16:creationId xmlns:a16="http://schemas.microsoft.com/office/drawing/2014/main" id="{C25F0F55-FDAB-964C-B296-714602705608}"/>
              </a:ext>
            </a:extLst>
          </p:cNvPr>
          <p:cNvPicPr>
            <a:picLocks noChangeAspect="1"/>
          </p:cNvPicPr>
          <p:nvPr/>
        </p:nvPicPr>
        <p:blipFill>
          <a:blip r:embed="rId3"/>
          <a:stretch>
            <a:fillRect/>
          </a:stretch>
        </p:blipFill>
        <p:spPr>
          <a:xfrm>
            <a:off x="5613400" y="742950"/>
            <a:ext cx="3505200" cy="1548625"/>
          </a:xfrm>
          <a:prstGeom prst="rect">
            <a:avLst/>
          </a:prstGeom>
        </p:spPr>
      </p:pic>
      <p:sp>
        <p:nvSpPr>
          <p:cNvPr id="2" name="Title 1">
            <a:extLst>
              <a:ext uri="{FF2B5EF4-FFF2-40B4-BE49-F238E27FC236}">
                <a16:creationId xmlns:a16="http://schemas.microsoft.com/office/drawing/2014/main" id="{D7ABC7A7-1FF5-3E44-9714-9329E84F24EC}"/>
              </a:ext>
            </a:extLst>
          </p:cNvPr>
          <p:cNvSpPr>
            <a:spLocks noGrp="1"/>
          </p:cNvSpPr>
          <p:nvPr>
            <p:ph type="title"/>
          </p:nvPr>
        </p:nvSpPr>
        <p:spPr/>
        <p:txBody>
          <a:bodyPr/>
          <a:lstStyle/>
          <a:p>
            <a:r>
              <a:rPr lang="en-US" dirty="0"/>
              <a:t>Recurrent Neural Networks (RNN)</a:t>
            </a:r>
          </a:p>
        </p:txBody>
      </p:sp>
      <p:sp>
        <p:nvSpPr>
          <p:cNvPr id="3" name="Text Placeholder 2">
            <a:extLst>
              <a:ext uri="{FF2B5EF4-FFF2-40B4-BE49-F238E27FC236}">
                <a16:creationId xmlns:a16="http://schemas.microsoft.com/office/drawing/2014/main" id="{274DFB55-889D-4D4C-9495-A0E59D0F9E56}"/>
              </a:ext>
            </a:extLst>
          </p:cNvPr>
          <p:cNvSpPr>
            <a:spLocks noGrp="1"/>
          </p:cNvSpPr>
          <p:nvPr>
            <p:ph type="body" idx="1"/>
          </p:nvPr>
        </p:nvSpPr>
        <p:spPr>
          <a:xfrm>
            <a:off x="228600" y="848946"/>
            <a:ext cx="7086600" cy="4161204"/>
          </a:xfrm>
        </p:spPr>
        <p:txBody>
          <a:bodyPr/>
          <a:lstStyle/>
          <a:p>
            <a:r>
              <a:rPr lang="en-US" dirty="0"/>
              <a:t>Such network architecture is well suited for variable-length sequential data because:</a:t>
            </a:r>
          </a:p>
          <a:p>
            <a:r>
              <a:rPr lang="en-US" dirty="0"/>
              <a:t>The hidden layer from previous time step:</a:t>
            </a:r>
          </a:p>
          <a:p>
            <a:pPr marL="342900" indent="-342900">
              <a:buFont typeface="+mj-lt"/>
              <a:buAutoNum type="arabicPeriod"/>
            </a:pPr>
            <a:r>
              <a:rPr lang="en-US" dirty="0"/>
              <a:t>Provides past memory / context for the decision to be made at the current time step. </a:t>
            </a:r>
          </a:p>
          <a:p>
            <a:pPr marL="342900" indent="-342900">
              <a:buFont typeface="+mj-lt"/>
              <a:buAutoNum type="arabicPeriod"/>
            </a:pPr>
            <a:r>
              <a:rPr lang="en-US" dirty="0"/>
              <a:t>Lifts the restriction of fixed-length prior context (window size)</a:t>
            </a:r>
          </a:p>
          <a:p>
            <a:endParaRPr lang="en-US" dirty="0"/>
          </a:p>
          <a:p>
            <a:r>
              <a:rPr lang="en-US" dirty="0"/>
              <a:t>How?</a:t>
            </a:r>
          </a:p>
          <a:p>
            <a:r>
              <a:rPr lang="en-US" dirty="0"/>
              <a:t>Hidden layer at every time step captures information from: </a:t>
            </a:r>
          </a:p>
          <a:p>
            <a:pPr marL="342900" indent="-342900">
              <a:buAutoNum type="arabicParenBoth"/>
            </a:pPr>
            <a:r>
              <a:rPr lang="en-US" dirty="0"/>
              <a:t>the start of the sequence, and </a:t>
            </a:r>
          </a:p>
          <a:p>
            <a:pPr marL="342900" indent="-342900">
              <a:buAutoNum type="arabicParenBoth"/>
            </a:pPr>
            <a:r>
              <a:rPr lang="en-US" dirty="0"/>
              <a:t>from the current item of the sequence. </a:t>
            </a:r>
          </a:p>
          <a:p>
            <a:r>
              <a:rPr lang="en-US" dirty="0"/>
              <a:t>Serves as cumulative source of information about the input sequence.</a:t>
            </a:r>
          </a:p>
          <a:p>
            <a:endParaRPr lang="en-US" dirty="0"/>
          </a:p>
          <a:p>
            <a:r>
              <a:rPr lang="en-US" dirty="0"/>
              <a:t>Processing one input item at a time allows for </a:t>
            </a:r>
          </a:p>
          <a:p>
            <a:r>
              <a:rPr lang="en-US" dirty="0"/>
              <a:t>variable-length history.</a:t>
            </a: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9A8C4A4-5C83-DFB5-0639-C1420E8624D3}"/>
                  </a:ext>
                </a:extLst>
              </p14:cNvPr>
              <p14:cNvContentPartPr/>
              <p14:nvPr/>
            </p14:nvContentPartPr>
            <p14:xfrm>
              <a:off x="4750034" y="3026575"/>
              <a:ext cx="3782160" cy="1935000"/>
            </p14:xfrm>
          </p:contentPart>
        </mc:Choice>
        <mc:Fallback>
          <p:pic>
            <p:nvPicPr>
              <p:cNvPr id="7" name="Ink 6">
                <a:extLst>
                  <a:ext uri="{FF2B5EF4-FFF2-40B4-BE49-F238E27FC236}">
                    <a16:creationId xmlns:a16="http://schemas.microsoft.com/office/drawing/2014/main" id="{69A8C4A4-5C83-DFB5-0639-C1420E8624D3}"/>
                  </a:ext>
                </a:extLst>
              </p:cNvPr>
              <p:cNvPicPr/>
              <p:nvPr/>
            </p:nvPicPr>
            <p:blipFill>
              <a:blip r:embed="rId5"/>
              <a:stretch>
                <a:fillRect/>
              </a:stretch>
            </p:blipFill>
            <p:spPr>
              <a:xfrm>
                <a:off x="4741034" y="3017575"/>
                <a:ext cx="3799800" cy="195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CBF6D06-30B1-C722-08C0-C953D855C510}"/>
                  </a:ext>
                </a:extLst>
              </p14:cNvPr>
              <p14:cNvContentPartPr/>
              <p14:nvPr/>
            </p14:nvContentPartPr>
            <p14:xfrm>
              <a:off x="7770074" y="2919655"/>
              <a:ext cx="1176120" cy="1092600"/>
            </p14:xfrm>
          </p:contentPart>
        </mc:Choice>
        <mc:Fallback>
          <p:pic>
            <p:nvPicPr>
              <p:cNvPr id="8" name="Ink 7">
                <a:extLst>
                  <a:ext uri="{FF2B5EF4-FFF2-40B4-BE49-F238E27FC236}">
                    <a16:creationId xmlns:a16="http://schemas.microsoft.com/office/drawing/2014/main" id="{CCBF6D06-30B1-C722-08C0-C953D855C510}"/>
                  </a:ext>
                </a:extLst>
              </p:cNvPr>
              <p:cNvPicPr/>
              <p:nvPr/>
            </p:nvPicPr>
            <p:blipFill>
              <a:blip r:embed="rId7"/>
              <a:stretch>
                <a:fillRect/>
              </a:stretch>
            </p:blipFill>
            <p:spPr>
              <a:xfrm>
                <a:off x="7761434" y="2911015"/>
                <a:ext cx="1193760" cy="1110240"/>
              </a:xfrm>
              <a:prstGeom prst="rect">
                <a:avLst/>
              </a:prstGeom>
            </p:spPr>
          </p:pic>
        </mc:Fallback>
      </mc:AlternateContent>
    </p:spTree>
    <p:extLst>
      <p:ext uri="{BB962C8B-B14F-4D97-AF65-F5344CB8AC3E}">
        <p14:creationId xmlns:p14="http://schemas.microsoft.com/office/powerpoint/2010/main" val="32036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F8E1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38644</TotalTime>
  <Words>1729</Words>
  <Application>Microsoft Macintosh PowerPoint</Application>
  <PresentationFormat>On-screen Show (16:9)</PresentationFormat>
  <Paragraphs>165</Paragraphs>
  <Slides>23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Helvetica</vt:lpstr>
      <vt:lpstr>Office Theme</vt:lpstr>
      <vt:lpstr>PowerPoint Presentation</vt:lpstr>
      <vt:lpstr>Reminders</vt:lpstr>
      <vt:lpstr>CSC 620/820: Natural Language  Technologies    Deep Learning Architectures for Sequence Processing</vt:lpstr>
      <vt:lpstr>Sequential </vt:lpstr>
      <vt:lpstr>Fixed-length prior context (sliding window approach)</vt:lpstr>
      <vt:lpstr>Fixed-length prior context (sliding window approach)</vt:lpstr>
      <vt:lpstr>Recurrent Neural Networks (RNN)</vt:lpstr>
      <vt:lpstr>Recurrent Neural Networks (RNN)</vt:lpstr>
      <vt:lpstr>Recurrent Neural Networks (RNN)</vt:lpstr>
      <vt:lpstr>RNNs</vt:lpstr>
      <vt:lpstr>RNNs for NLP Tasks</vt:lpstr>
      <vt:lpstr>Language Modeling using RNNs</vt:lpstr>
      <vt:lpstr>Sequence Labeling with RNNs </vt:lpstr>
      <vt:lpstr>Language Generation with RNNs</vt:lpstr>
      <vt:lpstr>Sequence Classification with RNNs</vt:lpstr>
      <vt:lpstr>Sequence Classification with RNNs</vt:lpstr>
      <vt:lpstr>PowerPoint Presentation</vt:lpstr>
      <vt:lpstr>Stacked RNNs</vt:lpstr>
      <vt:lpstr>Stacked RNNs</vt:lpstr>
      <vt:lpstr>Bidirectional RNNs</vt:lpstr>
      <vt:lpstr>Bidirectional RNNs</vt:lpstr>
      <vt:lpstr>Bidirectional RNNs for  Sequence Classification</vt:lpstr>
      <vt:lpstr>Bidirectional RNNs for  Sequence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530 Computational Linguistics</dc:title>
  <cp:lastModifiedBy>Anagha Kulkarni</cp:lastModifiedBy>
  <cp:revision>1094</cp:revision>
  <cp:lastPrinted>2020-08-27T01:58:20Z</cp:lastPrinted>
  <dcterms:created xsi:type="dcterms:W3CDTF">2019-08-21T17:42:26Z</dcterms:created>
  <dcterms:modified xsi:type="dcterms:W3CDTF">2022-12-01T22:01:30Z</dcterms:modified>
</cp:coreProperties>
</file>