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559" r:id="rId3"/>
    <p:sldId id="1953" r:id="rId4"/>
    <p:sldId id="1942" r:id="rId5"/>
    <p:sldId id="1943" r:id="rId6"/>
    <p:sldId id="1944" r:id="rId7"/>
    <p:sldId id="1945" r:id="rId8"/>
    <p:sldId id="1947" r:id="rId9"/>
    <p:sldId id="1946" r:id="rId10"/>
    <p:sldId id="1948" r:id="rId11"/>
    <p:sldId id="1949"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01"/>
    <p:restoredTop sz="90047"/>
  </p:normalViewPr>
  <p:slideViewPr>
    <p:cSldViewPr>
      <p:cViewPr>
        <p:scale>
          <a:sx n="249" d="100"/>
          <a:sy n="249" d="100"/>
        </p:scale>
        <p:origin x="1160" y="5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B488208-2C84-584B-8452-B6A7C88D039E}" type="datetimeFigureOut">
              <a:rPr lang="en-US" smtClean="0"/>
              <a:t>12/6/22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9E98B2B-BBEA-8F42-9459-584923179308}" type="slidenum">
              <a:rPr lang="en-US" smtClean="0"/>
              <a:t>‹#›</a:t>
            </a:fld>
            <a:endParaRPr lang="en-US"/>
          </a:p>
        </p:txBody>
      </p:sp>
    </p:spTree>
    <p:extLst>
      <p:ext uri="{BB962C8B-B14F-4D97-AF65-F5344CB8AC3E}">
        <p14:creationId xmlns:p14="http://schemas.microsoft.com/office/powerpoint/2010/main" val="23887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8AE56-4535-4A42-A153-0049C9EE6E4E}" type="slidenum">
              <a:rPr lang="en-US" smtClean="0"/>
              <a:pPr/>
              <a:t>2</a:t>
            </a:fld>
            <a:endParaRPr lang="en-US"/>
          </a:p>
        </p:txBody>
      </p:sp>
    </p:spTree>
    <p:extLst>
      <p:ext uri="{BB962C8B-B14F-4D97-AF65-F5344CB8AC3E}">
        <p14:creationId xmlns:p14="http://schemas.microsoft.com/office/powerpoint/2010/main" val="80903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t>This allows us to combine different networks to create complex architectures that are better at capturing various aspects of the underlying data.  Two examples of such popular combined architectures are Stacked RNNs and Bidirectional RNNs. </a:t>
            </a:r>
          </a:p>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3</a:t>
            </a:fld>
            <a:endParaRPr lang="en-US"/>
          </a:p>
        </p:txBody>
      </p:sp>
    </p:spTree>
    <p:extLst>
      <p:ext uri="{BB962C8B-B14F-4D97-AF65-F5344CB8AC3E}">
        <p14:creationId xmlns:p14="http://schemas.microsoft.com/office/powerpoint/2010/main" val="215791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&amp; y are 1xd</a:t>
            </a:r>
          </a:p>
          <a:p>
            <a:r>
              <a:rPr lang="en-US" dirty="0"/>
              <a:t>All W matrix are </a:t>
            </a:r>
            <a:r>
              <a:rPr lang="en-US" dirty="0" err="1"/>
              <a:t>dxd</a:t>
            </a:r>
            <a:r>
              <a:rPr lang="en-US" dirty="0"/>
              <a:t> dimensional</a:t>
            </a:r>
          </a:p>
        </p:txBody>
      </p:sp>
      <p:sp>
        <p:nvSpPr>
          <p:cNvPr id="4" name="Slide Number Placeholder 3"/>
          <p:cNvSpPr>
            <a:spLocks noGrp="1"/>
          </p:cNvSpPr>
          <p:nvPr>
            <p:ph type="sldNum" sz="quarter" idx="5"/>
          </p:nvPr>
        </p:nvSpPr>
        <p:spPr/>
        <p:txBody>
          <a:bodyPr/>
          <a:lstStyle/>
          <a:p>
            <a:fld id="{99E98B2B-BBEA-8F42-9459-584923179308}" type="slidenum">
              <a:rPr lang="en-US" smtClean="0"/>
              <a:t>10</a:t>
            </a:fld>
            <a:endParaRPr lang="en-US"/>
          </a:p>
        </p:txBody>
      </p:sp>
    </p:spTree>
    <p:extLst>
      <p:ext uri="{BB962C8B-B14F-4D97-AF65-F5344CB8AC3E}">
        <p14:creationId xmlns:p14="http://schemas.microsoft.com/office/powerpoint/2010/main" val="348439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2483" y="21525"/>
            <a:ext cx="6449317" cy="430887"/>
          </a:xfrm>
        </p:spPr>
        <p:txBody>
          <a:bodyPr lIns="0" tIns="0" rIns="0" bIns="0"/>
          <a:lstStyle>
            <a:lvl1pPr>
              <a:defRPr sz="2800" b="1" i="0">
                <a:solidFill>
                  <a:schemeClr val="tx1"/>
                </a:solidFill>
                <a:latin typeface="Arial"/>
                <a:cs typeface="Arial"/>
              </a:defRPr>
            </a:lvl1pPr>
          </a:lstStyle>
          <a:p>
            <a:endParaRPr dirty="0"/>
          </a:p>
        </p:txBody>
      </p:sp>
      <p:sp>
        <p:nvSpPr>
          <p:cNvPr id="3" name="Holder 3"/>
          <p:cNvSpPr>
            <a:spLocks noGrp="1"/>
          </p:cNvSpPr>
          <p:nvPr>
            <p:ph type="body" idx="1"/>
          </p:nvPr>
        </p:nvSpPr>
        <p:spPr>
          <a:xfrm>
            <a:off x="332483" y="833906"/>
            <a:ext cx="8431530" cy="283219"/>
          </a:xfrm>
        </p:spPr>
        <p:txBody>
          <a:bodyPr lIns="0" tIns="0" rIns="0" bIns="0"/>
          <a:lstStyle>
            <a:lvl1pPr>
              <a:lnSpc>
                <a:spcPct val="150000"/>
              </a:lnSpc>
              <a:defRPr sz="14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1583"/>
          </a:xfrm>
        </p:spPr>
        <p:txBody>
          <a:bodyPr lIns="0" tIns="0" rIns="0" bIns="0"/>
          <a:lstStyle>
            <a:lvl1pPr algn="ctr">
              <a:defRPr sz="1050">
                <a:solidFill>
                  <a:schemeClr val="tx1">
                    <a:tint val="75000"/>
                  </a:schemeClr>
                </a:solidFill>
              </a:defRPr>
            </a:lvl1pPr>
          </a:lstStyle>
          <a:p>
            <a:r>
              <a:rPr lang="en-US"/>
              <a:t>© by Anagha Kulkarni</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848BBEE-0CA1-C842-817A-83349A5F8F69}" type="datetime1">
              <a:rPr lang="en-US" smtClean="0"/>
              <a:t>12/6/22</a:t>
            </a:fld>
            <a:endParaRPr lang="en-US"/>
          </a:p>
        </p:txBody>
      </p:sp>
      <p:sp>
        <p:nvSpPr>
          <p:cNvPr id="6" name="Holder 6"/>
          <p:cNvSpPr>
            <a:spLocks noGrp="1"/>
          </p:cNvSpPr>
          <p:nvPr>
            <p:ph type="sldNum" sz="quarter" idx="7"/>
          </p:nvPr>
        </p:nvSpPr>
        <p:spPr>
          <a:xfrm>
            <a:off x="6583680" y="4917073"/>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6E0886E-A99C-8344-BDC1-FC58C58042EC}"/>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57" y="0"/>
            <a:ext cx="0" cy="5143500"/>
          </a:xfrm>
          <a:custGeom>
            <a:avLst/>
            <a:gdLst/>
            <a:ahLst/>
            <a:cxnLst/>
            <a:rect l="l" t="t" r="r" b="b"/>
            <a:pathLst>
              <a:path h="5143500">
                <a:moveTo>
                  <a:pt x="0" y="0"/>
                </a:moveTo>
                <a:lnTo>
                  <a:pt x="0" y="5143500"/>
                </a:lnTo>
              </a:path>
            </a:pathLst>
          </a:custGeom>
          <a:ln w="45719">
            <a:solidFill>
              <a:srgbClr val="A40508"/>
            </a:solidFill>
          </a:ln>
        </p:spPr>
        <p:txBody>
          <a:bodyPr wrap="square" lIns="0" tIns="0" rIns="0" bIns="0" rtlCol="0"/>
          <a:lstStyle/>
          <a:p>
            <a:endParaRPr/>
          </a:p>
        </p:txBody>
      </p:sp>
      <p:sp>
        <p:nvSpPr>
          <p:cNvPr id="17" name="bk object 17"/>
          <p:cNvSpPr/>
          <p:nvPr/>
        </p:nvSpPr>
        <p:spPr>
          <a:xfrm>
            <a:off x="-1" y="0"/>
            <a:ext cx="45720" cy="5143500"/>
          </a:xfrm>
          <a:custGeom>
            <a:avLst/>
            <a:gdLst/>
            <a:ahLst/>
            <a:cxnLst/>
            <a:rect l="l" t="t" r="r" b="b"/>
            <a:pathLst>
              <a:path w="45720" h="5143500">
                <a:moveTo>
                  <a:pt x="45719" y="0"/>
                </a:moveTo>
                <a:lnTo>
                  <a:pt x="45719" y="5143501"/>
                </a:lnTo>
                <a:lnTo>
                  <a:pt x="0" y="5143501"/>
                </a:lnTo>
                <a:lnTo>
                  <a:pt x="0" y="0"/>
                </a:lnTo>
                <a:lnTo>
                  <a:pt x="45719" y="0"/>
                </a:lnTo>
                <a:close/>
              </a:path>
            </a:pathLst>
          </a:custGeom>
          <a:ln w="9525">
            <a:solidFill>
              <a:srgbClr val="A4001D"/>
            </a:solidFill>
          </a:ln>
        </p:spPr>
        <p:txBody>
          <a:bodyPr wrap="square" lIns="0" tIns="0" rIns="0" bIns="0" rtlCol="0"/>
          <a:lstStyle/>
          <a:p>
            <a:endParaRPr/>
          </a:p>
        </p:txBody>
      </p:sp>
      <p:sp>
        <p:nvSpPr>
          <p:cNvPr id="2" name="Holder 2"/>
          <p:cNvSpPr>
            <a:spLocks noGrp="1"/>
          </p:cNvSpPr>
          <p:nvPr>
            <p:ph type="title"/>
          </p:nvPr>
        </p:nvSpPr>
        <p:spPr>
          <a:xfrm>
            <a:off x="388621" y="64770"/>
            <a:ext cx="6393179" cy="10001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dirty="0"/>
          </a:p>
        </p:txBody>
      </p:sp>
      <p:sp>
        <p:nvSpPr>
          <p:cNvPr id="3" name="Holder 3"/>
          <p:cNvSpPr>
            <a:spLocks noGrp="1"/>
          </p:cNvSpPr>
          <p:nvPr>
            <p:ph type="body" idx="1"/>
          </p:nvPr>
        </p:nvSpPr>
        <p:spPr>
          <a:xfrm>
            <a:off x="356234" y="1364424"/>
            <a:ext cx="8431530" cy="360045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9277"/>
          </a:xfrm>
          <a:prstGeom prst="rect">
            <a:avLst/>
          </a:prstGeom>
        </p:spPr>
        <p:txBody>
          <a:bodyPr wrap="square" lIns="0" tIns="0" rIns="0" bIns="0">
            <a:spAutoFit/>
          </a:bodyPr>
          <a:lstStyle>
            <a:lvl1pPr algn="ctr">
              <a:defRPr sz="1100">
                <a:solidFill>
                  <a:schemeClr val="tx1">
                    <a:tint val="75000"/>
                  </a:schemeClr>
                </a:solidFill>
              </a:defRPr>
            </a:lvl1pPr>
          </a:lstStyle>
          <a:p>
            <a:r>
              <a:rPr lang="en-US"/>
              <a:t>© by Anagha Kulkarni</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A130A6E0-6731-8C42-A4A9-44E781037DDC}" type="datetime1">
              <a:rPr lang="en-US" smtClean="0"/>
              <a:t>12/6/22</a:t>
            </a:fld>
            <a:endParaRPr lang="en-US"/>
          </a:p>
        </p:txBody>
      </p:sp>
      <p:sp>
        <p:nvSpPr>
          <p:cNvPr id="6" name="Holder 6"/>
          <p:cNvSpPr>
            <a:spLocks noGrp="1"/>
          </p:cNvSpPr>
          <p:nvPr>
            <p:ph type="sldNum" sz="quarter" idx="7"/>
          </p:nvPr>
        </p:nvSpPr>
        <p:spPr>
          <a:xfrm>
            <a:off x="6583680" y="4917073"/>
            <a:ext cx="2103120" cy="169277"/>
          </a:xfrm>
          <a:prstGeom prst="rect">
            <a:avLst/>
          </a:prstGeom>
        </p:spPr>
        <p:txBody>
          <a:bodyPr wrap="square" lIns="0" tIns="0" rIns="0" bIns="0">
            <a:spAutoFit/>
          </a:bodyPr>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9" name="Picture 8" descr="SPUBAFF2:new identity:~Logos:~Logo Masters:SFState_Logo_H_cmyk_1in.bmp">
            <a:extLst>
              <a:ext uri="{FF2B5EF4-FFF2-40B4-BE49-F238E27FC236}">
                <a16:creationId xmlns:a16="http://schemas.microsoft.com/office/drawing/2014/main" id="{A51AA149-C1BB-D348-AB5A-BF217230CFC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2" r:id="rId1"/>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k@sf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28600" y="933996"/>
            <a:ext cx="8431530" cy="1762021"/>
          </a:xfrm>
          <a:prstGeom prst="rect">
            <a:avLst/>
          </a:prstGeom>
        </p:spPr>
        <p:txBody>
          <a:bodyPr vert="horz" wrap="square" lIns="0" tIns="12700" rIns="0" bIns="0" rtlCol="0">
            <a:spAutoFit/>
          </a:bodyPr>
          <a:lstStyle/>
          <a:p>
            <a:pPr marL="1567180" marR="5080" indent="-1233805" algn="ctr">
              <a:lnSpc>
                <a:spcPct val="100000"/>
              </a:lnSpc>
              <a:spcBef>
                <a:spcPts val="100"/>
              </a:spcBef>
            </a:pPr>
            <a:endParaRPr lang="en-US" sz="4000" b="1" dirty="0"/>
          </a:p>
          <a:p>
            <a:pPr marL="1567180" marR="5080" indent="-1233805" algn="ctr">
              <a:lnSpc>
                <a:spcPct val="100000"/>
              </a:lnSpc>
              <a:spcBef>
                <a:spcPts val="100"/>
              </a:spcBef>
            </a:pPr>
            <a:r>
              <a:rPr lang="en-US" sz="3600" dirty="0" err="1"/>
              <a:t>CSc</a:t>
            </a:r>
            <a:r>
              <a:rPr lang="en-US" sz="3600" dirty="0"/>
              <a:t> 620 &amp; </a:t>
            </a:r>
            <a:r>
              <a:rPr lang="en-US" sz="3600" dirty="0" err="1"/>
              <a:t>CSc</a:t>
            </a:r>
            <a:r>
              <a:rPr lang="en-US" sz="3600" dirty="0"/>
              <a:t> 820</a:t>
            </a:r>
          </a:p>
          <a:p>
            <a:pPr marL="1567180" marR="5080" indent="-1233805" algn="ctr">
              <a:lnSpc>
                <a:spcPct val="100000"/>
              </a:lnSpc>
              <a:spcBef>
                <a:spcPts val="100"/>
              </a:spcBef>
            </a:pPr>
            <a:r>
              <a:rPr lang="en-US" sz="3600" dirty="0"/>
              <a:t>Natural Language Technologies</a:t>
            </a:r>
            <a:endParaRPr sz="3600" dirty="0"/>
          </a:p>
        </p:txBody>
      </p:sp>
      <p:sp>
        <p:nvSpPr>
          <p:cNvPr id="2" name="TextBox 1"/>
          <p:cNvSpPr txBox="1"/>
          <p:nvPr/>
        </p:nvSpPr>
        <p:spPr>
          <a:xfrm>
            <a:off x="2518200" y="3181350"/>
            <a:ext cx="4107598" cy="1661993"/>
          </a:xfrm>
          <a:prstGeom prst="rect">
            <a:avLst/>
          </a:prstGeom>
          <a:noFill/>
        </p:spPr>
        <p:txBody>
          <a:bodyPr wrap="none" rtlCol="0">
            <a:spAutoFit/>
          </a:bodyPr>
          <a:lstStyle/>
          <a:p>
            <a:pPr algn="ctr"/>
            <a:r>
              <a:rPr lang="en-US" sz="2800" dirty="0"/>
              <a:t>Professor Anagha Kulkarni</a:t>
            </a:r>
          </a:p>
          <a:p>
            <a:pPr algn="ctr"/>
            <a:r>
              <a:rPr lang="en-US" sz="2000" dirty="0">
                <a:hlinkClick r:id="rId2"/>
              </a:rPr>
              <a:t>ak@sfsu.edu</a:t>
            </a:r>
            <a:endParaRPr lang="en-US" sz="2000" dirty="0"/>
          </a:p>
          <a:p>
            <a:pPr algn="ctr"/>
            <a:r>
              <a:rPr lang="en-US" dirty="0"/>
              <a:t>Department of Computer Science</a:t>
            </a:r>
          </a:p>
          <a:p>
            <a:pPr algn="ctr"/>
            <a:r>
              <a:rPr lang="en-US" dirty="0"/>
              <a:t>College of Science &amp; Engineering</a:t>
            </a:r>
          </a:p>
          <a:p>
            <a:pPr algn="ctr"/>
            <a:r>
              <a:rPr lang="en-US" dirty="0"/>
              <a:t>San Francisco State University</a:t>
            </a:r>
          </a:p>
        </p:txBody>
      </p:sp>
      <p:pic>
        <p:nvPicPr>
          <p:cNvPr id="6" name="Picture 5" descr="SPUBAFF2:new identity:~Logos:~Logo Masters:SFState_Logo_H_cmyk_1in.bmp">
            <a:extLst>
              <a:ext uri="{FF2B5EF4-FFF2-40B4-BE49-F238E27FC236}">
                <a16:creationId xmlns:a16="http://schemas.microsoft.com/office/drawing/2014/main" id="{39E50A25-7D2A-5040-B7FD-891D2F1420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0"/>
            <a:ext cx="23622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1435-D7A3-E77F-EEF3-DB6326B8A434}"/>
              </a:ext>
            </a:extLst>
          </p:cNvPr>
          <p:cNvSpPr>
            <a:spLocks noGrp="1"/>
          </p:cNvSpPr>
          <p:nvPr>
            <p:ph type="title"/>
          </p:nvPr>
        </p:nvSpPr>
        <p:spPr>
          <a:xfrm>
            <a:off x="332483" y="21525"/>
            <a:ext cx="6449317" cy="861774"/>
          </a:xfrm>
        </p:spPr>
        <p:txBody>
          <a:bodyPr/>
          <a:lstStyle/>
          <a:p>
            <a:r>
              <a:rPr lang="en-US" dirty="0"/>
              <a:t>Multiple Roles &amp; Representations of Input Words</a:t>
            </a:r>
          </a:p>
        </p:txBody>
      </p:sp>
      <p:sp>
        <p:nvSpPr>
          <p:cNvPr id="3" name="Text Placeholder 2">
            <a:extLst>
              <a:ext uri="{FF2B5EF4-FFF2-40B4-BE49-F238E27FC236}">
                <a16:creationId xmlns:a16="http://schemas.microsoft.com/office/drawing/2014/main" id="{A7AB59D3-BE0F-1070-5854-F5AACC1BD812}"/>
              </a:ext>
            </a:extLst>
          </p:cNvPr>
          <p:cNvSpPr>
            <a:spLocks noGrp="1"/>
          </p:cNvSpPr>
          <p:nvPr>
            <p:ph type="body" idx="1"/>
          </p:nvPr>
        </p:nvSpPr>
        <p:spPr>
          <a:xfrm>
            <a:off x="332483" y="1200150"/>
            <a:ext cx="8431530" cy="3191708"/>
          </a:xfrm>
        </p:spPr>
        <p:txBody>
          <a:bodyPr/>
          <a:lstStyle/>
          <a:p>
            <a:r>
              <a:rPr lang="en-US" dirty="0"/>
              <a:t>Now the revised SA layer equations are:</a:t>
            </a:r>
          </a:p>
          <a:p>
            <a:endParaRPr lang="en-US" dirty="0"/>
          </a:p>
          <a:p>
            <a:r>
              <a:rPr lang="en-US" b="1" i="1" dirty="0"/>
              <a:t>query</a:t>
            </a:r>
            <a:r>
              <a:rPr lang="en-US" dirty="0"/>
              <a:t> embedding for the current focus of attention &amp;</a:t>
            </a:r>
          </a:p>
          <a:p>
            <a:r>
              <a:rPr lang="en-US" b="1" i="1" dirty="0"/>
              <a:t>key</a:t>
            </a:r>
            <a:r>
              <a:rPr lang="en-US" dirty="0"/>
              <a:t> embedding for the preceding input</a:t>
            </a:r>
          </a:p>
          <a:p>
            <a:endParaRPr lang="en-US" dirty="0"/>
          </a:p>
          <a:p>
            <a:r>
              <a:rPr lang="en-US" dirty="0"/>
              <a:t>(Normalization calculation is the same as before)</a:t>
            </a:r>
          </a:p>
          <a:p>
            <a:endParaRPr lang="en-US" dirty="0"/>
          </a:p>
          <a:p>
            <a:endParaRPr lang="en-US" dirty="0"/>
          </a:p>
          <a:p>
            <a:r>
              <a:rPr lang="en-US" b="1" i="1" dirty="0"/>
              <a:t>value</a:t>
            </a:r>
            <a:r>
              <a:rPr lang="en-US" dirty="0"/>
              <a:t> embedding to compute the output embedding</a:t>
            </a:r>
          </a:p>
          <a:p>
            <a:endParaRPr lang="en-US" dirty="0"/>
          </a:p>
        </p:txBody>
      </p:sp>
      <p:pic>
        <p:nvPicPr>
          <p:cNvPr id="4" name="Picture 3">
            <a:extLst>
              <a:ext uri="{FF2B5EF4-FFF2-40B4-BE49-F238E27FC236}">
                <a16:creationId xmlns:a16="http://schemas.microsoft.com/office/drawing/2014/main" id="{E7F53812-32B6-3038-3A40-21EA23DCC6ED}"/>
              </a:ext>
            </a:extLst>
          </p:cNvPr>
          <p:cNvPicPr>
            <a:picLocks noChangeAspect="1"/>
          </p:cNvPicPr>
          <p:nvPr/>
        </p:nvPicPr>
        <p:blipFill>
          <a:blip r:embed="rId3"/>
          <a:stretch>
            <a:fillRect/>
          </a:stretch>
        </p:blipFill>
        <p:spPr>
          <a:xfrm>
            <a:off x="5410200" y="2007177"/>
            <a:ext cx="2266950" cy="412173"/>
          </a:xfrm>
          <a:prstGeom prst="rect">
            <a:avLst/>
          </a:prstGeom>
        </p:spPr>
      </p:pic>
      <p:pic>
        <p:nvPicPr>
          <p:cNvPr id="5" name="Picture 4">
            <a:extLst>
              <a:ext uri="{FF2B5EF4-FFF2-40B4-BE49-F238E27FC236}">
                <a16:creationId xmlns:a16="http://schemas.microsoft.com/office/drawing/2014/main" id="{2F5B6E63-62D5-987C-B708-DCE0C7B457AD}"/>
              </a:ext>
            </a:extLst>
          </p:cNvPr>
          <p:cNvPicPr>
            <a:picLocks noChangeAspect="1"/>
          </p:cNvPicPr>
          <p:nvPr/>
        </p:nvPicPr>
        <p:blipFill>
          <a:blip r:embed="rId4"/>
          <a:stretch>
            <a:fillRect/>
          </a:stretch>
        </p:blipFill>
        <p:spPr>
          <a:xfrm>
            <a:off x="5507708" y="3657433"/>
            <a:ext cx="1657732" cy="660023"/>
          </a:xfrm>
          <a:prstGeom prst="rect">
            <a:avLst/>
          </a:prstGeom>
        </p:spPr>
      </p:pic>
      <p:pic>
        <p:nvPicPr>
          <p:cNvPr id="6" name="Picture 5">
            <a:extLst>
              <a:ext uri="{FF2B5EF4-FFF2-40B4-BE49-F238E27FC236}">
                <a16:creationId xmlns:a16="http://schemas.microsoft.com/office/drawing/2014/main" id="{58B14201-4121-0D9A-A4AF-404DA64B4D7F}"/>
              </a:ext>
            </a:extLst>
          </p:cNvPr>
          <p:cNvPicPr>
            <a:picLocks noChangeAspect="1"/>
          </p:cNvPicPr>
          <p:nvPr/>
        </p:nvPicPr>
        <p:blipFill>
          <a:blip r:embed="rId5"/>
          <a:stretch>
            <a:fillRect/>
          </a:stretch>
        </p:blipFill>
        <p:spPr>
          <a:xfrm>
            <a:off x="5512828" y="2768245"/>
            <a:ext cx="3270676" cy="331620"/>
          </a:xfrm>
          <a:prstGeom prst="rect">
            <a:avLst/>
          </a:prstGeom>
        </p:spPr>
      </p:pic>
    </p:spTree>
    <p:extLst>
      <p:ext uri="{BB962C8B-B14F-4D97-AF65-F5344CB8AC3E}">
        <p14:creationId xmlns:p14="http://schemas.microsoft.com/office/powerpoint/2010/main" val="35637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9E4845-40F2-144B-4AAC-76936990DAFC}"/>
              </a:ext>
            </a:extLst>
          </p:cNvPr>
          <p:cNvSpPr>
            <a:spLocks noGrp="1"/>
          </p:cNvSpPr>
          <p:nvPr>
            <p:ph type="body" idx="1"/>
          </p:nvPr>
        </p:nvSpPr>
        <p:spPr>
          <a:xfrm>
            <a:off x="381000" y="0"/>
            <a:ext cx="5943600" cy="364139"/>
          </a:xfrm>
        </p:spPr>
        <p:txBody>
          <a:bodyPr/>
          <a:lstStyle/>
          <a:p>
            <a:r>
              <a:rPr lang="en-US" sz="1800" dirty="0"/>
              <a:t>Calculating </a:t>
            </a:r>
            <a:r>
              <a:rPr lang="en-US" sz="1800" b="1" dirty="0"/>
              <a:t>y</a:t>
            </a:r>
            <a:r>
              <a:rPr lang="en-US" sz="1800" baseline="-25000" dirty="0"/>
              <a:t>3 </a:t>
            </a:r>
            <a:r>
              <a:rPr lang="en-US" sz="1800" dirty="0"/>
              <a:t>(that is, processing </a:t>
            </a:r>
            <a:r>
              <a:rPr lang="en-US" sz="1800" b="1" dirty="0"/>
              <a:t>x</a:t>
            </a:r>
            <a:r>
              <a:rPr lang="en-US" sz="1800" baseline="-25000" dirty="0"/>
              <a:t>3 </a:t>
            </a:r>
            <a:r>
              <a:rPr lang="en-US" sz="1800" dirty="0"/>
              <a:t>and </a:t>
            </a:r>
            <a:r>
              <a:rPr lang="en-US" sz="1800" b="1" dirty="0"/>
              <a:t>x</a:t>
            </a:r>
            <a:r>
              <a:rPr lang="en-US" sz="1800" baseline="-25000" dirty="0"/>
              <a:t>2</a:t>
            </a:r>
            <a:r>
              <a:rPr lang="en-US" sz="1800" b="1" dirty="0"/>
              <a:t> x</a:t>
            </a:r>
            <a:r>
              <a:rPr lang="en-US" sz="1800" baseline="-25000" dirty="0"/>
              <a:t>1</a:t>
            </a:r>
            <a:r>
              <a:rPr lang="en-US" sz="1800" dirty="0"/>
              <a:t>)</a:t>
            </a:r>
          </a:p>
        </p:txBody>
      </p:sp>
      <p:pic>
        <p:nvPicPr>
          <p:cNvPr id="4" name="Picture 3">
            <a:extLst>
              <a:ext uri="{FF2B5EF4-FFF2-40B4-BE49-F238E27FC236}">
                <a16:creationId xmlns:a16="http://schemas.microsoft.com/office/drawing/2014/main" id="{7E344DA4-83C3-02E7-9330-18B2FE07AB71}"/>
              </a:ext>
            </a:extLst>
          </p:cNvPr>
          <p:cNvPicPr>
            <a:picLocks noChangeAspect="1"/>
          </p:cNvPicPr>
          <p:nvPr/>
        </p:nvPicPr>
        <p:blipFill>
          <a:blip r:embed="rId2"/>
          <a:stretch>
            <a:fillRect/>
          </a:stretch>
        </p:blipFill>
        <p:spPr>
          <a:xfrm>
            <a:off x="304800" y="438150"/>
            <a:ext cx="5286046" cy="4469103"/>
          </a:xfrm>
          <a:prstGeom prst="rect">
            <a:avLst/>
          </a:prstGeom>
        </p:spPr>
      </p:pic>
    </p:spTree>
    <p:extLst>
      <p:ext uri="{BB962C8B-B14F-4D97-AF65-F5344CB8AC3E}">
        <p14:creationId xmlns:p14="http://schemas.microsoft.com/office/powerpoint/2010/main" val="422597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42950"/>
            <a:ext cx="8458200" cy="3877985"/>
          </a:xfrm>
        </p:spPr>
        <p:txBody>
          <a:bodyPr/>
          <a:lstStyle/>
          <a:p>
            <a:pPr algn="r"/>
            <a:r>
              <a:rPr lang="en-US" sz="3600" dirty="0">
                <a:solidFill>
                  <a:schemeClr val="accent1"/>
                </a:solidFill>
              </a:rPr>
              <a:t>CSC 620/820: Natural Language </a:t>
            </a:r>
            <a:br>
              <a:rPr lang="en-US" sz="3600" dirty="0">
                <a:solidFill>
                  <a:schemeClr val="accent1"/>
                </a:solidFill>
              </a:rPr>
            </a:br>
            <a:r>
              <a:rPr lang="en-US" sz="3600" dirty="0">
                <a:solidFill>
                  <a:schemeClr val="accent1"/>
                </a:solidFill>
              </a:rPr>
              <a:t>Technologies</a:t>
            </a:r>
            <a:br>
              <a:rPr lang="en-US" sz="3600" dirty="0">
                <a:solidFill>
                  <a:schemeClr val="accent1"/>
                </a:solidFill>
              </a:rPr>
            </a:br>
            <a:br>
              <a:rPr lang="en-US" sz="3600" dirty="0">
                <a:solidFill>
                  <a:schemeClr val="accent1"/>
                </a:solidFill>
              </a:rPr>
            </a:br>
            <a:br>
              <a:rPr lang="en-US" sz="3600" dirty="0">
                <a:solidFill>
                  <a:schemeClr val="accent1"/>
                </a:solidFill>
              </a:rPr>
            </a:br>
            <a:br>
              <a:rPr lang="en-US" sz="3600" dirty="0">
                <a:solidFill>
                  <a:schemeClr val="accent1"/>
                </a:solidFill>
              </a:rPr>
            </a:br>
            <a:r>
              <a:rPr lang="en-US" sz="3600" dirty="0">
                <a:solidFill>
                  <a:schemeClr val="accent1"/>
                </a:solidFill>
              </a:rPr>
              <a:t>Deep Learning Architectures for Sequence Processing</a:t>
            </a:r>
            <a:endParaRPr lang="en-US" sz="3600" dirty="0"/>
          </a:p>
        </p:txBody>
      </p:sp>
      <p:sp>
        <p:nvSpPr>
          <p:cNvPr id="3" name="Rectangle 2">
            <a:extLst>
              <a:ext uri="{FF2B5EF4-FFF2-40B4-BE49-F238E27FC236}">
                <a16:creationId xmlns:a16="http://schemas.microsoft.com/office/drawing/2014/main" id="{A93FBFE0-82C2-E54C-8259-ECD09A36199B}"/>
              </a:ext>
            </a:extLst>
          </p:cNvPr>
          <p:cNvSpPr/>
          <p:nvPr/>
        </p:nvSpPr>
        <p:spPr>
          <a:xfrm>
            <a:off x="4038600" y="4957952"/>
            <a:ext cx="1348446" cy="215444"/>
          </a:xfrm>
          <a:prstGeom prst="rect">
            <a:avLst/>
          </a:prstGeom>
        </p:spPr>
        <p:txBody>
          <a:bodyPr wrap="none">
            <a:spAutoFit/>
          </a:bodyPr>
          <a:lstStyle/>
          <a:p>
            <a:r>
              <a:rPr lang="en-US" sz="800" dirty="0">
                <a:solidFill>
                  <a:schemeClr val="tx1">
                    <a:lumMod val="50000"/>
                    <a:lumOff val="50000"/>
                  </a:schemeClr>
                </a:solidFill>
              </a:rPr>
              <a:t>© by Anagha Kulkarni, 2021</a:t>
            </a:r>
          </a:p>
        </p:txBody>
      </p:sp>
    </p:spTree>
    <p:extLst>
      <p:ext uri="{BB962C8B-B14F-4D97-AF65-F5344CB8AC3E}">
        <p14:creationId xmlns:p14="http://schemas.microsoft.com/office/powerpoint/2010/main" val="54071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6DC-F127-F541-B373-23CF61D62D8B}"/>
              </a:ext>
            </a:extLst>
          </p:cNvPr>
          <p:cNvSpPr>
            <a:spLocks noGrp="1"/>
          </p:cNvSpPr>
          <p:nvPr>
            <p:ph type="title"/>
          </p:nvPr>
        </p:nvSpPr>
        <p:spPr>
          <a:xfrm>
            <a:off x="332483" y="21525"/>
            <a:ext cx="6449317" cy="430887"/>
          </a:xfrm>
        </p:spPr>
        <p:txBody>
          <a:bodyPr/>
          <a:lstStyle/>
          <a:p>
            <a:r>
              <a:rPr lang="en-US" dirty="0"/>
              <a:t>Text Classification using RNNs</a:t>
            </a:r>
          </a:p>
        </p:txBody>
      </p:sp>
      <p:pic>
        <p:nvPicPr>
          <p:cNvPr id="4" name="Picture 3">
            <a:extLst>
              <a:ext uri="{FF2B5EF4-FFF2-40B4-BE49-F238E27FC236}">
                <a16:creationId xmlns:a16="http://schemas.microsoft.com/office/drawing/2014/main" id="{CC773452-807A-1447-8AB8-11D7D6C85121}"/>
              </a:ext>
            </a:extLst>
          </p:cNvPr>
          <p:cNvPicPr>
            <a:picLocks noChangeAspect="1"/>
          </p:cNvPicPr>
          <p:nvPr/>
        </p:nvPicPr>
        <p:blipFill>
          <a:blip r:embed="rId3"/>
          <a:stretch>
            <a:fillRect/>
          </a:stretch>
        </p:blipFill>
        <p:spPr>
          <a:xfrm>
            <a:off x="2945592" y="1504950"/>
            <a:ext cx="6198408" cy="3707253"/>
          </a:xfrm>
          <a:prstGeom prst="rect">
            <a:avLst/>
          </a:prstGeom>
        </p:spPr>
      </p:pic>
      <p:sp>
        <p:nvSpPr>
          <p:cNvPr id="8" name="Text Placeholder 7">
            <a:extLst>
              <a:ext uri="{FF2B5EF4-FFF2-40B4-BE49-F238E27FC236}">
                <a16:creationId xmlns:a16="http://schemas.microsoft.com/office/drawing/2014/main" id="{23B5000D-68E8-07B1-8A77-A42EFC3140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569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294E-5C4D-20C0-3AF4-8478B89D2ECF}"/>
              </a:ext>
            </a:extLst>
          </p:cNvPr>
          <p:cNvSpPr>
            <a:spLocks noGrp="1"/>
          </p:cNvSpPr>
          <p:nvPr>
            <p:ph type="title"/>
          </p:nvPr>
        </p:nvSpPr>
        <p:spPr>
          <a:xfrm>
            <a:off x="332483" y="21525"/>
            <a:ext cx="6449317" cy="861774"/>
          </a:xfrm>
        </p:spPr>
        <p:txBody>
          <a:bodyPr/>
          <a:lstStyle/>
          <a:p>
            <a:r>
              <a:rPr lang="en-US" dirty="0"/>
              <a:t>Self-Attention Networks: Transformers</a:t>
            </a:r>
          </a:p>
        </p:txBody>
      </p:sp>
      <p:sp>
        <p:nvSpPr>
          <p:cNvPr id="3" name="Text Placeholder 2">
            <a:extLst>
              <a:ext uri="{FF2B5EF4-FFF2-40B4-BE49-F238E27FC236}">
                <a16:creationId xmlns:a16="http://schemas.microsoft.com/office/drawing/2014/main" id="{FE28694F-2CE7-DF46-0BF2-DCF0B5FB48FA}"/>
              </a:ext>
            </a:extLst>
          </p:cNvPr>
          <p:cNvSpPr>
            <a:spLocks noGrp="1"/>
          </p:cNvSpPr>
          <p:nvPr>
            <p:ph type="body" idx="1"/>
          </p:nvPr>
        </p:nvSpPr>
        <p:spPr>
          <a:xfrm>
            <a:off x="332483" y="1200150"/>
            <a:ext cx="8431530" cy="3198183"/>
          </a:xfrm>
        </p:spPr>
        <p:txBody>
          <a:bodyPr/>
          <a:lstStyle/>
          <a:p>
            <a:r>
              <a:rPr lang="en-US" dirty="0">
                <a:latin typeface="+mn-lt"/>
              </a:rPr>
              <a:t>Two problems with RNNs:</a:t>
            </a:r>
          </a:p>
          <a:p>
            <a:pPr marL="285750" indent="-285750">
              <a:buFont typeface="Arial" panose="020B0604020202020204" pitchFamily="34" charset="0"/>
              <a:buChar char="•"/>
            </a:pPr>
            <a:r>
              <a:rPr lang="en-US" dirty="0">
                <a:latin typeface="+mn-lt"/>
              </a:rPr>
              <a:t>Vanishing gradient</a:t>
            </a:r>
          </a:p>
          <a:p>
            <a:pPr lvl="1"/>
            <a:r>
              <a:rPr lang="en-US" sz="1400" dirty="0"/>
              <a:t>During training, the error has to be </a:t>
            </a:r>
            <a:r>
              <a:rPr lang="en-US" sz="1400" dirty="0" err="1"/>
              <a:t>backpropogated</a:t>
            </a:r>
            <a:r>
              <a:rPr lang="en-US" sz="1400" dirty="0"/>
              <a:t> through time. Often this drives the resulting gradient to zero thus rendering it useless for making parameter adjustments. </a:t>
            </a:r>
          </a:p>
          <a:p>
            <a:pPr marL="285750" indent="-285750">
              <a:buFont typeface="Arial" panose="020B0604020202020204" pitchFamily="34" charset="0"/>
              <a:buChar char="•"/>
            </a:pPr>
            <a:r>
              <a:rPr lang="en-US" dirty="0">
                <a:latin typeface="+mn-lt"/>
              </a:rPr>
              <a:t>Distributed parallel computations are hard</a:t>
            </a:r>
          </a:p>
          <a:p>
            <a:pPr lvl="1"/>
            <a:r>
              <a:rPr lang="en-US" sz="1400" dirty="0"/>
              <a:t>The inherently sequential nature of recurrent networks makes it hard to do computations in parallel</a:t>
            </a:r>
          </a:p>
          <a:p>
            <a:br>
              <a:rPr lang="en-US" dirty="0">
                <a:latin typeface="+mn-lt"/>
              </a:rPr>
            </a:br>
            <a:r>
              <a:rPr lang="en-US" dirty="0">
                <a:latin typeface="+mn-lt"/>
              </a:rPr>
              <a:t>Led to the development of Transformers:</a:t>
            </a:r>
          </a:p>
          <a:p>
            <a:pPr marL="342900" indent="-342900">
              <a:buFont typeface="+mj-lt"/>
              <a:buAutoNum type="arabicPeriod"/>
            </a:pPr>
            <a:r>
              <a:rPr lang="en-US" dirty="0">
                <a:latin typeface="+mn-lt"/>
              </a:rPr>
              <a:t>Cycles were eliminated</a:t>
            </a:r>
          </a:p>
          <a:p>
            <a:pPr marL="342900" indent="-342900">
              <a:buFont typeface="+mj-lt"/>
              <a:buAutoNum type="arabicPeriod"/>
            </a:pPr>
            <a:r>
              <a:rPr lang="en-US" dirty="0">
                <a:latin typeface="+mn-lt"/>
              </a:rPr>
              <a:t>Went back to using architecture similar to FFNN </a:t>
            </a:r>
          </a:p>
          <a:p>
            <a:pPr marL="342900" indent="-342900">
              <a:buFont typeface="+mj-lt"/>
              <a:buAutoNum type="arabicPeriod"/>
            </a:pPr>
            <a:r>
              <a:rPr lang="en-US" b="1" dirty="0">
                <a:latin typeface="+mn-lt"/>
              </a:rPr>
              <a:t>Introduced Self-Attention layers</a:t>
            </a:r>
          </a:p>
        </p:txBody>
      </p:sp>
      <p:sp>
        <p:nvSpPr>
          <p:cNvPr id="4" name="TextBox 3">
            <a:extLst>
              <a:ext uri="{FF2B5EF4-FFF2-40B4-BE49-F238E27FC236}">
                <a16:creationId xmlns:a16="http://schemas.microsoft.com/office/drawing/2014/main" id="{4765C772-CB1B-C12C-74CA-5A3210A01F64}"/>
              </a:ext>
            </a:extLst>
          </p:cNvPr>
          <p:cNvSpPr txBox="1"/>
          <p:nvPr/>
        </p:nvSpPr>
        <p:spPr>
          <a:xfrm>
            <a:off x="4578402" y="3158520"/>
            <a:ext cx="4620517" cy="1569660"/>
          </a:xfrm>
          <a:prstGeom prst="rect">
            <a:avLst/>
          </a:prstGeom>
          <a:noFill/>
        </p:spPr>
        <p:txBody>
          <a:bodyPr wrap="square" rtlCol="0">
            <a:spAutoFit/>
          </a:bodyPr>
          <a:lstStyle/>
          <a:p>
            <a:r>
              <a:rPr lang="en-US" sz="1200" dirty="0">
                <a:latin typeface="+mn-lt"/>
              </a:rPr>
              <a:t>#1 &amp; #2 allows distributed parallel computations (training efficiency; can train on humongous amounts of data in reasonable amount of time)</a:t>
            </a:r>
          </a:p>
          <a:p>
            <a:endParaRPr lang="en-US" sz="1200" dirty="0">
              <a:latin typeface="+mn-lt"/>
            </a:endParaRPr>
          </a:p>
          <a:p>
            <a:r>
              <a:rPr lang="en-US" sz="1200" dirty="0">
                <a:latin typeface="+mn-lt"/>
              </a:rPr>
              <a:t>#3 allows the model to use distant information from the input (long distance dependencies in language) without the use of recurrent connections (cycles)</a:t>
            </a:r>
          </a:p>
          <a:p>
            <a:endParaRPr lang="en-US" sz="1200" dirty="0"/>
          </a:p>
        </p:txBody>
      </p:sp>
    </p:spTree>
    <p:extLst>
      <p:ext uri="{BB962C8B-B14F-4D97-AF65-F5344CB8AC3E}">
        <p14:creationId xmlns:p14="http://schemas.microsoft.com/office/powerpoint/2010/main" val="3273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45B7-FDC2-7709-52C0-BA1F559F60FB}"/>
              </a:ext>
            </a:extLst>
          </p:cNvPr>
          <p:cNvSpPr>
            <a:spLocks noGrp="1"/>
          </p:cNvSpPr>
          <p:nvPr>
            <p:ph type="title"/>
          </p:nvPr>
        </p:nvSpPr>
        <p:spPr/>
        <p:txBody>
          <a:bodyPr/>
          <a:lstStyle/>
          <a:p>
            <a:r>
              <a:rPr lang="en-US" dirty="0"/>
              <a:t>Self-Attention Layer</a:t>
            </a:r>
          </a:p>
        </p:txBody>
      </p:sp>
      <p:sp>
        <p:nvSpPr>
          <p:cNvPr id="3" name="Text Placeholder 2">
            <a:extLst>
              <a:ext uri="{FF2B5EF4-FFF2-40B4-BE49-F238E27FC236}">
                <a16:creationId xmlns:a16="http://schemas.microsoft.com/office/drawing/2014/main" id="{2583FD3C-0540-C944-57A6-00AF8392C905}"/>
              </a:ext>
            </a:extLst>
          </p:cNvPr>
          <p:cNvSpPr>
            <a:spLocks noGrp="1"/>
          </p:cNvSpPr>
          <p:nvPr>
            <p:ph type="body" idx="1"/>
          </p:nvPr>
        </p:nvSpPr>
        <p:spPr>
          <a:xfrm>
            <a:off x="332483" y="833906"/>
            <a:ext cx="4544317" cy="2826543"/>
          </a:xfrm>
        </p:spPr>
        <p:txBody>
          <a:bodyPr/>
          <a:lstStyle/>
          <a:p>
            <a:pPr marL="342900" indent="-342900">
              <a:lnSpc>
                <a:spcPct val="120000"/>
              </a:lnSpc>
              <a:buFont typeface="+mj-lt"/>
              <a:buAutoNum type="arabicPeriod"/>
            </a:pPr>
            <a:r>
              <a:rPr lang="en-US" dirty="0">
                <a:latin typeface="+mn-lt"/>
              </a:rPr>
              <a:t>Input length &amp; Output length are the same. </a:t>
            </a:r>
          </a:p>
          <a:p>
            <a:pPr marL="800100" lvl="1" indent="-342900">
              <a:lnSpc>
                <a:spcPct val="120000"/>
              </a:lnSpc>
              <a:buFont typeface="+mj-lt"/>
              <a:buAutoNum type="arabicPeriod"/>
            </a:pPr>
            <a:r>
              <a:rPr lang="en-US" sz="1400" dirty="0"/>
              <a:t>Input </a:t>
            </a:r>
            <a:r>
              <a:rPr lang="en-US" sz="1400" b="1" dirty="0"/>
              <a:t>vectors</a:t>
            </a:r>
            <a:r>
              <a:rPr lang="en-US" sz="1400" dirty="0"/>
              <a:t> (</a:t>
            </a:r>
            <a:r>
              <a:rPr lang="en-US" sz="1400" b="1" dirty="0"/>
              <a:t>x</a:t>
            </a:r>
            <a:r>
              <a:rPr lang="en-US" sz="1400" baseline="-25000" dirty="0"/>
              <a:t>1</a:t>
            </a:r>
            <a:r>
              <a:rPr lang="en-US" sz="1400" dirty="0"/>
              <a:t>…</a:t>
            </a:r>
            <a:r>
              <a:rPr lang="en-US" sz="1400" b="1" dirty="0"/>
              <a:t>x</a:t>
            </a:r>
            <a:r>
              <a:rPr lang="en-US" sz="1400" baseline="-25000" dirty="0"/>
              <a:t>5</a:t>
            </a:r>
            <a:r>
              <a:rPr lang="en-US" sz="1400" dirty="0"/>
              <a:t>) </a:t>
            </a:r>
          </a:p>
          <a:p>
            <a:pPr marL="800100" lvl="1" indent="-342900">
              <a:lnSpc>
                <a:spcPct val="120000"/>
              </a:lnSpc>
              <a:buFont typeface="+mj-lt"/>
              <a:buAutoNum type="arabicPeriod"/>
            </a:pPr>
            <a:r>
              <a:rPr lang="en-US" sz="1400" dirty="0"/>
              <a:t>Output </a:t>
            </a:r>
            <a:r>
              <a:rPr lang="en-US" sz="1400" b="1" dirty="0"/>
              <a:t>vectors</a:t>
            </a:r>
            <a:r>
              <a:rPr lang="en-US" sz="1400" dirty="0"/>
              <a:t> (</a:t>
            </a:r>
            <a:r>
              <a:rPr lang="en-US" sz="1400" b="1" dirty="0"/>
              <a:t>y</a:t>
            </a:r>
            <a:r>
              <a:rPr lang="en-US" sz="1400" baseline="-25000" dirty="0"/>
              <a:t>1</a:t>
            </a:r>
            <a:r>
              <a:rPr lang="en-US" sz="1400" dirty="0"/>
              <a:t>…</a:t>
            </a:r>
            <a:r>
              <a:rPr lang="en-US" sz="1400" b="1" dirty="0"/>
              <a:t>y</a:t>
            </a:r>
            <a:r>
              <a:rPr lang="en-US" sz="1400" baseline="-25000" dirty="0"/>
              <a:t>5</a:t>
            </a:r>
            <a:r>
              <a:rPr lang="en-US" sz="1400" dirty="0"/>
              <a:t>) </a:t>
            </a:r>
          </a:p>
          <a:p>
            <a:pPr marL="342900" indent="-342900">
              <a:lnSpc>
                <a:spcPct val="120000"/>
              </a:lnSpc>
              <a:buFont typeface="+mj-lt"/>
              <a:buAutoNum type="arabicPeriod"/>
            </a:pPr>
            <a:r>
              <a:rPr lang="en-US" dirty="0">
                <a:latin typeface="+mn-lt"/>
              </a:rPr>
              <a:t>When processing input item </a:t>
            </a:r>
            <a:r>
              <a:rPr lang="en-US" b="1" dirty="0">
                <a:latin typeface="+mn-lt"/>
              </a:rPr>
              <a:t>x</a:t>
            </a:r>
            <a:r>
              <a:rPr lang="en-US" baseline="-25000" dirty="0">
                <a:latin typeface="+mn-lt"/>
              </a:rPr>
              <a:t>i</a:t>
            </a:r>
            <a:r>
              <a:rPr lang="en-US" dirty="0">
                <a:latin typeface="+mn-lt"/>
              </a:rPr>
              <a:t> the SA layer has access to all the input items until that point (</a:t>
            </a:r>
            <a:r>
              <a:rPr lang="en-US" b="1" dirty="0" err="1">
                <a:latin typeface="+mn-lt"/>
              </a:rPr>
              <a:t>x</a:t>
            </a:r>
            <a:r>
              <a:rPr lang="en-US" baseline="-25000" dirty="0" err="1">
                <a:latin typeface="+mn-lt"/>
              </a:rPr>
              <a:t>j</a:t>
            </a:r>
            <a:r>
              <a:rPr lang="en-US" dirty="0">
                <a:latin typeface="+mn-lt"/>
              </a:rPr>
              <a:t> </a:t>
            </a:r>
            <a:r>
              <a:rPr lang="en-US" sz="900" dirty="0">
                <a:latin typeface="+mn-lt"/>
              </a:rPr>
              <a:t>where j&lt;</a:t>
            </a:r>
            <a:r>
              <a:rPr lang="en-US" sz="900" dirty="0" err="1">
                <a:latin typeface="+mn-lt"/>
              </a:rPr>
              <a:t>i</a:t>
            </a:r>
            <a:r>
              <a:rPr lang="en-US" dirty="0">
                <a:latin typeface="+mn-lt"/>
              </a:rPr>
              <a:t>) and including the current item (</a:t>
            </a:r>
            <a:r>
              <a:rPr lang="en-US" b="1" dirty="0">
                <a:latin typeface="+mn-lt"/>
              </a:rPr>
              <a:t>x</a:t>
            </a:r>
            <a:r>
              <a:rPr lang="en-US" baseline="-25000" dirty="0">
                <a:latin typeface="+mn-lt"/>
              </a:rPr>
              <a:t>i</a:t>
            </a:r>
            <a:r>
              <a:rPr lang="en-US" dirty="0">
                <a:latin typeface="+mn-lt"/>
              </a:rPr>
              <a:t>).</a:t>
            </a:r>
          </a:p>
          <a:p>
            <a:pPr marL="342900" indent="-342900">
              <a:lnSpc>
                <a:spcPct val="120000"/>
              </a:lnSpc>
              <a:buFont typeface="+mj-lt"/>
              <a:buAutoNum type="arabicPeriod"/>
            </a:pPr>
            <a:r>
              <a:rPr lang="en-US" dirty="0">
                <a:latin typeface="+mn-lt"/>
              </a:rPr>
              <a:t>No access to information about inputs beyond the current item.</a:t>
            </a:r>
          </a:p>
          <a:p>
            <a:pPr marL="342900" indent="-342900">
              <a:lnSpc>
                <a:spcPct val="120000"/>
              </a:lnSpc>
              <a:buFont typeface="+mj-lt"/>
              <a:buAutoNum type="arabicPeriod"/>
            </a:pPr>
            <a:r>
              <a:rPr lang="en-US" dirty="0">
                <a:latin typeface="+mn-lt"/>
              </a:rPr>
              <a:t>Computation performed for each item is independent of all the other computations.</a:t>
            </a:r>
          </a:p>
          <a:p>
            <a:pPr marL="342900" indent="-342900">
              <a:lnSpc>
                <a:spcPct val="120000"/>
              </a:lnSpc>
              <a:buFont typeface="+mj-lt"/>
              <a:buAutoNum type="arabicPeriod"/>
            </a:pPr>
            <a:endParaRPr lang="en-US" dirty="0">
              <a:latin typeface="+mn-lt"/>
            </a:endParaRPr>
          </a:p>
        </p:txBody>
      </p:sp>
      <p:pic>
        <p:nvPicPr>
          <p:cNvPr id="4" name="Picture 3">
            <a:extLst>
              <a:ext uri="{FF2B5EF4-FFF2-40B4-BE49-F238E27FC236}">
                <a16:creationId xmlns:a16="http://schemas.microsoft.com/office/drawing/2014/main" id="{74A5C5D8-E245-299C-55CE-E1223F036599}"/>
              </a:ext>
            </a:extLst>
          </p:cNvPr>
          <p:cNvPicPr>
            <a:picLocks noChangeAspect="1"/>
          </p:cNvPicPr>
          <p:nvPr/>
        </p:nvPicPr>
        <p:blipFill>
          <a:blip r:embed="rId2"/>
          <a:stretch>
            <a:fillRect/>
          </a:stretch>
        </p:blipFill>
        <p:spPr>
          <a:xfrm>
            <a:off x="5029200" y="742950"/>
            <a:ext cx="3886201" cy="1488010"/>
          </a:xfrm>
          <a:prstGeom prst="rect">
            <a:avLst/>
          </a:prstGeom>
        </p:spPr>
      </p:pic>
      <p:sp>
        <p:nvSpPr>
          <p:cNvPr id="5" name="TextBox 4">
            <a:extLst>
              <a:ext uri="{FF2B5EF4-FFF2-40B4-BE49-F238E27FC236}">
                <a16:creationId xmlns:a16="http://schemas.microsoft.com/office/drawing/2014/main" id="{26FD72F3-6A14-D73B-DA97-1D476945C870}"/>
              </a:ext>
            </a:extLst>
          </p:cNvPr>
          <p:cNvSpPr txBox="1"/>
          <p:nvPr/>
        </p:nvSpPr>
        <p:spPr>
          <a:xfrm>
            <a:off x="4578402" y="3158520"/>
            <a:ext cx="4620517" cy="1384995"/>
          </a:xfrm>
          <a:prstGeom prst="rect">
            <a:avLst/>
          </a:prstGeom>
          <a:noFill/>
        </p:spPr>
        <p:txBody>
          <a:bodyPr wrap="square" rtlCol="0">
            <a:spAutoFit/>
          </a:bodyPr>
          <a:lstStyle/>
          <a:p>
            <a:r>
              <a:rPr lang="en-US" sz="1200" dirty="0">
                <a:latin typeface="+mn-lt"/>
              </a:rPr>
              <a:t>#1 &amp; #</a:t>
            </a:r>
            <a:r>
              <a:rPr lang="en-US" sz="1200" dirty="0"/>
              <a:t>2 ensures that we can use this approach to create effective language models that can handle long-distance dependencies, and we can use them for autoregressive generation (more on this later).</a:t>
            </a:r>
          </a:p>
          <a:p>
            <a:endParaRPr lang="en-US" sz="1200" dirty="0"/>
          </a:p>
          <a:p>
            <a:r>
              <a:rPr lang="en-US" sz="1200" dirty="0">
                <a:latin typeface="+mn-lt"/>
              </a:rPr>
              <a:t>#3 &amp; #4 ensures that </a:t>
            </a:r>
            <a:r>
              <a:rPr lang="en-US" sz="1200" dirty="0"/>
              <a:t>we can easily parallelize both forward inference and training of such models.</a:t>
            </a:r>
            <a:endParaRPr lang="en-US" sz="1200" dirty="0">
              <a:latin typeface="+mn-lt"/>
            </a:endParaRPr>
          </a:p>
          <a:p>
            <a:endParaRPr lang="en-US" sz="1200" dirty="0"/>
          </a:p>
        </p:txBody>
      </p:sp>
      <p:sp>
        <p:nvSpPr>
          <p:cNvPr id="6" name="TextBox 5">
            <a:extLst>
              <a:ext uri="{FF2B5EF4-FFF2-40B4-BE49-F238E27FC236}">
                <a16:creationId xmlns:a16="http://schemas.microsoft.com/office/drawing/2014/main" id="{1FE6B705-F627-3AA7-E009-141AF492CC5C}"/>
              </a:ext>
            </a:extLst>
          </p:cNvPr>
          <p:cNvSpPr txBox="1"/>
          <p:nvPr/>
        </p:nvSpPr>
        <p:spPr>
          <a:xfrm>
            <a:off x="2971800" y="1148401"/>
            <a:ext cx="1734770" cy="338554"/>
          </a:xfrm>
          <a:prstGeom prst="rect">
            <a:avLst/>
          </a:prstGeom>
          <a:noFill/>
        </p:spPr>
        <p:txBody>
          <a:bodyPr wrap="none" rtlCol="0">
            <a:spAutoFit/>
          </a:bodyPr>
          <a:lstStyle/>
          <a:p>
            <a:r>
              <a:rPr lang="en-US" sz="800" dirty="0"/>
              <a:t>Note: Boldface font indicates vector. </a:t>
            </a:r>
          </a:p>
          <a:p>
            <a:r>
              <a:rPr lang="en-US" sz="800" dirty="0"/>
              <a:t>(Instead on the arrow on the head.)</a:t>
            </a:r>
          </a:p>
        </p:txBody>
      </p:sp>
    </p:spTree>
    <p:extLst>
      <p:ext uri="{BB962C8B-B14F-4D97-AF65-F5344CB8AC3E}">
        <p14:creationId xmlns:p14="http://schemas.microsoft.com/office/powerpoint/2010/main" val="26109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E728-E997-B47D-7298-13C30EC0501A}"/>
              </a:ext>
            </a:extLst>
          </p:cNvPr>
          <p:cNvSpPr>
            <a:spLocks noGrp="1"/>
          </p:cNvSpPr>
          <p:nvPr>
            <p:ph type="title"/>
          </p:nvPr>
        </p:nvSpPr>
        <p:spPr/>
        <p:txBody>
          <a:bodyPr/>
          <a:lstStyle/>
          <a:p>
            <a:r>
              <a:rPr lang="en-US" dirty="0"/>
              <a:t>SA Layer: Main Intuition </a:t>
            </a:r>
          </a:p>
        </p:txBody>
      </p:sp>
      <p:sp>
        <p:nvSpPr>
          <p:cNvPr id="3" name="Text Placeholder 2">
            <a:extLst>
              <a:ext uri="{FF2B5EF4-FFF2-40B4-BE49-F238E27FC236}">
                <a16:creationId xmlns:a16="http://schemas.microsoft.com/office/drawing/2014/main" id="{7CE80528-A37A-5E51-BA15-6294B1702CF3}"/>
              </a:ext>
            </a:extLst>
          </p:cNvPr>
          <p:cNvSpPr>
            <a:spLocks noGrp="1"/>
          </p:cNvSpPr>
          <p:nvPr>
            <p:ph type="body" idx="1"/>
          </p:nvPr>
        </p:nvSpPr>
        <p:spPr>
          <a:xfrm>
            <a:off x="332483" y="833906"/>
            <a:ext cx="8431530" cy="4161204"/>
          </a:xfrm>
        </p:spPr>
        <p:txBody>
          <a:bodyPr/>
          <a:lstStyle/>
          <a:p>
            <a:r>
              <a:rPr lang="en-US" dirty="0"/>
              <a:t>Give the model the ability to choose which previous words to pay attention to when processing the current word.</a:t>
            </a:r>
          </a:p>
          <a:p>
            <a:endParaRPr lang="en-US" dirty="0"/>
          </a:p>
          <a:p>
            <a:r>
              <a:rPr lang="en-US" dirty="0"/>
              <a:t>“The 49-year-old truck driver had come to Paris from </a:t>
            </a:r>
            <a:r>
              <a:rPr lang="en-US" dirty="0" err="1"/>
              <a:t>Lons</a:t>
            </a:r>
            <a:r>
              <a:rPr lang="en-US" dirty="0"/>
              <a:t>, in southwestern France, to </a:t>
            </a:r>
            <a:r>
              <a:rPr lang="en-US" b="1" dirty="0">
                <a:solidFill>
                  <a:srgbClr val="FF0000"/>
                </a:solidFill>
              </a:rPr>
              <a:t>march</a:t>
            </a:r>
            <a:r>
              <a:rPr lang="en-US" dirty="0"/>
              <a:t> with the yellow vest </a:t>
            </a:r>
            <a:r>
              <a:rPr lang="en-US" b="1" dirty="0">
                <a:solidFill>
                  <a:srgbClr val="FF0000"/>
                </a:solidFill>
              </a:rPr>
              <a:t>movement</a:t>
            </a:r>
            <a:r>
              <a:rPr lang="en-US" dirty="0"/>
              <a:t>, a spontaneous </a:t>
            </a:r>
            <a:r>
              <a:rPr lang="en-US" b="1" dirty="0">
                <a:solidFill>
                  <a:srgbClr val="FF0000"/>
                </a:solidFill>
              </a:rPr>
              <a:t>social</a:t>
            </a:r>
            <a:r>
              <a:rPr lang="en-US" dirty="0"/>
              <a:t> </a:t>
            </a:r>
            <a:r>
              <a:rPr lang="en-US" b="1" dirty="0">
                <a:solidFill>
                  <a:srgbClr val="FF0000"/>
                </a:solidFill>
              </a:rPr>
              <a:t>revolt</a:t>
            </a:r>
            <a:r>
              <a:rPr lang="en-US" dirty="0"/>
              <a:t> that had </a:t>
            </a:r>
            <a:r>
              <a:rPr lang="en-US" b="1" dirty="0">
                <a:solidFill>
                  <a:srgbClr val="FF0000"/>
                </a:solidFill>
              </a:rPr>
              <a:t>started</a:t>
            </a:r>
            <a:r>
              <a:rPr lang="en-US" dirty="0"/>
              <a:t> a month earlier in </a:t>
            </a:r>
            <a:r>
              <a:rPr lang="en-US" b="1" dirty="0">
                <a:solidFill>
                  <a:srgbClr val="FF0000"/>
                </a:solidFill>
              </a:rPr>
              <a:t>opposition</a:t>
            </a:r>
            <a:r>
              <a:rPr lang="en-US" dirty="0"/>
              <a:t> to French President Emmanuel Macron’s </a:t>
            </a:r>
            <a:r>
              <a:rPr lang="en-US" b="1" dirty="0">
                <a:solidFill>
                  <a:srgbClr val="FF0000"/>
                </a:solidFill>
              </a:rPr>
              <a:t>policies</a:t>
            </a:r>
            <a:r>
              <a:rPr lang="en-US" dirty="0"/>
              <a:t>, which </a:t>
            </a:r>
            <a:r>
              <a:rPr lang="en-US" b="1" dirty="0">
                <a:solidFill>
                  <a:srgbClr val="FF0000"/>
                </a:solidFill>
              </a:rPr>
              <a:t>protesters</a:t>
            </a:r>
            <a:r>
              <a:rPr lang="en-US" dirty="0"/>
              <a:t> say </a:t>
            </a:r>
            <a:r>
              <a:rPr lang="en-US" b="1" u="sng" dirty="0">
                <a:solidFill>
                  <a:srgbClr val="FF0000"/>
                </a:solidFill>
              </a:rPr>
              <a:t>favor</a:t>
            </a:r>
            <a:r>
              <a:rPr lang="en-US" dirty="0"/>
              <a:t> only the rich.”</a:t>
            </a:r>
          </a:p>
          <a:p>
            <a:endParaRPr lang="en-US" dirty="0"/>
          </a:p>
          <a:p>
            <a:r>
              <a:rPr lang="en-US" dirty="0"/>
              <a:t>More precisely: Give the model the ability to </a:t>
            </a:r>
            <a:r>
              <a:rPr lang="en-US" i="1" dirty="0"/>
              <a:t>assign different levels of attention</a:t>
            </a:r>
            <a:r>
              <a:rPr lang="en-US" dirty="0"/>
              <a:t> to all the previous words. </a:t>
            </a:r>
          </a:p>
          <a:p>
            <a:r>
              <a:rPr lang="en-US" dirty="0"/>
              <a:t>Each word’s attention level reflects it’s relatedness / relevance to the current word.</a:t>
            </a:r>
          </a:p>
          <a:p>
            <a:endParaRPr lang="en-US" dirty="0"/>
          </a:p>
          <a:p>
            <a:r>
              <a:rPr lang="en-US" dirty="0"/>
              <a:t>This is done by </a:t>
            </a:r>
            <a:r>
              <a:rPr lang="en-US" i="1" dirty="0"/>
              <a:t>comparing</a:t>
            </a:r>
            <a:r>
              <a:rPr lang="en-US" dirty="0"/>
              <a:t> the two words, that is taking the dot-product of the two word vectors.</a:t>
            </a:r>
          </a:p>
          <a:p>
            <a:endParaRPr lang="en-US" dirty="0"/>
          </a:p>
          <a:p>
            <a:endParaRPr lang="en-US" dirty="0"/>
          </a:p>
        </p:txBody>
      </p:sp>
    </p:spTree>
    <p:extLst>
      <p:ext uri="{BB962C8B-B14F-4D97-AF65-F5344CB8AC3E}">
        <p14:creationId xmlns:p14="http://schemas.microsoft.com/office/powerpoint/2010/main" val="361563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5AA4-54C3-AB98-1642-B1E3DA60D67A}"/>
              </a:ext>
            </a:extLst>
          </p:cNvPr>
          <p:cNvSpPr>
            <a:spLocks noGrp="1"/>
          </p:cNvSpPr>
          <p:nvPr>
            <p:ph type="title"/>
          </p:nvPr>
        </p:nvSpPr>
        <p:spPr/>
        <p:txBody>
          <a:bodyPr/>
          <a:lstStyle/>
          <a:p>
            <a:r>
              <a:rPr lang="en-US" dirty="0"/>
              <a:t>SA Layer: Main Intuition </a:t>
            </a:r>
          </a:p>
        </p:txBody>
      </p:sp>
      <p:sp>
        <p:nvSpPr>
          <p:cNvPr id="3" name="Text Placeholder 2">
            <a:extLst>
              <a:ext uri="{FF2B5EF4-FFF2-40B4-BE49-F238E27FC236}">
                <a16:creationId xmlns:a16="http://schemas.microsoft.com/office/drawing/2014/main" id="{177B40E9-D5F4-4CE2-5644-EC6DEF157758}"/>
              </a:ext>
            </a:extLst>
          </p:cNvPr>
          <p:cNvSpPr>
            <a:spLocks noGrp="1"/>
          </p:cNvSpPr>
          <p:nvPr>
            <p:ph type="body" idx="1"/>
          </p:nvPr>
        </p:nvSpPr>
        <p:spPr>
          <a:xfrm>
            <a:off x="332483" y="833906"/>
            <a:ext cx="8431530" cy="4161204"/>
          </a:xfrm>
        </p:spPr>
        <p:txBody>
          <a:bodyPr/>
          <a:lstStyle/>
          <a:p>
            <a:r>
              <a:rPr lang="en-US" dirty="0"/>
              <a:t>Let’s say we are processing input embedding </a:t>
            </a:r>
            <a:r>
              <a:rPr lang="en-US" b="1" dirty="0"/>
              <a:t>x</a:t>
            </a:r>
            <a:r>
              <a:rPr lang="en-US" baseline="-25000" dirty="0"/>
              <a:t>3</a:t>
            </a:r>
          </a:p>
          <a:p>
            <a:r>
              <a:rPr lang="en-US" dirty="0"/>
              <a:t>Then we will do the following </a:t>
            </a:r>
            <a:r>
              <a:rPr lang="en-US" i="1" dirty="0"/>
              <a:t>comparisons:</a:t>
            </a:r>
            <a:r>
              <a:rPr lang="en-US" dirty="0"/>
              <a:t> </a:t>
            </a:r>
          </a:p>
          <a:p>
            <a:r>
              <a:rPr lang="en-US" b="1" dirty="0"/>
              <a:t>x</a:t>
            </a:r>
            <a:r>
              <a:rPr lang="en-US" baseline="-25000" dirty="0"/>
              <a:t>3</a:t>
            </a:r>
            <a:r>
              <a:rPr lang="en-US" dirty="0"/>
              <a:t> . </a:t>
            </a:r>
            <a:r>
              <a:rPr lang="en-US" b="1" dirty="0"/>
              <a:t>x</a:t>
            </a:r>
            <a:r>
              <a:rPr lang="en-US" baseline="-25000" dirty="0"/>
              <a:t>3</a:t>
            </a:r>
          </a:p>
          <a:p>
            <a:r>
              <a:rPr lang="en-US" b="1" dirty="0"/>
              <a:t>x</a:t>
            </a:r>
            <a:r>
              <a:rPr lang="en-US" baseline="-25000" dirty="0"/>
              <a:t>3</a:t>
            </a:r>
            <a:r>
              <a:rPr lang="en-US" dirty="0"/>
              <a:t> . </a:t>
            </a:r>
            <a:r>
              <a:rPr lang="en-US" b="1" dirty="0"/>
              <a:t>x</a:t>
            </a:r>
            <a:r>
              <a:rPr lang="en-US" baseline="-25000" dirty="0"/>
              <a:t>2</a:t>
            </a:r>
          </a:p>
          <a:p>
            <a:r>
              <a:rPr lang="en-US" b="1" dirty="0"/>
              <a:t>x</a:t>
            </a:r>
            <a:r>
              <a:rPr lang="en-US" baseline="-25000" dirty="0"/>
              <a:t>3</a:t>
            </a:r>
            <a:r>
              <a:rPr lang="en-US" dirty="0"/>
              <a:t> . </a:t>
            </a:r>
            <a:r>
              <a:rPr lang="en-US" b="1" dirty="0"/>
              <a:t>x</a:t>
            </a:r>
            <a:r>
              <a:rPr lang="en-US" baseline="-25000" dirty="0"/>
              <a:t>1</a:t>
            </a:r>
          </a:p>
          <a:p>
            <a:endParaRPr lang="en-US" dirty="0"/>
          </a:p>
          <a:p>
            <a:r>
              <a:rPr lang="en-US" dirty="0"/>
              <a:t>The result of a dot product of two embeddings is a scalar value ranging from −∞ to ∞ </a:t>
            </a:r>
          </a:p>
          <a:p>
            <a:r>
              <a:rPr lang="en-US" u="sng" dirty="0"/>
              <a:t>The larger the value the more similar the previous word is to the current word. </a:t>
            </a:r>
          </a:p>
          <a:p>
            <a:r>
              <a:rPr lang="en-US" dirty="0"/>
              <a:t>However, the scalar value needs to be constrained to a finite range. </a:t>
            </a:r>
          </a:p>
          <a:p>
            <a:r>
              <a:rPr lang="en-US" dirty="0"/>
              <a:t>And we want the values to form a probability distribution. </a:t>
            </a:r>
          </a:p>
          <a:p>
            <a:r>
              <a:rPr lang="en-US" dirty="0"/>
              <a:t>So, normalize the values using </a:t>
            </a:r>
            <a:r>
              <a:rPr lang="en-US" dirty="0" err="1"/>
              <a:t>softmax</a:t>
            </a:r>
            <a:r>
              <a:rPr lang="en-US" dirty="0"/>
              <a:t> function. </a:t>
            </a:r>
          </a:p>
          <a:p>
            <a:r>
              <a:rPr lang="en-US" dirty="0"/>
              <a:t>Resulting normalized values are in range [0, 1], and they all sum to 1. </a:t>
            </a:r>
          </a:p>
          <a:p>
            <a:r>
              <a:rPr lang="en-US" dirty="0"/>
              <a:t>In the above example: the 3 values after normalization, sum to 1. </a:t>
            </a:r>
          </a:p>
        </p:txBody>
      </p:sp>
      <p:pic>
        <p:nvPicPr>
          <p:cNvPr id="4" name="Picture 3">
            <a:extLst>
              <a:ext uri="{FF2B5EF4-FFF2-40B4-BE49-F238E27FC236}">
                <a16:creationId xmlns:a16="http://schemas.microsoft.com/office/drawing/2014/main" id="{FEA2B45F-F9C5-946E-D0EB-84C869EA0BF0}"/>
              </a:ext>
            </a:extLst>
          </p:cNvPr>
          <p:cNvPicPr>
            <a:picLocks noChangeAspect="1"/>
          </p:cNvPicPr>
          <p:nvPr/>
        </p:nvPicPr>
        <p:blipFill>
          <a:blip r:embed="rId2"/>
          <a:stretch>
            <a:fillRect/>
          </a:stretch>
        </p:blipFill>
        <p:spPr>
          <a:xfrm>
            <a:off x="5257799" y="742950"/>
            <a:ext cx="3886201" cy="1488010"/>
          </a:xfrm>
          <a:prstGeom prst="rect">
            <a:avLst/>
          </a:prstGeom>
        </p:spPr>
      </p:pic>
      <p:pic>
        <p:nvPicPr>
          <p:cNvPr id="5" name="Picture 4">
            <a:extLst>
              <a:ext uri="{FF2B5EF4-FFF2-40B4-BE49-F238E27FC236}">
                <a16:creationId xmlns:a16="http://schemas.microsoft.com/office/drawing/2014/main" id="{2C675F3D-D37C-EE5B-4309-06D2F105B487}"/>
              </a:ext>
            </a:extLst>
          </p:cNvPr>
          <p:cNvPicPr>
            <a:picLocks noChangeAspect="1"/>
          </p:cNvPicPr>
          <p:nvPr/>
        </p:nvPicPr>
        <p:blipFill>
          <a:blip r:embed="rId3"/>
          <a:stretch>
            <a:fillRect/>
          </a:stretch>
        </p:blipFill>
        <p:spPr>
          <a:xfrm>
            <a:off x="222250" y="2495550"/>
            <a:ext cx="1835150" cy="310564"/>
          </a:xfrm>
          <a:prstGeom prst="rect">
            <a:avLst/>
          </a:prstGeom>
        </p:spPr>
      </p:pic>
      <p:pic>
        <p:nvPicPr>
          <p:cNvPr id="6" name="Picture 5">
            <a:extLst>
              <a:ext uri="{FF2B5EF4-FFF2-40B4-BE49-F238E27FC236}">
                <a16:creationId xmlns:a16="http://schemas.microsoft.com/office/drawing/2014/main" id="{BF27D769-BB07-8739-0462-E6462B144ACA}"/>
              </a:ext>
            </a:extLst>
          </p:cNvPr>
          <p:cNvPicPr>
            <a:picLocks noChangeAspect="1"/>
          </p:cNvPicPr>
          <p:nvPr/>
        </p:nvPicPr>
        <p:blipFill>
          <a:blip r:embed="rId4"/>
          <a:stretch>
            <a:fillRect/>
          </a:stretch>
        </p:blipFill>
        <p:spPr>
          <a:xfrm>
            <a:off x="6629400" y="3898380"/>
            <a:ext cx="2514600" cy="254960"/>
          </a:xfrm>
          <a:prstGeom prst="rect">
            <a:avLst/>
          </a:prstGeom>
        </p:spPr>
      </p:pic>
      <p:sp>
        <p:nvSpPr>
          <p:cNvPr id="7" name="Up Arrow Callout 6">
            <a:extLst>
              <a:ext uri="{FF2B5EF4-FFF2-40B4-BE49-F238E27FC236}">
                <a16:creationId xmlns:a16="http://schemas.microsoft.com/office/drawing/2014/main" id="{431F49DC-75AC-BF74-E042-C6DFF6AB9235}"/>
              </a:ext>
            </a:extLst>
          </p:cNvPr>
          <p:cNvSpPr/>
          <p:nvPr/>
        </p:nvSpPr>
        <p:spPr>
          <a:xfrm>
            <a:off x="6477000" y="4152870"/>
            <a:ext cx="762000" cy="400080"/>
          </a:xfrm>
          <a:prstGeom prst="upArrowCallou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Attention levels</a:t>
            </a:r>
          </a:p>
        </p:txBody>
      </p:sp>
      <p:sp>
        <p:nvSpPr>
          <p:cNvPr id="8" name="TextBox 7">
            <a:extLst>
              <a:ext uri="{FF2B5EF4-FFF2-40B4-BE49-F238E27FC236}">
                <a16:creationId xmlns:a16="http://schemas.microsoft.com/office/drawing/2014/main" id="{03195782-475D-2BDD-AF01-1937D17FC694}"/>
              </a:ext>
            </a:extLst>
          </p:cNvPr>
          <p:cNvSpPr txBox="1"/>
          <p:nvPr/>
        </p:nvSpPr>
        <p:spPr>
          <a:xfrm>
            <a:off x="5758996" y="3409950"/>
            <a:ext cx="3461204" cy="507831"/>
          </a:xfrm>
          <a:prstGeom prst="rect">
            <a:avLst/>
          </a:prstGeom>
          <a:noFill/>
        </p:spPr>
        <p:txBody>
          <a:bodyPr wrap="none" rtlCol="0">
            <a:spAutoFit/>
          </a:bodyPr>
          <a:lstStyle/>
          <a:p>
            <a:r>
              <a:rPr lang="en-US" sz="900" dirty="0"/>
              <a:t>“…Macron’s </a:t>
            </a:r>
            <a:r>
              <a:rPr lang="en-US" sz="900" b="1" dirty="0">
                <a:solidFill>
                  <a:srgbClr val="FF0000"/>
                </a:solidFill>
              </a:rPr>
              <a:t>policies</a:t>
            </a:r>
            <a:r>
              <a:rPr lang="en-US" sz="900" dirty="0"/>
              <a:t>, which </a:t>
            </a:r>
            <a:r>
              <a:rPr lang="en-US" sz="900" b="1" dirty="0">
                <a:solidFill>
                  <a:srgbClr val="FF0000"/>
                </a:solidFill>
              </a:rPr>
              <a:t>protesters</a:t>
            </a:r>
            <a:r>
              <a:rPr lang="en-US" sz="900" dirty="0"/>
              <a:t> say </a:t>
            </a:r>
            <a:r>
              <a:rPr lang="en-US" sz="900" b="1" u="sng" dirty="0">
                <a:solidFill>
                  <a:srgbClr val="FF0000"/>
                </a:solidFill>
              </a:rPr>
              <a:t>favor</a:t>
            </a:r>
            <a:r>
              <a:rPr lang="en-US" sz="900" b="1" dirty="0">
                <a:solidFill>
                  <a:srgbClr val="FF0000"/>
                </a:solidFill>
              </a:rPr>
              <a:t>”</a:t>
            </a:r>
          </a:p>
          <a:p>
            <a:endParaRPr lang="en-US" sz="900" dirty="0"/>
          </a:p>
          <a:p>
            <a:r>
              <a:rPr lang="en-US" sz="900" dirty="0"/>
              <a:t>Higher values (more attention) for the red words than non-red words.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422A876-F1C1-02CF-9B8C-87821678B901}"/>
                  </a:ext>
                </a:extLst>
              </p:cNvPr>
              <p:cNvSpPr txBox="1"/>
              <p:nvPr/>
            </p:nvSpPr>
            <p:spPr>
              <a:xfrm>
                <a:off x="5791200" y="4389391"/>
                <a:ext cx="651717" cy="4104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en-US" sz="1050" i="1" smtClean="0">
                              <a:latin typeface="Cambria Math" panose="02040503050406030204" pitchFamily="18" charset="0"/>
                            </a:rPr>
                          </m:ctrlPr>
                        </m:naryPr>
                        <m:sub>
                          <m:r>
                            <m:rPr>
                              <m:brk m:alnAt="7"/>
                            </m:rPr>
                            <a:rPr lang="en-US" sz="1050" b="0" i="1" smtClean="0">
                              <a:latin typeface="Cambria Math" panose="02040503050406030204" pitchFamily="18" charset="0"/>
                            </a:rPr>
                            <m:t>𝑗</m:t>
                          </m:r>
                        </m:sub>
                        <m:sup/>
                        <m:e>
                          <m:sSub>
                            <m:sSubPr>
                              <m:ctrlPr>
                                <a:rPr lang="en-US" sz="1050" i="1" smtClean="0">
                                  <a:latin typeface="Cambria Math" panose="02040503050406030204" pitchFamily="18" charset="0"/>
                                </a:rPr>
                              </m:ctrlPr>
                            </m:sSubPr>
                            <m:e>
                              <m:r>
                                <a:rPr lang="en-US" sz="1050" i="1" smtClean="0">
                                  <a:latin typeface="Cambria Math" panose="02040503050406030204" pitchFamily="18" charset="0"/>
                                  <a:ea typeface="Cambria Math" panose="02040503050406030204" pitchFamily="18" charset="0"/>
                                </a:rPr>
                                <m:t>𝛼</m:t>
                              </m:r>
                            </m:e>
                            <m:sub>
                              <m:r>
                                <a:rPr lang="en-US" sz="1050" b="0" i="1" smtClean="0">
                                  <a:latin typeface="Cambria Math" panose="02040503050406030204" pitchFamily="18" charset="0"/>
                                </a:rPr>
                                <m:t>𝑖𝑗</m:t>
                              </m:r>
                            </m:sub>
                          </m:sSub>
                        </m:e>
                      </m:nary>
                      <m:r>
                        <a:rPr lang="en-US" sz="1050" b="0" i="1" smtClean="0">
                          <a:latin typeface="Cambria Math" panose="02040503050406030204" pitchFamily="18" charset="0"/>
                        </a:rPr>
                        <m:t>=1</m:t>
                      </m:r>
                    </m:oMath>
                  </m:oMathPara>
                </a14:m>
                <a:endParaRPr lang="en-US" sz="1050" dirty="0"/>
              </a:p>
            </p:txBody>
          </p:sp>
        </mc:Choice>
        <mc:Fallback>
          <p:sp>
            <p:nvSpPr>
              <p:cNvPr id="9" name="TextBox 8">
                <a:extLst>
                  <a:ext uri="{FF2B5EF4-FFF2-40B4-BE49-F238E27FC236}">
                    <a16:creationId xmlns:a16="http://schemas.microsoft.com/office/drawing/2014/main" id="{2422A876-F1C1-02CF-9B8C-87821678B901}"/>
                  </a:ext>
                </a:extLst>
              </p:cNvPr>
              <p:cNvSpPr txBox="1">
                <a:spLocks noRot="1" noChangeAspect="1" noMove="1" noResize="1" noEditPoints="1" noAdjustHandles="1" noChangeArrowheads="1" noChangeShapeType="1" noTextEdit="1"/>
              </p:cNvSpPr>
              <p:nvPr/>
            </p:nvSpPr>
            <p:spPr>
              <a:xfrm>
                <a:off x="5791200" y="4389391"/>
                <a:ext cx="651717" cy="410433"/>
              </a:xfrm>
              <a:prstGeom prst="rect">
                <a:avLst/>
              </a:prstGeom>
              <a:blipFill>
                <a:blip r:embed="rId5"/>
                <a:stretch>
                  <a:fillRect l="-78846" t="-148485" r="-3846" b="-2030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8B05045-5D49-9DF5-4D5F-D05E3204A349}"/>
                  </a:ext>
                </a:extLst>
              </p:cNvPr>
              <p:cNvSpPr txBox="1"/>
              <p:nvPr/>
            </p:nvSpPr>
            <p:spPr>
              <a:xfrm>
                <a:off x="5562600" y="4857750"/>
                <a:ext cx="1222835" cy="1615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panose="02040503050406030204" pitchFamily="18" charset="0"/>
                              <a:ea typeface="Cambria Math" panose="02040503050406030204" pitchFamily="18" charset="0"/>
                            </a:rPr>
                            <m:t>𝛼</m:t>
                          </m:r>
                        </m:e>
                        <m:sub>
                          <m:r>
                            <a:rPr lang="en-US" sz="1050" i="1">
                              <a:latin typeface="Cambria Math" panose="02040503050406030204" pitchFamily="18" charset="0"/>
                            </a:rPr>
                            <m:t>33</m:t>
                          </m:r>
                        </m:sub>
                      </m:sSub>
                      <m:r>
                        <a:rPr lang="en-US" sz="1050" i="1">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ea typeface="Cambria Math" panose="02040503050406030204" pitchFamily="18" charset="0"/>
                            </a:rPr>
                            <m:t>𝛼</m:t>
                          </m:r>
                        </m:e>
                        <m:sub>
                          <m:r>
                            <a:rPr lang="en-US" sz="1050" i="1">
                              <a:latin typeface="Cambria Math" panose="02040503050406030204" pitchFamily="18" charset="0"/>
                              <a:ea typeface="Cambria Math" panose="02040503050406030204" pitchFamily="18" charset="0"/>
                            </a:rPr>
                            <m:t>2</m:t>
                          </m:r>
                          <m:r>
                            <a:rPr lang="en-US" sz="1050" i="1">
                              <a:latin typeface="Cambria Math" panose="02040503050406030204" pitchFamily="18" charset="0"/>
                            </a:rPr>
                            <m:t>3</m:t>
                          </m:r>
                        </m:sub>
                      </m:sSub>
                      <m:r>
                        <a:rPr lang="en-US" sz="1050" i="1">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ea typeface="Cambria Math" panose="02040503050406030204" pitchFamily="18" charset="0"/>
                            </a:rPr>
                            <m:t>𝛼</m:t>
                          </m:r>
                        </m:e>
                        <m:sub>
                          <m:r>
                            <a:rPr lang="en-US" sz="1050" i="1">
                              <a:latin typeface="Cambria Math" panose="02040503050406030204" pitchFamily="18" charset="0"/>
                              <a:ea typeface="Cambria Math" panose="02040503050406030204" pitchFamily="18" charset="0"/>
                            </a:rPr>
                            <m:t>1</m:t>
                          </m:r>
                          <m:r>
                            <a:rPr lang="en-US" sz="1050" i="1">
                              <a:latin typeface="Cambria Math" panose="02040503050406030204" pitchFamily="18" charset="0"/>
                            </a:rPr>
                            <m:t>3</m:t>
                          </m:r>
                        </m:sub>
                      </m:sSub>
                      <m:r>
                        <a:rPr lang="en-US" sz="1050" i="1">
                          <a:latin typeface="Cambria Math" panose="02040503050406030204" pitchFamily="18" charset="0"/>
                        </a:rPr>
                        <m:t> </m:t>
                      </m:r>
                      <m:r>
                        <a:rPr lang="en-US" sz="1050" b="0" i="1" smtClean="0">
                          <a:latin typeface="Cambria Math" panose="02040503050406030204" pitchFamily="18" charset="0"/>
                        </a:rPr>
                        <m:t>=1</m:t>
                      </m:r>
                    </m:oMath>
                  </m:oMathPara>
                </a14:m>
                <a:endParaRPr lang="en-US" sz="1050" dirty="0"/>
              </a:p>
            </p:txBody>
          </p:sp>
        </mc:Choice>
        <mc:Fallback>
          <p:sp>
            <p:nvSpPr>
              <p:cNvPr id="12" name="TextBox 11">
                <a:extLst>
                  <a:ext uri="{FF2B5EF4-FFF2-40B4-BE49-F238E27FC236}">
                    <a16:creationId xmlns:a16="http://schemas.microsoft.com/office/drawing/2014/main" id="{E8B05045-5D49-9DF5-4D5F-D05E3204A349}"/>
                  </a:ext>
                </a:extLst>
              </p:cNvPr>
              <p:cNvSpPr txBox="1">
                <a:spLocks noRot="1" noChangeAspect="1" noMove="1" noResize="1" noEditPoints="1" noAdjustHandles="1" noChangeArrowheads="1" noChangeShapeType="1" noTextEdit="1"/>
              </p:cNvSpPr>
              <p:nvPr/>
            </p:nvSpPr>
            <p:spPr>
              <a:xfrm>
                <a:off x="5562600" y="4857750"/>
                <a:ext cx="1222835" cy="161583"/>
              </a:xfrm>
              <a:prstGeom prst="rect">
                <a:avLst/>
              </a:prstGeom>
              <a:blipFill>
                <a:blip r:embed="rId6"/>
                <a:stretch>
                  <a:fillRect l="-2062" t="-7143" r="-2062" b="-35714"/>
                </a:stretch>
              </a:blipFill>
            </p:spPr>
            <p:txBody>
              <a:bodyPr/>
              <a:lstStyle/>
              <a:p>
                <a:r>
                  <a:rPr lang="en-US">
                    <a:noFill/>
                  </a:rPr>
                  <a:t> </a:t>
                </a:r>
              </a:p>
            </p:txBody>
          </p:sp>
        </mc:Fallback>
      </mc:AlternateContent>
    </p:spTree>
    <p:extLst>
      <p:ext uri="{BB962C8B-B14F-4D97-AF65-F5344CB8AC3E}">
        <p14:creationId xmlns:p14="http://schemas.microsoft.com/office/powerpoint/2010/main" val="175891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D17A-ABEA-ABEA-AC05-F6A2EA9117DF}"/>
              </a:ext>
            </a:extLst>
          </p:cNvPr>
          <p:cNvSpPr>
            <a:spLocks noGrp="1"/>
          </p:cNvSpPr>
          <p:nvPr>
            <p:ph type="title"/>
          </p:nvPr>
        </p:nvSpPr>
        <p:spPr/>
        <p:txBody>
          <a:bodyPr/>
          <a:lstStyle/>
          <a:p>
            <a:r>
              <a:rPr lang="en-US" dirty="0"/>
              <a:t>SA Layer: Main Intuition </a:t>
            </a:r>
          </a:p>
        </p:txBody>
      </p:sp>
      <p:sp>
        <p:nvSpPr>
          <p:cNvPr id="3" name="Text Placeholder 2">
            <a:extLst>
              <a:ext uri="{FF2B5EF4-FFF2-40B4-BE49-F238E27FC236}">
                <a16:creationId xmlns:a16="http://schemas.microsoft.com/office/drawing/2014/main" id="{4DEDC02B-3C25-17B5-ED6A-B991F6D6B37D}"/>
              </a:ext>
            </a:extLst>
          </p:cNvPr>
          <p:cNvSpPr>
            <a:spLocks noGrp="1"/>
          </p:cNvSpPr>
          <p:nvPr>
            <p:ph type="body" idx="1"/>
          </p:nvPr>
        </p:nvSpPr>
        <p:spPr>
          <a:xfrm>
            <a:off x="332483" y="833906"/>
            <a:ext cx="8431530" cy="2868542"/>
          </a:xfrm>
        </p:spPr>
        <p:txBody>
          <a:bodyPr/>
          <a:lstStyle/>
          <a:p>
            <a:r>
              <a:rPr lang="en-US" dirty="0"/>
              <a:t>Now use these attention levels to weight the respective input vectors:</a:t>
            </a:r>
          </a:p>
          <a:p>
            <a:endParaRPr lang="en-US" dirty="0"/>
          </a:p>
          <a:p>
            <a:endParaRPr lang="en-US" dirty="0"/>
          </a:p>
          <a:p>
            <a:r>
              <a:rPr lang="en-US" dirty="0"/>
              <a:t>Aggregate these weighted vectors to generate the output vector: </a:t>
            </a:r>
          </a:p>
          <a:p>
            <a:endParaRPr lang="en-US" dirty="0"/>
          </a:p>
          <a:p>
            <a:endParaRPr lang="en-US" dirty="0"/>
          </a:p>
          <a:p>
            <a:r>
              <a:rPr lang="en-US" dirty="0"/>
              <a:t>In summary, when computing output </a:t>
            </a:r>
            <a:r>
              <a:rPr lang="en-US" dirty="0" err="1"/>
              <a:t>y</a:t>
            </a:r>
            <a:r>
              <a:rPr lang="en-US" baseline="-25000" dirty="0" err="1"/>
              <a:t>n</a:t>
            </a:r>
            <a:r>
              <a:rPr lang="en-US" baseline="-25000" dirty="0"/>
              <a:t> </a:t>
            </a:r>
            <a:r>
              <a:rPr lang="en-US" dirty="0"/>
              <a:t>, the SA layer provides a mechanism to take into consideration previous context and do so selectively.</a:t>
            </a:r>
          </a:p>
          <a:p>
            <a:endParaRPr lang="en-US" dirty="0"/>
          </a:p>
        </p:txBody>
      </p:sp>
      <p:pic>
        <p:nvPicPr>
          <p:cNvPr id="4" name="Picture 3">
            <a:extLst>
              <a:ext uri="{FF2B5EF4-FFF2-40B4-BE49-F238E27FC236}">
                <a16:creationId xmlns:a16="http://schemas.microsoft.com/office/drawing/2014/main" id="{7903AEC9-009E-4C2E-231B-B7ED1D33B6CA}"/>
              </a:ext>
            </a:extLst>
          </p:cNvPr>
          <p:cNvPicPr>
            <a:picLocks noChangeAspect="1"/>
          </p:cNvPicPr>
          <p:nvPr/>
        </p:nvPicPr>
        <p:blipFill>
          <a:blip r:embed="rId2"/>
          <a:stretch>
            <a:fillRect/>
          </a:stretch>
        </p:blipFill>
        <p:spPr>
          <a:xfrm>
            <a:off x="5410200" y="1773758"/>
            <a:ext cx="1528693" cy="569392"/>
          </a:xfrm>
          <a:prstGeom prst="rect">
            <a:avLst/>
          </a:prstGeom>
        </p:spPr>
      </p:pic>
      <p:pic>
        <p:nvPicPr>
          <p:cNvPr id="5" name="Picture 4">
            <a:extLst>
              <a:ext uri="{FF2B5EF4-FFF2-40B4-BE49-F238E27FC236}">
                <a16:creationId xmlns:a16="http://schemas.microsoft.com/office/drawing/2014/main" id="{6CF32469-81EB-7C6E-56DC-6DEAC166744F}"/>
              </a:ext>
            </a:extLst>
          </p:cNvPr>
          <p:cNvPicPr>
            <a:picLocks noChangeAspect="1"/>
          </p:cNvPicPr>
          <p:nvPr/>
        </p:nvPicPr>
        <p:blipFill>
          <a:blip r:embed="rId3"/>
          <a:stretch>
            <a:fillRect/>
          </a:stretch>
        </p:blipFill>
        <p:spPr>
          <a:xfrm>
            <a:off x="5822950" y="872379"/>
            <a:ext cx="425450" cy="251571"/>
          </a:xfrm>
          <a:prstGeom prst="rect">
            <a:avLst/>
          </a:prstGeom>
        </p:spPr>
      </p:pic>
    </p:spTree>
    <p:extLst>
      <p:ext uri="{BB962C8B-B14F-4D97-AF65-F5344CB8AC3E}">
        <p14:creationId xmlns:p14="http://schemas.microsoft.com/office/powerpoint/2010/main" val="19951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CA43-EFCB-02B9-61D4-320ECD87A0A9}"/>
              </a:ext>
            </a:extLst>
          </p:cNvPr>
          <p:cNvSpPr>
            <a:spLocks noGrp="1"/>
          </p:cNvSpPr>
          <p:nvPr>
            <p:ph type="title"/>
          </p:nvPr>
        </p:nvSpPr>
        <p:spPr>
          <a:xfrm>
            <a:off x="332483" y="21525"/>
            <a:ext cx="6449317" cy="861774"/>
          </a:xfrm>
        </p:spPr>
        <p:txBody>
          <a:bodyPr/>
          <a:lstStyle/>
          <a:p>
            <a:r>
              <a:rPr lang="en-US" dirty="0"/>
              <a:t>Multiple Roles &amp; Representations of Input Words</a:t>
            </a:r>
          </a:p>
        </p:txBody>
      </p:sp>
      <p:sp>
        <p:nvSpPr>
          <p:cNvPr id="3" name="Text Placeholder 2">
            <a:extLst>
              <a:ext uri="{FF2B5EF4-FFF2-40B4-BE49-F238E27FC236}">
                <a16:creationId xmlns:a16="http://schemas.microsoft.com/office/drawing/2014/main" id="{5C5DBDA0-3ED5-29F6-58EF-322F6236D50E}"/>
              </a:ext>
            </a:extLst>
          </p:cNvPr>
          <p:cNvSpPr>
            <a:spLocks noGrp="1"/>
          </p:cNvSpPr>
          <p:nvPr>
            <p:ph type="body" idx="1"/>
          </p:nvPr>
        </p:nvSpPr>
        <p:spPr>
          <a:xfrm>
            <a:off x="332483" y="1069331"/>
            <a:ext cx="8431530" cy="3838038"/>
          </a:xfrm>
        </p:spPr>
        <p:txBody>
          <a:bodyPr/>
          <a:lstStyle/>
          <a:p>
            <a:r>
              <a:rPr lang="en-US" dirty="0"/>
              <a:t>Each input embedding, </a:t>
            </a:r>
            <a:r>
              <a:rPr lang="en-US" b="1" dirty="0"/>
              <a:t>x</a:t>
            </a:r>
            <a:r>
              <a:rPr lang="en-US" i="1" baseline="-25000" dirty="0"/>
              <a:t>i</a:t>
            </a:r>
            <a:r>
              <a:rPr lang="en-US" dirty="0"/>
              <a:t> , plays three different roles during the course of the attention process:</a:t>
            </a:r>
          </a:p>
          <a:p>
            <a:pPr marL="285750" indent="-285750">
              <a:buFont typeface="Arial" panose="020B0604020202020204" pitchFamily="34" charset="0"/>
              <a:buChar char="•"/>
            </a:pPr>
            <a:r>
              <a:rPr lang="en-US" dirty="0"/>
              <a:t>As the </a:t>
            </a:r>
            <a:r>
              <a:rPr lang="en-US" i="1" dirty="0"/>
              <a:t>current focus of attention</a:t>
            </a:r>
            <a:r>
              <a:rPr lang="en-US" dirty="0"/>
              <a:t> when being compared to all of the other preceding inputs. We’ll refer to this role as a </a:t>
            </a:r>
            <a:r>
              <a:rPr lang="en-US" b="1" dirty="0"/>
              <a:t>query</a:t>
            </a:r>
            <a:r>
              <a:rPr lang="en-US" dirty="0"/>
              <a:t>.</a:t>
            </a:r>
          </a:p>
          <a:p>
            <a:pPr marL="285750" indent="-285750">
              <a:buFont typeface="Arial" panose="020B0604020202020204" pitchFamily="34" charset="0"/>
              <a:buChar char="•"/>
            </a:pPr>
            <a:r>
              <a:rPr lang="en-US" dirty="0"/>
              <a:t>In its role as a </a:t>
            </a:r>
            <a:r>
              <a:rPr lang="en-US" i="1" dirty="0"/>
              <a:t>preceding input</a:t>
            </a:r>
            <a:r>
              <a:rPr lang="en-US" dirty="0"/>
              <a:t> being compared to the current focus of attention. We’ll refer to this role as a </a:t>
            </a:r>
            <a:r>
              <a:rPr lang="en-US" b="1" dirty="0"/>
              <a:t>key</a:t>
            </a:r>
            <a:r>
              <a:rPr lang="en-US" dirty="0"/>
              <a:t>.</a:t>
            </a:r>
          </a:p>
          <a:p>
            <a:pPr marL="285750" indent="-285750">
              <a:buFont typeface="Arial" panose="020B0604020202020204" pitchFamily="34" charset="0"/>
              <a:buChar char="•"/>
            </a:pPr>
            <a:r>
              <a:rPr lang="en-US" dirty="0"/>
              <a:t>And finally, as a </a:t>
            </a:r>
            <a:r>
              <a:rPr lang="en-US" b="1" dirty="0"/>
              <a:t>value</a:t>
            </a:r>
            <a:r>
              <a:rPr lang="en-US" dirty="0"/>
              <a:t> used to compute the output for the current focus of attention.</a:t>
            </a:r>
          </a:p>
          <a:p>
            <a:pPr marL="285750" indent="-285750">
              <a:buFont typeface="Arial" panose="020B0604020202020204" pitchFamily="34" charset="0"/>
              <a:buChar char="•"/>
            </a:pPr>
            <a:endParaRPr lang="en-US" dirty="0"/>
          </a:p>
          <a:p>
            <a:r>
              <a:rPr lang="en-US" dirty="0"/>
              <a:t>A separate parameter matrix is associated with each of the three roles.  </a:t>
            </a:r>
          </a:p>
          <a:p>
            <a:r>
              <a:rPr lang="en-US" dirty="0"/>
              <a:t>Each parameter matrix transforms the original input embedding into a new embedding that captures role-specific information.</a:t>
            </a:r>
          </a:p>
          <a:p>
            <a:r>
              <a:rPr lang="en-US" dirty="0"/>
              <a:t>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2C32872-BF39-0A17-17BD-A986F4007883}"/>
              </a:ext>
            </a:extLst>
          </p:cNvPr>
          <p:cNvPicPr>
            <a:picLocks noChangeAspect="1"/>
          </p:cNvPicPr>
          <p:nvPr/>
        </p:nvPicPr>
        <p:blipFill>
          <a:blip r:embed="rId2"/>
          <a:stretch>
            <a:fillRect/>
          </a:stretch>
        </p:blipFill>
        <p:spPr>
          <a:xfrm>
            <a:off x="2286000" y="4324350"/>
            <a:ext cx="3568700" cy="440192"/>
          </a:xfrm>
          <a:prstGeom prst="rect">
            <a:avLst/>
          </a:prstGeom>
        </p:spPr>
      </p:pic>
    </p:spTree>
    <p:extLst>
      <p:ext uri="{BB962C8B-B14F-4D97-AF65-F5344CB8AC3E}">
        <p14:creationId xmlns:p14="http://schemas.microsoft.com/office/powerpoint/2010/main" val="233335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8E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40078</TotalTime>
  <Words>929</Words>
  <Application>Microsoft Macintosh PowerPoint</Application>
  <PresentationFormat>On-screen Show (16:9)</PresentationFormat>
  <Paragraphs>99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Office Theme</vt:lpstr>
      <vt:lpstr>PowerPoint Presentation</vt:lpstr>
      <vt:lpstr>CSC 620/820: Natural Language  Technologies    Deep Learning Architectures for Sequence Processing</vt:lpstr>
      <vt:lpstr>Text Classification using RNNs</vt:lpstr>
      <vt:lpstr>Self-Attention Networks: Transformers</vt:lpstr>
      <vt:lpstr>Self-Attention Layer</vt:lpstr>
      <vt:lpstr>SA Layer: Main Intuition </vt:lpstr>
      <vt:lpstr>SA Layer: Main Intuition </vt:lpstr>
      <vt:lpstr>SA Layer: Main Intuition </vt:lpstr>
      <vt:lpstr>Multiple Roles &amp; Representations of Input Words</vt:lpstr>
      <vt:lpstr>Multiple Roles &amp; Representations of Input Words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530 Computational Linguistics</dc:title>
  <cp:lastModifiedBy>Anagha Kulkarni</cp:lastModifiedBy>
  <cp:revision>1220</cp:revision>
  <cp:lastPrinted>2020-08-27T01:58:20Z</cp:lastPrinted>
  <dcterms:created xsi:type="dcterms:W3CDTF">2019-08-21T17:42:26Z</dcterms:created>
  <dcterms:modified xsi:type="dcterms:W3CDTF">2022-12-07T01:26:01Z</dcterms:modified>
</cp:coreProperties>
</file>