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51" r:id="rId3"/>
    <p:sldId id="422" r:id="rId4"/>
    <p:sldId id="419" r:id="rId5"/>
    <p:sldId id="339" r:id="rId6"/>
    <p:sldId id="427" r:id="rId7"/>
    <p:sldId id="428" r:id="rId8"/>
    <p:sldId id="340" r:id="rId9"/>
    <p:sldId id="341" r:id="rId10"/>
    <p:sldId id="342" r:id="rId11"/>
    <p:sldId id="354" r:id="rId12"/>
    <p:sldId id="355" r:id="rId13"/>
    <p:sldId id="356" r:id="rId14"/>
    <p:sldId id="362" r:id="rId15"/>
    <p:sldId id="363" r:id="rId16"/>
    <p:sldId id="364" r:id="rId17"/>
    <p:sldId id="484" r:id="rId18"/>
    <p:sldId id="487" r:id="rId19"/>
    <p:sldId id="485" r:id="rId20"/>
    <p:sldId id="486" r:id="rId21"/>
    <p:sldId id="488" r:id="rId22"/>
    <p:sldId id="489" r:id="rId23"/>
    <p:sldId id="490"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71"/>
    <p:restoredTop sz="88591"/>
  </p:normalViewPr>
  <p:slideViewPr>
    <p:cSldViewPr>
      <p:cViewPr varScale="1">
        <p:scale>
          <a:sx n="185" d="100"/>
          <a:sy n="185" d="100"/>
        </p:scale>
        <p:origin x="184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B488208-2C84-584B-8452-B6A7C88D039E}" type="datetimeFigureOut">
              <a:rPr lang="en-US" smtClean="0"/>
              <a:t>7/5/23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9E98B2B-BBEA-8F42-9459-584923179308}" type="slidenum">
              <a:rPr lang="en-US" smtClean="0"/>
              <a:t>‹#›</a:t>
            </a:fld>
            <a:endParaRPr lang="en-US"/>
          </a:p>
        </p:txBody>
      </p:sp>
    </p:spTree>
    <p:extLst>
      <p:ext uri="{BB962C8B-B14F-4D97-AF65-F5344CB8AC3E}">
        <p14:creationId xmlns:p14="http://schemas.microsoft.com/office/powerpoint/2010/main" val="23887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a:t>
            </a:fld>
            <a:endParaRPr lang="en-US"/>
          </a:p>
        </p:txBody>
      </p:sp>
    </p:spTree>
    <p:extLst>
      <p:ext uri="{BB962C8B-B14F-4D97-AF65-F5344CB8AC3E}">
        <p14:creationId xmlns:p14="http://schemas.microsoft.com/office/powerpoint/2010/main" val="3322155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14</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indent="-114300"/>
            <a:r>
              <a:rPr lang="en-US" sz="1200" dirty="0">
                <a:solidFill>
                  <a:schemeClr val="tx1"/>
                </a:solidFill>
                <a:latin typeface="+mn-lt"/>
                <a:cs typeface="Calibri"/>
              </a:rPr>
              <a:t>/(^|</a:t>
            </a:r>
            <a:r>
              <a:rPr lang="en-US" sz="1200" dirty="0">
                <a:solidFill>
                  <a:schemeClr val="tx1"/>
                </a:solidFill>
                <a:latin typeface="Courier"/>
                <a:cs typeface="Courier"/>
              </a:rPr>
              <a:t>[^a-</a:t>
            </a:r>
            <a:r>
              <a:rPr lang="en-US" sz="1200" dirty="0" err="1">
                <a:solidFill>
                  <a:schemeClr val="tx1"/>
                </a:solidFill>
                <a:latin typeface="Courier"/>
                <a:cs typeface="Courier"/>
              </a:rPr>
              <a:t>zA</a:t>
            </a:r>
            <a:r>
              <a:rPr lang="en-US" sz="1200" dirty="0">
                <a:solidFill>
                  <a:schemeClr val="tx1"/>
                </a:solidFill>
                <a:latin typeface="Courier"/>
                <a:cs typeface="Courier"/>
              </a:rPr>
              <a:t>-Z])[</a:t>
            </a:r>
            <a:r>
              <a:rPr lang="en-US" sz="1200" dirty="0" err="1">
                <a:solidFill>
                  <a:schemeClr val="tx1"/>
                </a:solidFill>
                <a:latin typeface="Courier"/>
                <a:cs typeface="Courier"/>
              </a:rPr>
              <a:t>tT</a:t>
            </a:r>
            <a:r>
              <a:rPr lang="en-US" sz="1200" dirty="0">
                <a:solidFill>
                  <a:schemeClr val="tx1"/>
                </a:solidFill>
                <a:latin typeface="Courier"/>
                <a:cs typeface="Courier"/>
              </a:rPr>
              <a:t>]he([^a-</a:t>
            </a:r>
            <a:r>
              <a:rPr lang="en-US" sz="1200" dirty="0" err="1">
                <a:solidFill>
                  <a:schemeClr val="tx1"/>
                </a:solidFill>
                <a:latin typeface="Courier"/>
                <a:cs typeface="Courier"/>
              </a:rPr>
              <a:t>zA</a:t>
            </a:r>
            <a:r>
              <a:rPr lang="en-US" sz="1200" dirty="0">
                <a:solidFill>
                  <a:schemeClr val="tx1"/>
                </a:solidFill>
                <a:latin typeface="Courier"/>
                <a:cs typeface="Courier"/>
              </a:rPr>
              <a:t>-Z]|$)</a:t>
            </a:r>
            <a:r>
              <a:rPr lang="en-US" sz="1200" dirty="0">
                <a:solidFill>
                  <a:schemeClr val="tx1"/>
                </a:solidFill>
                <a:latin typeface="+mn-lt"/>
                <a:cs typeface="Calibri"/>
              </a:rPr>
              <a:t>/g</a:t>
            </a:r>
          </a:p>
          <a:p>
            <a:pPr indent="-114300"/>
            <a:endParaRPr lang="en-US" dirty="0"/>
          </a:p>
          <a:p>
            <a:pPr eaLnBrk="1" hangingPunct="1"/>
            <a:r>
              <a:rPr lang="en-US" dirty="0"/>
              <a:t>Non-capturing Group: ()</a:t>
            </a:r>
          </a:p>
          <a:p>
            <a:pPr eaLnBrk="1" hangingPunct="1"/>
            <a:r>
              <a:rPr lang="en-US" dirty="0"/>
              <a:t>Disjunction operator: |</a:t>
            </a:r>
          </a:p>
          <a:p>
            <a:pPr eaLnBrk="1" hangingPunct="1"/>
            <a:endParaRPr lang="en-US" dirty="0"/>
          </a:p>
          <a:p>
            <a:pPr eaLnBrk="1" hangingPunct="1"/>
            <a:r>
              <a:rPr lang="en-US" sz="1200" dirty="0">
                <a:latin typeface="Arial" charset="0"/>
                <a:ea typeface="Arial" charset="0"/>
                <a:cs typeface="Arial" charset="0"/>
              </a:rPr>
              <a:t>\b: Zero length match. Regex engine doesn’t “consume” that is advance any character on \b match. </a:t>
            </a:r>
            <a:endParaRPr lang="en-US" dirty="0"/>
          </a:p>
        </p:txBody>
      </p:sp>
    </p:spTree>
    <p:extLst>
      <p:ext uri="{BB962C8B-B14F-4D97-AF65-F5344CB8AC3E}">
        <p14:creationId xmlns:p14="http://schemas.microsoft.com/office/powerpoint/2010/main" val="357830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15</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7229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9597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Autocomplete / Autocorrect / Spell check</a:t>
            </a:r>
          </a:p>
        </p:txBody>
      </p:sp>
      <p:sp>
        <p:nvSpPr>
          <p:cNvPr id="4" name="Slide Number Placeholder 3"/>
          <p:cNvSpPr>
            <a:spLocks noGrp="1"/>
          </p:cNvSpPr>
          <p:nvPr>
            <p:ph type="sldNum" sz="quarter" idx="10"/>
          </p:nvPr>
        </p:nvSpPr>
        <p:spPr/>
        <p:txBody>
          <a:bodyPr/>
          <a:lstStyle/>
          <a:p>
            <a:fld id="{99E98B2B-BBEA-8F42-9459-584923179308}" type="slidenum">
              <a:rPr lang="en-US" smtClean="0"/>
              <a:t>2</a:t>
            </a:fld>
            <a:endParaRPr lang="en-US"/>
          </a:p>
        </p:txBody>
      </p:sp>
    </p:spTree>
    <p:extLst>
      <p:ext uri="{BB962C8B-B14F-4D97-AF65-F5344CB8AC3E}">
        <p14:creationId xmlns:p14="http://schemas.microsoft.com/office/powerpoint/2010/main" val="111027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Career opportunities in NLP are embedded in these links</a:t>
            </a:r>
          </a:p>
        </p:txBody>
      </p:sp>
      <p:sp>
        <p:nvSpPr>
          <p:cNvPr id="4" name="Slide Number Placeholder 3"/>
          <p:cNvSpPr>
            <a:spLocks noGrp="1"/>
          </p:cNvSpPr>
          <p:nvPr>
            <p:ph type="sldNum" sz="quarter" idx="5"/>
          </p:nvPr>
        </p:nvSpPr>
        <p:spPr/>
        <p:txBody>
          <a:bodyPr/>
          <a:lstStyle/>
          <a:p>
            <a:fld id="{99E98B2B-BBEA-8F42-9459-584923179308}" type="slidenum">
              <a:rPr lang="en-US" smtClean="0"/>
              <a:t>3</a:t>
            </a:fld>
            <a:endParaRPr lang="en-US"/>
          </a:p>
        </p:txBody>
      </p:sp>
    </p:spTree>
    <p:extLst>
      <p:ext uri="{BB962C8B-B14F-4D97-AF65-F5344CB8AC3E}">
        <p14:creationId xmlns:p14="http://schemas.microsoft.com/office/powerpoint/2010/main" val="169246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Example of deaf people’s language understanding abilities versus language generation abilities</a:t>
            </a:r>
          </a:p>
        </p:txBody>
      </p:sp>
      <p:sp>
        <p:nvSpPr>
          <p:cNvPr id="686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68EF387A-3E9B-974F-BE09-FF3123AB2DEB}" type="slidenum">
              <a:rPr lang="en-US" sz="1200">
                <a:solidFill>
                  <a:srgbClr val="000000"/>
                </a:solidFill>
              </a:rPr>
              <a:pPr eaLnBrk="1" hangingPunct="1"/>
              <a:t>4</a:t>
            </a:fld>
            <a:endParaRPr lang="en-US" sz="1200">
              <a:solidFill>
                <a:srgbClr val="000000"/>
              </a:solidFill>
            </a:endParaRPr>
          </a:p>
        </p:txBody>
      </p:sp>
    </p:spTree>
    <p:extLst>
      <p:ext uri="{BB962C8B-B14F-4D97-AF65-F5344CB8AC3E}">
        <p14:creationId xmlns:p14="http://schemas.microsoft.com/office/powerpoint/2010/main" val="152556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1964- 66</a:t>
            </a:r>
          </a:p>
          <a:p>
            <a:r>
              <a:rPr lang="en-US" dirty="0"/>
              <a:t>Rule-based</a:t>
            </a:r>
          </a:p>
          <a:p>
            <a:r>
              <a:rPr lang="en-US" dirty="0"/>
              <a:t>Rogerian: Carl Roger: https://</a:t>
            </a:r>
            <a:r>
              <a:rPr lang="en-US" dirty="0" err="1"/>
              <a:t>en.wikipedia.org</a:t>
            </a:r>
            <a:r>
              <a:rPr lang="en-US" dirty="0"/>
              <a:t>/wiki/</a:t>
            </a:r>
            <a:r>
              <a:rPr lang="en-US" dirty="0" err="1"/>
              <a:t>Carl_Rogers</a:t>
            </a:r>
            <a:r>
              <a:rPr lang="en-US" dirty="0"/>
              <a:t>  “Person-centered therapy seeks to facilitate a client's self-actualizing tendency, "an inbuilt proclivity toward growth and fulfillment",[3] via acceptance (unconditional positive regard), therapist congruence (genuineness), and empathic understanding.”</a:t>
            </a:r>
          </a:p>
          <a:p>
            <a:endParaRPr lang="en-US" dirty="0"/>
          </a:p>
          <a:p>
            <a:r>
              <a:rPr lang="en-US" dirty="0"/>
              <a:t>Attempted one of the first Turing tests.  Many many people who interacted with ELIZA believed it to be a human being. </a:t>
            </a:r>
          </a:p>
        </p:txBody>
      </p:sp>
      <p:sp>
        <p:nvSpPr>
          <p:cNvPr id="4" name="Slide Number Placeholder 3"/>
          <p:cNvSpPr>
            <a:spLocks noGrp="1"/>
          </p:cNvSpPr>
          <p:nvPr>
            <p:ph type="sldNum" sz="quarter" idx="5"/>
          </p:nvPr>
        </p:nvSpPr>
        <p:spPr/>
        <p:txBody>
          <a:bodyPr/>
          <a:lstStyle/>
          <a:p>
            <a:fld id="{99E98B2B-BBEA-8F42-9459-584923179308}" type="slidenum">
              <a:rPr lang="en-US" smtClean="0"/>
              <a:t>6</a:t>
            </a:fld>
            <a:endParaRPr lang="en-US"/>
          </a:p>
        </p:txBody>
      </p:sp>
    </p:spTree>
    <p:extLst>
      <p:ext uri="{BB962C8B-B14F-4D97-AF65-F5344CB8AC3E}">
        <p14:creationId xmlns:p14="http://schemas.microsoft.com/office/powerpoint/2010/main" val="2005967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applications of RE for</a:t>
            </a:r>
            <a:r>
              <a:rPr lang="en-US" baseline="0" dirty="0"/>
              <a:t> NLP: </a:t>
            </a:r>
          </a:p>
          <a:p>
            <a:pPr marL="171450" indent="-171450">
              <a:buFont typeface="Arial" panose="020B0604020202020204" pitchFamily="34" charset="0"/>
              <a:buChar char="•"/>
            </a:pPr>
            <a:r>
              <a:rPr lang="en-US" baseline="0" dirty="0"/>
              <a:t>Information extraction: Should this email trigger a calendar event? Does the email contain any dates?  Look for date patterns: 1 or more number, hyphen or forward slash, 1 or more number, hyphen or forward slash, 2 or more numbers. </a:t>
            </a:r>
          </a:p>
          <a:p>
            <a:pPr marL="171450" indent="-171450">
              <a:buFont typeface="Arial" panose="020B0604020202020204" pitchFamily="34" charset="0"/>
              <a:buChar char="•"/>
            </a:pPr>
            <a:r>
              <a:rPr lang="en-US" baseline="0" dirty="0"/>
              <a:t>Identify all the acronyms in the collection (Uppercase character sequences: SFSU, Uppercase with periods: U.S.A)</a:t>
            </a:r>
          </a:p>
          <a:p>
            <a:endParaRPr lang="en-US" dirty="0"/>
          </a:p>
        </p:txBody>
      </p:sp>
      <p:sp>
        <p:nvSpPr>
          <p:cNvPr id="4" name="Slide Number Placeholder 3"/>
          <p:cNvSpPr>
            <a:spLocks noGrp="1"/>
          </p:cNvSpPr>
          <p:nvPr>
            <p:ph type="sldNum" sz="quarter" idx="10"/>
          </p:nvPr>
        </p:nvSpPr>
        <p:spPr/>
        <p:txBody>
          <a:bodyPr/>
          <a:lstStyle/>
          <a:p>
            <a:fld id="{99E98B2B-BBEA-8F42-9459-584923179308}" type="slidenum">
              <a:rPr lang="en-US" smtClean="0"/>
              <a:t>8</a:t>
            </a:fld>
            <a:endParaRPr lang="en-US"/>
          </a:p>
        </p:txBody>
      </p:sp>
    </p:spTree>
    <p:extLst>
      <p:ext uri="{BB962C8B-B14F-4D97-AF65-F5344CB8AC3E}">
        <p14:creationId xmlns:p14="http://schemas.microsoft.com/office/powerpoint/2010/main" val="171807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implies 0 or 1 instance of the previous character</a:t>
            </a:r>
          </a:p>
        </p:txBody>
      </p:sp>
      <p:sp>
        <p:nvSpPr>
          <p:cNvPr id="4" name="Slide Number Placeholder 3"/>
          <p:cNvSpPr>
            <a:spLocks noGrp="1"/>
          </p:cNvSpPr>
          <p:nvPr>
            <p:ph type="sldNum" sz="quarter" idx="10"/>
          </p:nvPr>
        </p:nvSpPr>
        <p:spPr/>
        <p:txBody>
          <a:bodyPr/>
          <a:lstStyle/>
          <a:p>
            <a:fld id="{99E98B2B-BBEA-8F42-9459-584923179308}" type="slidenum">
              <a:rPr lang="en-US" smtClean="0"/>
              <a:t>10</a:t>
            </a:fld>
            <a:endParaRPr lang="en-US"/>
          </a:p>
        </p:txBody>
      </p:sp>
    </p:spTree>
    <p:extLst>
      <p:ext uri="{BB962C8B-B14F-4D97-AF65-F5344CB8AC3E}">
        <p14:creationId xmlns:p14="http://schemas.microsoft.com/office/powerpoint/2010/main" val="375958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11</a:t>
            </a:fld>
            <a:endParaRPr lang="en-US"/>
          </a:p>
        </p:txBody>
      </p:sp>
    </p:spTree>
    <p:extLst>
      <p:ext uri="{BB962C8B-B14F-4D97-AF65-F5344CB8AC3E}">
        <p14:creationId xmlns:p14="http://schemas.microsoft.com/office/powerpoint/2010/main" val="762889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12</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1" dirty="0"/>
              <a:t>Negation</a:t>
            </a:r>
            <a:r>
              <a:rPr lang="en-US" b="1" baseline="0" dirty="0"/>
              <a:t> of . (Negation of any single character) -- is not a valid ask.  [^.] is NOT interpreted as negation of any single character, rather it is interpreted as negation of the character . literally.  </a:t>
            </a:r>
          </a:p>
          <a:p>
            <a:pPr eaLnBrk="1" hangingPunct="1"/>
            <a:endParaRPr lang="en-US" b="1" baseline="0" dirty="0"/>
          </a:p>
          <a:p>
            <a:pPr eaLnBrk="1" hangingPunct="1"/>
            <a:r>
              <a:rPr lang="en-US" b="1" baseline="0" dirty="0"/>
              <a:t>/^apple/g  will only match “apple” at the start of the string even though global modifier is present.  Even if “apple” is present at the start of a new line in the string, only the instance at the very start start of the string will match. </a:t>
            </a:r>
          </a:p>
          <a:p>
            <a:pPr eaLnBrk="1" hangingPunct="1"/>
            <a:r>
              <a:rPr lang="en-US" b="1" baseline="0" dirty="0"/>
              <a:t>Input: “apple is yummy\</a:t>
            </a:r>
            <a:r>
              <a:rPr lang="en-US" b="1" baseline="0" dirty="0" err="1"/>
              <a:t>napple</a:t>
            </a:r>
            <a:r>
              <a:rPr lang="en-US" b="1" baseline="0" dirty="0"/>
              <a:t> is healthy\n”  Only the first apple in the string will match. </a:t>
            </a:r>
          </a:p>
          <a:p>
            <a:pPr eaLnBrk="1" hangingPunct="1"/>
            <a:endParaRPr lang="en-US" b="1" dirty="0"/>
          </a:p>
        </p:txBody>
      </p:sp>
    </p:spTree>
    <p:extLst>
      <p:ext uri="{BB962C8B-B14F-4D97-AF65-F5344CB8AC3E}">
        <p14:creationId xmlns:p14="http://schemas.microsoft.com/office/powerpoint/2010/main" val="2190442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868045" y="726884"/>
            <a:ext cx="7407909" cy="1244600"/>
          </a:xfrm>
          <a:prstGeom prst="rect">
            <a:avLst/>
          </a:prstGeom>
        </p:spPr>
        <p:txBody>
          <a:bodyPr wrap="square" lIns="0" tIns="0" rIns="0" bIns="0">
            <a:spAutoFit/>
          </a:bodyPr>
          <a:lstStyle>
            <a:lvl1pPr>
              <a:defRPr sz="4000" b="1" i="0">
                <a:solidFill>
                  <a:schemeClr val="tx1"/>
                </a:solidFill>
                <a:latin typeface="Arial"/>
                <a:cs typeface="Arial"/>
              </a:defRPr>
            </a:lvl1pPr>
          </a:lstStyle>
          <a:p>
            <a:endParaRPr/>
          </a:p>
        </p:txBody>
      </p:sp>
      <p:sp>
        <p:nvSpPr>
          <p:cNvPr id="3" name="Holder 3"/>
          <p:cNvSpPr>
            <a:spLocks noGrp="1"/>
          </p:cNvSpPr>
          <p:nvPr>
            <p:ph type="subTitle" idx="4"/>
          </p:nvPr>
        </p:nvSpPr>
        <p:spPr>
          <a:xfrm>
            <a:off x="890746" y="2879915"/>
            <a:ext cx="7362507" cy="1124585"/>
          </a:xfrm>
          <a:prstGeom prst="rect">
            <a:avLst/>
          </a:prstGeom>
        </p:spPr>
        <p:txBody>
          <a:bodyPr wrap="square" lIns="0" tIns="0" rIns="0" bIns="0">
            <a:spAutoFit/>
          </a:bodyPr>
          <a:lstStyle>
            <a:lvl1pPr>
              <a:defRPr sz="3600" b="0" i="0">
                <a:solidFill>
                  <a:srgbClr val="A4001D"/>
                </a:solidFill>
                <a:latin typeface="Arial"/>
                <a:cs typeface="Arial"/>
              </a:defRPr>
            </a:lvl1pPr>
          </a:lstStyle>
          <a:p>
            <a:endParaRPr/>
          </a:p>
        </p:txBody>
      </p:sp>
      <p:sp>
        <p:nvSpPr>
          <p:cNvPr id="4" name="Holder 4"/>
          <p:cNvSpPr>
            <a:spLocks noGrp="1"/>
          </p:cNvSpPr>
          <p:nvPr>
            <p:ph type="ftr" sz="quarter" idx="5"/>
          </p:nvPr>
        </p:nvSpPr>
        <p:spPr>
          <a:xfrm>
            <a:off x="3108960" y="4783455"/>
            <a:ext cx="2926080" cy="169277"/>
          </a:xfrm>
        </p:spPr>
        <p:txBody>
          <a:bodyPr lIns="0" tIns="0" rIns="0" bIns="0"/>
          <a:lstStyle>
            <a:lvl1pPr algn="ctr">
              <a:defRPr sz="1100">
                <a:solidFill>
                  <a:schemeClr val="tx1">
                    <a:tint val="75000"/>
                  </a:schemeClr>
                </a:solidFill>
              </a:defRPr>
            </a:lvl1pPr>
          </a:lstStyle>
          <a:p>
            <a:r>
              <a:rPr lang="en-US"/>
              <a:t>© Anagha Kulkarni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7B86756-D4B1-2045-882B-DFAF0615DC7D}" type="datetime1">
              <a:rPr lang="en-US" smtClean="0"/>
              <a:t>7/5/23</a:t>
            </a:fld>
            <a:endParaRPr lang="en-US"/>
          </a:p>
        </p:txBody>
      </p:sp>
      <p:sp>
        <p:nvSpPr>
          <p:cNvPr id="6" name="Holder 6"/>
          <p:cNvSpPr>
            <a:spLocks noGrp="1"/>
          </p:cNvSpPr>
          <p:nvPr>
            <p:ph type="sldNum" sz="quarter" idx="7"/>
          </p:nvPr>
        </p:nvSpPr>
        <p:spPr>
          <a:xfrm>
            <a:off x="6583680" y="4783455"/>
            <a:ext cx="2103120" cy="169277"/>
          </a:xfrm>
        </p:spPr>
        <p:txBody>
          <a:bodyPr lIns="0" tIns="0" rIns="0" bIns="0"/>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7" name="Picture 6" descr="SPUBAFF2:new identity:~Logos:~Logo Masters:SFState_Logo_H_cmyk_1in.bmp">
            <a:extLst>
              <a:ext uri="{FF2B5EF4-FFF2-40B4-BE49-F238E27FC236}">
                <a16:creationId xmlns:a16="http://schemas.microsoft.com/office/drawing/2014/main" id="{2301101A-3A36-B746-A396-1C5364305156}"/>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32483" y="21524"/>
            <a:ext cx="6449317" cy="1000125"/>
          </a:xfrm>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1583"/>
          </a:xfrm>
        </p:spPr>
        <p:txBody>
          <a:bodyPr lIns="0" tIns="0" rIns="0" bIns="0"/>
          <a:lstStyle>
            <a:lvl1pPr algn="ctr">
              <a:defRPr sz="1050">
                <a:solidFill>
                  <a:schemeClr val="tx1">
                    <a:tint val="75000"/>
                  </a:schemeClr>
                </a:solidFill>
              </a:defRPr>
            </a:lvl1pPr>
          </a:lstStyle>
          <a:p>
            <a:r>
              <a:rPr lang="en-US"/>
              <a:t>© Anagha Kulkarni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52279D7-9098-344C-AD60-0308FFCF6379}" type="datetime1">
              <a:rPr lang="en-US" smtClean="0"/>
              <a:t>7/5/23</a:t>
            </a:fld>
            <a:endParaRPr lang="en-US"/>
          </a:p>
        </p:txBody>
      </p:sp>
      <p:sp>
        <p:nvSpPr>
          <p:cNvPr id="6" name="Holder 6"/>
          <p:cNvSpPr>
            <a:spLocks noGrp="1"/>
          </p:cNvSpPr>
          <p:nvPr>
            <p:ph type="sldNum" sz="quarter" idx="7"/>
          </p:nvPr>
        </p:nvSpPr>
        <p:spPr>
          <a:xfrm>
            <a:off x="6583680" y="4917073"/>
            <a:ext cx="2103120" cy="169277"/>
          </a:xfrm>
        </p:spPr>
        <p:txBody>
          <a:bodyPr lIns="0" tIns="0" rIns="0" bIns="0"/>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7" name="Picture 6" descr="SPUBAFF2:new identity:~Logos:~Logo Masters:SFState_Logo_H_cmyk_1in.bmp">
            <a:extLst>
              <a:ext uri="{FF2B5EF4-FFF2-40B4-BE49-F238E27FC236}">
                <a16:creationId xmlns:a16="http://schemas.microsoft.com/office/drawing/2014/main" id="{26E0886E-A99C-8344-BDC1-FC58C58042EC}"/>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57" y="0"/>
            <a:ext cx="0" cy="5143500"/>
          </a:xfrm>
          <a:custGeom>
            <a:avLst/>
            <a:gdLst/>
            <a:ahLst/>
            <a:cxnLst/>
            <a:rect l="l" t="t" r="r" b="b"/>
            <a:pathLst>
              <a:path h="5143500">
                <a:moveTo>
                  <a:pt x="0" y="0"/>
                </a:moveTo>
                <a:lnTo>
                  <a:pt x="0" y="5143500"/>
                </a:lnTo>
              </a:path>
            </a:pathLst>
          </a:custGeom>
          <a:ln w="45719">
            <a:solidFill>
              <a:srgbClr val="A40508"/>
            </a:solidFill>
          </a:ln>
        </p:spPr>
        <p:txBody>
          <a:bodyPr wrap="square" lIns="0" tIns="0" rIns="0" bIns="0" rtlCol="0"/>
          <a:lstStyle/>
          <a:p>
            <a:endParaRPr/>
          </a:p>
        </p:txBody>
      </p:sp>
      <p:sp>
        <p:nvSpPr>
          <p:cNvPr id="17" name="bk object 17"/>
          <p:cNvSpPr/>
          <p:nvPr/>
        </p:nvSpPr>
        <p:spPr>
          <a:xfrm>
            <a:off x="-1" y="0"/>
            <a:ext cx="45720" cy="5143500"/>
          </a:xfrm>
          <a:custGeom>
            <a:avLst/>
            <a:gdLst/>
            <a:ahLst/>
            <a:cxnLst/>
            <a:rect l="l" t="t" r="r" b="b"/>
            <a:pathLst>
              <a:path w="45720" h="5143500">
                <a:moveTo>
                  <a:pt x="45719" y="0"/>
                </a:moveTo>
                <a:lnTo>
                  <a:pt x="45719" y="5143501"/>
                </a:lnTo>
                <a:lnTo>
                  <a:pt x="0" y="5143501"/>
                </a:lnTo>
                <a:lnTo>
                  <a:pt x="0" y="0"/>
                </a:lnTo>
                <a:lnTo>
                  <a:pt x="45719" y="0"/>
                </a:lnTo>
                <a:close/>
              </a:path>
            </a:pathLst>
          </a:custGeom>
          <a:ln w="9525">
            <a:solidFill>
              <a:srgbClr val="A4001D"/>
            </a:solidFill>
          </a:ln>
        </p:spPr>
        <p:txBody>
          <a:bodyPr wrap="square" lIns="0" tIns="0" rIns="0" bIns="0" rtlCol="0"/>
          <a:lstStyle/>
          <a:p>
            <a:endParaRPr/>
          </a:p>
        </p:txBody>
      </p:sp>
      <p:sp>
        <p:nvSpPr>
          <p:cNvPr id="2" name="Holder 2"/>
          <p:cNvSpPr>
            <a:spLocks noGrp="1"/>
          </p:cNvSpPr>
          <p:nvPr>
            <p:ph type="title"/>
          </p:nvPr>
        </p:nvSpPr>
        <p:spPr>
          <a:xfrm>
            <a:off x="388621" y="64770"/>
            <a:ext cx="6393179" cy="100012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356234" y="1364424"/>
            <a:ext cx="8431530" cy="360045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917073"/>
            <a:ext cx="2926080" cy="169277"/>
          </a:xfrm>
          <a:prstGeom prst="rect">
            <a:avLst/>
          </a:prstGeom>
        </p:spPr>
        <p:txBody>
          <a:bodyPr wrap="square" lIns="0" tIns="0" rIns="0" bIns="0">
            <a:spAutoFit/>
          </a:bodyPr>
          <a:lstStyle>
            <a:lvl1pPr algn="ctr">
              <a:defRPr sz="1100">
                <a:solidFill>
                  <a:schemeClr val="tx1">
                    <a:tint val="75000"/>
                  </a:schemeClr>
                </a:solidFill>
              </a:defRPr>
            </a:lvl1pPr>
          </a:lstStyle>
          <a:p>
            <a:r>
              <a:rPr lang="en-US"/>
              <a:t>© Anagha Kulkarni</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A45ED665-70AD-D24C-93FB-75F78F702340}" type="datetime1">
              <a:rPr lang="en-US" smtClean="0"/>
              <a:t>7/5/23</a:t>
            </a:fld>
            <a:endParaRPr lang="en-US"/>
          </a:p>
        </p:txBody>
      </p:sp>
      <p:sp>
        <p:nvSpPr>
          <p:cNvPr id="6" name="Holder 6"/>
          <p:cNvSpPr>
            <a:spLocks noGrp="1"/>
          </p:cNvSpPr>
          <p:nvPr>
            <p:ph type="sldNum" sz="quarter" idx="7"/>
          </p:nvPr>
        </p:nvSpPr>
        <p:spPr>
          <a:xfrm>
            <a:off x="6583680" y="4917073"/>
            <a:ext cx="2103120" cy="169277"/>
          </a:xfrm>
          <a:prstGeom prst="rect">
            <a:avLst/>
          </a:prstGeom>
        </p:spPr>
        <p:txBody>
          <a:bodyPr wrap="square" lIns="0" tIns="0" rIns="0" bIns="0">
            <a:spAutoFit/>
          </a:bodyPr>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9" name="Picture 8" descr="SPUBAFF2:new identity:~Logos:~Logo Masters:SFState_Logo_H_cmyk_1in.bmp">
            <a:extLst>
              <a:ext uri="{FF2B5EF4-FFF2-40B4-BE49-F238E27FC236}">
                <a16:creationId xmlns:a16="http://schemas.microsoft.com/office/drawing/2014/main" id="{A51AA149-C1BB-D348-AB5A-BF217230CFCD}"/>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sfsu.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faculty.sfsu.edu/~ak/hom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tiff"/><Relationship Id="rId4" Type="http://schemas.openxmlformats.org/officeDocument/2006/relationships/image" Target="../media/image12.tif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s.google.com/edu/python/regular-expressions" TargetMode="External"/><Relationship Id="rId2" Type="http://schemas.openxmlformats.org/officeDocument/2006/relationships/hyperlink" Target="https://regex101.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o-libry.com/blogs/natural-language-processing-nlp-real-estate/" TargetMode="External"/><Relationship Id="rId3" Type="http://schemas.openxmlformats.org/officeDocument/2006/relationships/hyperlink" Target="https://www.foreseemed.com/natural-language-processing-in-healthcare" TargetMode="External"/><Relationship Id="rId7" Type="http://schemas.openxmlformats.org/officeDocument/2006/relationships/hyperlink" Target="https://mitsloan.mit.edu/ideas-made-to-matter/why-finance-deploying-natural-language-process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pnas.org/content/114/25/6521" TargetMode="External"/><Relationship Id="rId5" Type="http://schemas.openxmlformats.org/officeDocument/2006/relationships/hyperlink" Target="https://indatalabs.com/blog/nlp-in-education" TargetMode="External"/><Relationship Id="rId4" Type="http://schemas.openxmlformats.org/officeDocument/2006/relationships/hyperlink" Target="https://www.microsoft.com/en-us/research/group/biomedical-nlp-group/"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sych.fullerton.edu/mbirnbaum/psych101/Eliza.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28600" y="933996"/>
            <a:ext cx="8431530" cy="1072088"/>
          </a:xfrm>
          <a:prstGeom prst="rect">
            <a:avLst/>
          </a:prstGeom>
        </p:spPr>
        <p:txBody>
          <a:bodyPr vert="horz" wrap="square" lIns="0" tIns="12700" rIns="0" bIns="0" rtlCol="0">
            <a:spAutoFit/>
          </a:bodyPr>
          <a:lstStyle/>
          <a:p>
            <a:pPr marL="1567180" marR="5080" indent="-1233805" algn="ctr">
              <a:lnSpc>
                <a:spcPct val="100000"/>
              </a:lnSpc>
              <a:spcBef>
                <a:spcPts val="100"/>
              </a:spcBef>
            </a:pPr>
            <a:r>
              <a:rPr lang="en-US" sz="3600" b="1" dirty="0"/>
              <a:t>Welcome to</a:t>
            </a:r>
          </a:p>
          <a:p>
            <a:pPr marL="1567180" marR="5080" indent="-1233805" algn="ctr">
              <a:lnSpc>
                <a:spcPct val="100000"/>
              </a:lnSpc>
              <a:spcBef>
                <a:spcPts val="100"/>
              </a:spcBef>
            </a:pPr>
            <a:r>
              <a:rPr lang="en-US" sz="3200" dirty="0"/>
              <a:t>Natural Language Technologies</a:t>
            </a:r>
            <a:endParaRPr sz="3200" dirty="0"/>
          </a:p>
        </p:txBody>
      </p:sp>
      <p:sp>
        <p:nvSpPr>
          <p:cNvPr id="2" name="TextBox 1"/>
          <p:cNvSpPr txBox="1"/>
          <p:nvPr/>
        </p:nvSpPr>
        <p:spPr>
          <a:xfrm>
            <a:off x="2848739" y="3181350"/>
            <a:ext cx="3446521" cy="1969770"/>
          </a:xfrm>
          <a:prstGeom prst="rect">
            <a:avLst/>
          </a:prstGeom>
          <a:noFill/>
        </p:spPr>
        <p:txBody>
          <a:bodyPr wrap="none" rtlCol="0">
            <a:spAutoFit/>
          </a:bodyPr>
          <a:lstStyle/>
          <a:p>
            <a:pPr algn="ctr"/>
            <a:r>
              <a:rPr lang="en-US" sz="2400" dirty="0"/>
              <a:t>Professor Anagha Kulkarni</a:t>
            </a:r>
          </a:p>
          <a:p>
            <a:pPr algn="ctr"/>
            <a:r>
              <a:rPr lang="en-US" dirty="0">
                <a:hlinkClick r:id="rId3"/>
              </a:rPr>
              <a:t>ak@sfsu.edu</a:t>
            </a:r>
            <a:endParaRPr lang="en-US" dirty="0"/>
          </a:p>
          <a:p>
            <a:pPr algn="ctr"/>
            <a:r>
              <a:rPr lang="en-US" sz="1600" dirty="0"/>
              <a:t>Department of Computer Science</a:t>
            </a:r>
          </a:p>
          <a:p>
            <a:pPr algn="ctr"/>
            <a:r>
              <a:rPr lang="en-US" sz="1600" dirty="0"/>
              <a:t>College of Science &amp; Engineering</a:t>
            </a:r>
          </a:p>
          <a:p>
            <a:pPr algn="ctr"/>
            <a:r>
              <a:rPr lang="en-US" sz="1600" dirty="0"/>
              <a:t>San Francisco State University</a:t>
            </a:r>
          </a:p>
          <a:p>
            <a:pPr algn="ctr"/>
            <a:r>
              <a:rPr lang="en-US" sz="1600" dirty="0">
                <a:hlinkClick r:id="rId4"/>
              </a:rPr>
              <a:t>https://faculty.sfsu.edu/~ak</a:t>
            </a:r>
            <a:endParaRPr lang="en-US" sz="1600" dirty="0"/>
          </a:p>
          <a:p>
            <a:pPr algn="ctr"/>
            <a:endParaRPr lang="en-US" sz="1600" dirty="0"/>
          </a:p>
        </p:txBody>
      </p:sp>
      <p:sp>
        <p:nvSpPr>
          <p:cNvPr id="4" name="Footer Placeholder 3">
            <a:extLst>
              <a:ext uri="{FF2B5EF4-FFF2-40B4-BE49-F238E27FC236}">
                <a16:creationId xmlns:a16="http://schemas.microsoft.com/office/drawing/2014/main" id="{2C52C6E6-3602-9B47-BB21-423FF712A0B9}"/>
              </a:ext>
            </a:extLst>
          </p:cNvPr>
          <p:cNvSpPr>
            <a:spLocks noGrp="1"/>
          </p:cNvSpPr>
          <p:nvPr>
            <p:ph type="ftr" sz="quarter" idx="5"/>
          </p:nvPr>
        </p:nvSpPr>
        <p:spPr/>
        <p:txBody>
          <a:bodyPr/>
          <a:lstStyle/>
          <a:p>
            <a:r>
              <a:rPr lang="en-US" dirty="0"/>
              <a:t>© Anagha Kulkarni</a:t>
            </a:r>
          </a:p>
        </p:txBody>
      </p:sp>
      <p:pic>
        <p:nvPicPr>
          <p:cNvPr id="6" name="Picture 5" descr="SPUBAFF2:new identity:~Logos:~Logo Masters:SFState_Logo_H_cmyk_1in.bmp">
            <a:extLst>
              <a:ext uri="{FF2B5EF4-FFF2-40B4-BE49-F238E27FC236}">
                <a16:creationId xmlns:a16="http://schemas.microsoft.com/office/drawing/2014/main" id="{39E50A25-7D2A-5040-B7FD-891D2F14207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352800" y="0"/>
            <a:ext cx="2362200" cy="609600"/>
          </a:xfrm>
          <a:prstGeom prst="rect">
            <a:avLst/>
          </a:prstGeom>
          <a:noFill/>
          <a:ln>
            <a:noFill/>
          </a:ln>
        </p:spPr>
      </p:pic>
      <p:sp>
        <p:nvSpPr>
          <p:cNvPr id="7" name="Slide Number Placeholder 6">
            <a:extLst>
              <a:ext uri="{FF2B5EF4-FFF2-40B4-BE49-F238E27FC236}">
                <a16:creationId xmlns:a16="http://schemas.microsoft.com/office/drawing/2014/main" id="{713D141D-A534-3940-90FE-F84F17F07BDB}"/>
              </a:ext>
            </a:extLst>
          </p:cNvPr>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310" y="64770"/>
            <a:ext cx="7231379" cy="492443"/>
          </a:xfrm>
        </p:spPr>
        <p:txBody>
          <a:bodyPr/>
          <a:lstStyle/>
          <a:p>
            <a:r>
              <a:rPr lang="en-US" dirty="0"/>
              <a:t>RE: Basics</a:t>
            </a:r>
          </a:p>
        </p:txBody>
      </p:sp>
      <p:pic>
        <p:nvPicPr>
          <p:cNvPr id="4" name="Picture 3"/>
          <p:cNvPicPr>
            <a:picLocks noChangeAspect="1"/>
          </p:cNvPicPr>
          <p:nvPr/>
        </p:nvPicPr>
        <p:blipFill>
          <a:blip r:embed="rId3"/>
          <a:stretch>
            <a:fillRect/>
          </a:stretch>
        </p:blipFill>
        <p:spPr>
          <a:xfrm>
            <a:off x="304800" y="742950"/>
            <a:ext cx="7052311" cy="1357237"/>
          </a:xfrm>
          <a:prstGeom prst="rect">
            <a:avLst/>
          </a:prstGeom>
        </p:spPr>
      </p:pic>
      <p:pic>
        <p:nvPicPr>
          <p:cNvPr id="5" name="Picture 4"/>
          <p:cNvPicPr>
            <a:picLocks noChangeAspect="1"/>
          </p:cNvPicPr>
          <p:nvPr/>
        </p:nvPicPr>
        <p:blipFill>
          <a:blip r:embed="rId4"/>
          <a:stretch>
            <a:fillRect/>
          </a:stretch>
        </p:blipFill>
        <p:spPr>
          <a:xfrm>
            <a:off x="292869" y="2149036"/>
            <a:ext cx="7894820" cy="1735859"/>
          </a:xfrm>
          <a:prstGeom prst="rect">
            <a:avLst/>
          </a:prstGeom>
        </p:spPr>
      </p:pic>
      <p:pic>
        <p:nvPicPr>
          <p:cNvPr id="6" name="Picture 5"/>
          <p:cNvPicPr>
            <a:picLocks noChangeAspect="1"/>
          </p:cNvPicPr>
          <p:nvPr/>
        </p:nvPicPr>
        <p:blipFill>
          <a:blip r:embed="rId5"/>
          <a:stretch>
            <a:fillRect/>
          </a:stretch>
        </p:blipFill>
        <p:spPr>
          <a:xfrm>
            <a:off x="296617" y="3948533"/>
            <a:ext cx="7891072" cy="1061617"/>
          </a:xfrm>
          <a:prstGeom prst="rect">
            <a:avLst/>
          </a:prstGeom>
        </p:spPr>
      </p:pic>
      <p:sp>
        <p:nvSpPr>
          <p:cNvPr id="7" name="Rectangle 6">
            <a:extLst>
              <a:ext uri="{FF2B5EF4-FFF2-40B4-BE49-F238E27FC236}">
                <a16:creationId xmlns:a16="http://schemas.microsoft.com/office/drawing/2014/main" id="{6DE8293D-DD5D-404A-93AF-5EBBA39D0B52}"/>
              </a:ext>
            </a:extLst>
          </p:cNvPr>
          <p:cNvSpPr/>
          <p:nvPr/>
        </p:nvSpPr>
        <p:spPr>
          <a:xfrm>
            <a:off x="4267200" y="3657600"/>
            <a:ext cx="3733800" cy="2743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Footer Placeholder 8">
            <a:extLst>
              <a:ext uri="{FF2B5EF4-FFF2-40B4-BE49-F238E27FC236}">
                <a16:creationId xmlns:a16="http://schemas.microsoft.com/office/drawing/2014/main" id="{0C77E251-4748-7F4D-B76E-ABB8684658AF}"/>
              </a:ext>
            </a:extLst>
          </p:cNvPr>
          <p:cNvSpPr>
            <a:spLocks noGrp="1"/>
          </p:cNvSpPr>
          <p:nvPr>
            <p:ph type="ftr" sz="quarter" idx="5"/>
          </p:nvPr>
        </p:nvSpPr>
        <p:spPr/>
        <p:txBody>
          <a:bodyPr/>
          <a:lstStyle/>
          <a:p>
            <a:r>
              <a:rPr lang="en-US"/>
              <a:t>© Anagha Kulkarni</a:t>
            </a:r>
          </a:p>
        </p:txBody>
      </p:sp>
      <p:sp>
        <p:nvSpPr>
          <p:cNvPr id="10" name="Slide Number Placeholder 9">
            <a:extLst>
              <a:ext uri="{FF2B5EF4-FFF2-40B4-BE49-F238E27FC236}">
                <a16:creationId xmlns:a16="http://schemas.microsoft.com/office/drawing/2014/main" id="{54FF0324-BCEB-B041-837D-23F72AD65EF4}"/>
              </a:ext>
            </a:extLst>
          </p:cNvPr>
          <p:cNvSpPr>
            <a:spLocks noGrp="1"/>
          </p:cNvSpPr>
          <p:nvPr>
            <p:ph type="sldNum" sz="quarter" idx="7"/>
          </p:nvPr>
        </p:nvSpPr>
        <p:spPr/>
        <p:txBody>
          <a:bodyPr/>
          <a:lstStyle/>
          <a:p>
            <a:fld id="{B6F15528-21DE-4FAA-801E-634DDDAF4B2B}" type="slidenum">
              <a:rPr lang="en-US" smtClean="0"/>
              <a:pPr/>
              <a:t>10</a:t>
            </a:fld>
            <a:endParaRPr lang="en-US"/>
          </a:p>
        </p:txBody>
      </p:sp>
      <p:sp>
        <p:nvSpPr>
          <p:cNvPr id="11" name="Rectangle 10">
            <a:extLst>
              <a:ext uri="{FF2B5EF4-FFF2-40B4-BE49-F238E27FC236}">
                <a16:creationId xmlns:a16="http://schemas.microsoft.com/office/drawing/2014/main" id="{A88456BA-BCB2-D34F-A718-20DD9325DF3E}"/>
              </a:ext>
            </a:extLst>
          </p:cNvPr>
          <p:cNvSpPr/>
          <p:nvPr/>
        </p:nvSpPr>
        <p:spPr>
          <a:xfrm>
            <a:off x="228599" y="1047750"/>
            <a:ext cx="8686800" cy="277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8B7F96-B595-AA4D-BE25-F1D80C0DD967}"/>
              </a:ext>
            </a:extLst>
          </p:cNvPr>
          <p:cNvSpPr/>
          <p:nvPr/>
        </p:nvSpPr>
        <p:spPr>
          <a:xfrm>
            <a:off x="304800" y="1329973"/>
            <a:ext cx="8686800" cy="251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87D10B-07E1-644B-9096-17E3B02B8F75}"/>
              </a:ext>
            </a:extLst>
          </p:cNvPr>
          <p:cNvSpPr/>
          <p:nvPr/>
        </p:nvSpPr>
        <p:spPr>
          <a:xfrm>
            <a:off x="290577" y="1567772"/>
            <a:ext cx="8686800" cy="240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122211-D76E-E449-8727-1C2FA0CDDA32}"/>
              </a:ext>
            </a:extLst>
          </p:cNvPr>
          <p:cNvSpPr/>
          <p:nvPr/>
        </p:nvSpPr>
        <p:spPr>
          <a:xfrm>
            <a:off x="152400" y="2419350"/>
            <a:ext cx="8686800" cy="273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16B4C2-5517-874B-A015-B4950B050ED8}"/>
              </a:ext>
            </a:extLst>
          </p:cNvPr>
          <p:cNvSpPr/>
          <p:nvPr/>
        </p:nvSpPr>
        <p:spPr>
          <a:xfrm>
            <a:off x="185056" y="2702346"/>
            <a:ext cx="8686800" cy="208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45302AE-E124-A849-A267-05A1E1C41A89}"/>
              </a:ext>
            </a:extLst>
          </p:cNvPr>
          <p:cNvSpPr/>
          <p:nvPr/>
        </p:nvSpPr>
        <p:spPr>
          <a:xfrm>
            <a:off x="185056" y="2909542"/>
            <a:ext cx="8686800" cy="222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FE1F37-319E-FA4A-8F2D-4E6A31D0C9DE}"/>
              </a:ext>
            </a:extLst>
          </p:cNvPr>
          <p:cNvSpPr/>
          <p:nvPr/>
        </p:nvSpPr>
        <p:spPr>
          <a:xfrm>
            <a:off x="228599" y="3130937"/>
            <a:ext cx="8686800" cy="251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660252-94C2-4147-8918-97DB2A1CD1C1}"/>
              </a:ext>
            </a:extLst>
          </p:cNvPr>
          <p:cNvSpPr/>
          <p:nvPr/>
        </p:nvSpPr>
        <p:spPr>
          <a:xfrm>
            <a:off x="228599" y="3374604"/>
            <a:ext cx="8686800" cy="251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EE8956-FE9D-024A-A946-2B36AC9B9C9B}"/>
              </a:ext>
            </a:extLst>
          </p:cNvPr>
          <p:cNvSpPr/>
          <p:nvPr/>
        </p:nvSpPr>
        <p:spPr>
          <a:xfrm>
            <a:off x="118024" y="4253927"/>
            <a:ext cx="8686800" cy="222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5C17E4-2447-8845-9B06-45DA3C097D56}"/>
              </a:ext>
            </a:extLst>
          </p:cNvPr>
          <p:cNvSpPr/>
          <p:nvPr/>
        </p:nvSpPr>
        <p:spPr>
          <a:xfrm>
            <a:off x="153546" y="4477359"/>
            <a:ext cx="8686800" cy="222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21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310" y="64770"/>
            <a:ext cx="7231379" cy="492443"/>
          </a:xfrm>
        </p:spPr>
        <p:txBody>
          <a:bodyPr/>
          <a:lstStyle/>
          <a:p>
            <a:r>
              <a:rPr lang="en-US" dirty="0"/>
              <a:t>RE: ? Kleene * Kleene +</a:t>
            </a:r>
          </a:p>
        </p:txBody>
      </p:sp>
      <p:graphicFrame>
        <p:nvGraphicFramePr>
          <p:cNvPr id="4" name="Table 3"/>
          <p:cNvGraphicFramePr>
            <a:graphicFrameLocks noGrp="1"/>
          </p:cNvGraphicFramePr>
          <p:nvPr/>
        </p:nvGraphicFramePr>
        <p:xfrm>
          <a:off x="761999" y="666750"/>
          <a:ext cx="7425689" cy="3845560"/>
        </p:xfrm>
        <a:graphic>
          <a:graphicData uri="http://schemas.openxmlformats.org/drawingml/2006/table">
            <a:tbl>
              <a:tblPr firstRow="1" bandRow="1">
                <a:tableStyleId>{073A0DAA-6AF3-43AB-8588-CEC1D06C72B9}</a:tableStyleId>
              </a:tblPr>
              <a:tblGrid>
                <a:gridCol w="1659860">
                  <a:extLst>
                    <a:ext uri="{9D8B030D-6E8A-4147-A177-3AD203B41FA5}">
                      <a16:colId xmlns:a16="http://schemas.microsoft.com/office/drawing/2014/main" val="20000"/>
                    </a:ext>
                  </a:extLst>
                </a:gridCol>
                <a:gridCol w="1747221">
                  <a:extLst>
                    <a:ext uri="{9D8B030D-6E8A-4147-A177-3AD203B41FA5}">
                      <a16:colId xmlns:a16="http://schemas.microsoft.com/office/drawing/2014/main" val="20001"/>
                    </a:ext>
                  </a:extLst>
                </a:gridCol>
                <a:gridCol w="4018608">
                  <a:extLst>
                    <a:ext uri="{9D8B030D-6E8A-4147-A177-3AD203B41FA5}">
                      <a16:colId xmlns:a16="http://schemas.microsoft.com/office/drawing/2014/main" val="20002"/>
                    </a:ext>
                  </a:extLst>
                </a:gridCol>
              </a:tblGrid>
              <a:tr h="370840">
                <a:tc>
                  <a:txBody>
                    <a:bodyPr/>
                    <a:lstStyle/>
                    <a:p>
                      <a:r>
                        <a:rPr lang="en-US" dirty="0"/>
                        <a:t>Pattern</a:t>
                      </a:r>
                    </a:p>
                  </a:txBody>
                  <a:tcPr/>
                </a:tc>
                <a:tc>
                  <a:txBody>
                    <a:bodyPr/>
                    <a:lstStyle/>
                    <a:p>
                      <a:r>
                        <a:rPr lang="en-US" dirty="0"/>
                        <a:t>Matches</a:t>
                      </a:r>
                    </a:p>
                  </a:txBody>
                  <a:tcPr/>
                </a:tc>
                <a:tc>
                  <a:txBody>
                    <a:bodyPr/>
                    <a:lstStyle/>
                    <a:p>
                      <a:r>
                        <a:rPr lang="en-US" dirty="0"/>
                        <a:t>Examples</a:t>
                      </a:r>
                    </a:p>
                  </a:txBody>
                  <a:tcPr/>
                </a:tc>
                <a:extLst>
                  <a:ext uri="{0D108BD9-81ED-4DB2-BD59-A6C34878D82A}">
                    <a16:rowId xmlns:a16="http://schemas.microsoft.com/office/drawing/2014/main" val="10000"/>
                  </a:ext>
                </a:extLst>
              </a:tr>
              <a:tr h="370840">
                <a:tc>
                  <a:txBody>
                    <a:bodyPr/>
                    <a:lstStyle/>
                    <a:p>
                      <a:r>
                        <a:rPr lang="en-US" dirty="0"/>
                        <a:t>/</a:t>
                      </a:r>
                      <a:r>
                        <a:rPr lang="en-US" dirty="0" err="1"/>
                        <a:t>colou?r</a:t>
                      </a:r>
                      <a:r>
                        <a:rPr lang="en-US" dirty="0"/>
                        <a:t>/</a:t>
                      </a:r>
                    </a:p>
                  </a:txBody>
                  <a:tcPr/>
                </a:tc>
                <a:tc>
                  <a:txBody>
                    <a:bodyPr/>
                    <a:lstStyle/>
                    <a:p>
                      <a:r>
                        <a:rPr lang="en-US" dirty="0"/>
                        <a:t>0 or 1 instance of previous char</a:t>
                      </a:r>
                    </a:p>
                  </a:txBody>
                  <a:tcPr/>
                </a:tc>
                <a:tc>
                  <a:txBody>
                    <a:bodyPr/>
                    <a:lstStyle/>
                    <a:p>
                      <a:r>
                        <a:rPr lang="en-US" u="sng" dirty="0"/>
                        <a:t>color</a:t>
                      </a:r>
                      <a:r>
                        <a:rPr lang="en-US" u="none" dirty="0"/>
                        <a:t>    </a:t>
                      </a:r>
                      <a:r>
                        <a:rPr lang="en-US" u="sng" dirty="0" err="1"/>
                        <a:t>colour</a:t>
                      </a:r>
                      <a:endParaRPr lang="en-US"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dirty="0"/>
                        <a:t>/</a:t>
                      </a:r>
                      <a:r>
                        <a:rPr lang="en-US" dirty="0" err="1"/>
                        <a:t>oo</a:t>
                      </a:r>
                      <a:r>
                        <a:rPr lang="en-US" dirty="0"/>
                        <a:t>*h!/</a:t>
                      </a:r>
                    </a:p>
                  </a:txBody>
                  <a:tcPr/>
                </a:tc>
                <a:tc>
                  <a:txBody>
                    <a:bodyPr/>
                    <a:lstStyle/>
                    <a:p>
                      <a:r>
                        <a:rPr lang="en-US" dirty="0"/>
                        <a:t>0 or more of</a:t>
                      </a:r>
                      <a:r>
                        <a:rPr lang="en-US" baseline="0" dirty="0"/>
                        <a:t> </a:t>
                      </a:r>
                      <a:r>
                        <a:rPr lang="en-US" dirty="0"/>
                        <a:t>previous char</a:t>
                      </a:r>
                      <a:endParaRPr lang="en-US" dirty="0">
                        <a:solidFill>
                          <a:srgbClr val="0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oh!</a:t>
                      </a:r>
                      <a:r>
                        <a:rPr lang="en-US" u="none" dirty="0"/>
                        <a:t> </a:t>
                      </a:r>
                      <a:r>
                        <a:rPr lang="en-US" u="sng" dirty="0"/>
                        <a:t>ooh!</a:t>
                      </a:r>
                      <a:r>
                        <a:rPr lang="en-US" u="none" dirty="0"/>
                        <a:t>  </a:t>
                      </a:r>
                      <a:r>
                        <a:rPr lang="en-US" u="sng" dirty="0" err="1"/>
                        <a:t>oooh</a:t>
                      </a:r>
                      <a:r>
                        <a:rPr lang="en-US" u="sng" dirty="0"/>
                        <a:t>!</a:t>
                      </a:r>
                      <a:r>
                        <a:rPr lang="en-US" u="none" dirty="0"/>
                        <a:t> </a:t>
                      </a:r>
                      <a:r>
                        <a:rPr lang="en-US" u="sng" dirty="0" err="1"/>
                        <a:t>ooooh</a:t>
                      </a:r>
                      <a:r>
                        <a:rPr lang="en-US" u="sng" dirty="0"/>
                        <a:t>!</a:t>
                      </a:r>
                      <a:endParaRPr lang="en-US"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dirty="0"/>
                        <a:t>/</a:t>
                      </a:r>
                      <a:r>
                        <a:rPr lang="en-US" dirty="0" err="1"/>
                        <a:t>oo+h</a:t>
                      </a:r>
                      <a:r>
                        <a:rPr lang="en-US" dirty="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 or more of previous char</a:t>
                      </a:r>
                      <a:endParaRPr lang="en-US" dirty="0">
                        <a:solidFill>
                          <a:srgbClr val="0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ooh!</a:t>
                      </a:r>
                      <a:r>
                        <a:rPr lang="en-US" u="none" dirty="0"/>
                        <a:t>  </a:t>
                      </a:r>
                      <a:r>
                        <a:rPr lang="en-US" u="sng" dirty="0" err="1"/>
                        <a:t>oooh</a:t>
                      </a:r>
                      <a:r>
                        <a:rPr lang="en-US" u="sng" dirty="0"/>
                        <a:t>!</a:t>
                      </a:r>
                      <a:r>
                        <a:rPr lang="en-US" u="none" dirty="0"/>
                        <a:t> </a:t>
                      </a:r>
                      <a:r>
                        <a:rPr lang="en-US" u="sng" dirty="0" err="1"/>
                        <a:t>ooooh</a:t>
                      </a:r>
                      <a:r>
                        <a:rPr lang="en-US" u="sng" dirty="0"/>
                        <a:t>!</a:t>
                      </a:r>
                      <a:endParaRPr lang="en-US"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/baa+/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or more of previous char</a:t>
                      </a:r>
                      <a:endParaRPr lang="en-US" dirty="0">
                        <a:solidFill>
                          <a:srgbClr val="0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baa</a:t>
                      </a:r>
                      <a:r>
                        <a:rPr lang="en-US" u="none" baseline="0" dirty="0"/>
                        <a:t> </a:t>
                      </a:r>
                      <a:r>
                        <a:rPr lang="en-US" u="sng" baseline="0" dirty="0" err="1"/>
                        <a:t>baaa</a:t>
                      </a:r>
                      <a:r>
                        <a:rPr lang="en-US" u="none" baseline="0" dirty="0"/>
                        <a:t> </a:t>
                      </a:r>
                      <a:r>
                        <a:rPr lang="en-US" u="sng" baseline="0" dirty="0" err="1"/>
                        <a:t>baaaa</a:t>
                      </a:r>
                      <a:r>
                        <a:rPr lang="en-US" u="none" baseline="0" dirty="0"/>
                        <a:t> </a:t>
                      </a:r>
                      <a:r>
                        <a:rPr lang="en-US" u="sng" baseline="0" dirty="0" err="1"/>
                        <a:t>baaaaa</a:t>
                      </a:r>
                      <a:endParaRPr lang="en-US"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t>
                      </a:r>
                      <a:r>
                        <a:rPr lang="en-US" dirty="0" err="1"/>
                        <a:t>beg.n</a:t>
                      </a:r>
                      <a:r>
                        <a:rPr lang="en-US" dirty="0"/>
                        <a:t>/</a:t>
                      </a:r>
                    </a:p>
                  </a:txBody>
                  <a:tcPr/>
                </a:tc>
                <a:tc>
                  <a:txBody>
                    <a:bodyPr/>
                    <a:lstStyle/>
                    <a:p>
                      <a:r>
                        <a:rPr lang="en-US" baseline="0" dirty="0"/>
                        <a:t>any character (1) except line breaks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dirty="0"/>
                        <a:t>begin</a:t>
                      </a:r>
                      <a:r>
                        <a:rPr lang="en-US" u="none" dirty="0"/>
                        <a:t> </a:t>
                      </a:r>
                      <a:r>
                        <a:rPr lang="en-US" u="sng" baseline="0" dirty="0"/>
                        <a:t>begun</a:t>
                      </a:r>
                      <a:r>
                        <a:rPr lang="en-US" u="none" baseline="0" dirty="0"/>
                        <a:t> </a:t>
                      </a:r>
                      <a:r>
                        <a:rPr lang="en-US" u="sng" baseline="0" dirty="0"/>
                        <a:t>beg*n</a:t>
                      </a:r>
                      <a:r>
                        <a:rPr lang="en-US" u="none" baseline="0" dirty="0"/>
                        <a:t> </a:t>
                      </a:r>
                      <a:r>
                        <a:rPr lang="en-US" u="sng" baseline="0" dirty="0"/>
                        <a:t>beg3n</a:t>
                      </a:r>
                      <a:endParaRPr lang="en-US"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A100C29F-00CB-BB45-A654-49EB4844094F}"/>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EE9DBA26-DC73-CE4B-8546-CE24895749E9}"/>
              </a:ext>
            </a:extLst>
          </p:cNvPr>
          <p:cNvSpPr>
            <a:spLocks noGrp="1"/>
          </p:cNvSpPr>
          <p:nvPr>
            <p:ph type="sldNum" sz="quarter" idx="7"/>
          </p:nvPr>
        </p:nvSpPr>
        <p:spPr/>
        <p:txBody>
          <a:bodyPr/>
          <a:lstStyle/>
          <a:p>
            <a:fld id="{B6F15528-21DE-4FAA-801E-634DDDAF4B2B}" type="slidenum">
              <a:rPr lang="en-US" smtClean="0"/>
              <a:pPr/>
              <a:t>11</a:t>
            </a:fld>
            <a:endParaRPr lang="en-US"/>
          </a:p>
        </p:txBody>
      </p:sp>
      <p:sp>
        <p:nvSpPr>
          <p:cNvPr id="6" name="Rectangle 5">
            <a:extLst>
              <a:ext uri="{FF2B5EF4-FFF2-40B4-BE49-F238E27FC236}">
                <a16:creationId xmlns:a16="http://schemas.microsoft.com/office/drawing/2014/main" id="{1D24322F-685C-F44F-8717-0E670161FD1A}"/>
              </a:ext>
            </a:extLst>
          </p:cNvPr>
          <p:cNvSpPr/>
          <p:nvPr/>
        </p:nvSpPr>
        <p:spPr>
          <a:xfrm>
            <a:off x="450325" y="1047750"/>
            <a:ext cx="86868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2412E3E-141F-5044-99F7-F4328EE8E7E2}"/>
              </a:ext>
            </a:extLst>
          </p:cNvPr>
          <p:cNvSpPr/>
          <p:nvPr/>
        </p:nvSpPr>
        <p:spPr>
          <a:xfrm>
            <a:off x="450325" y="1657350"/>
            <a:ext cx="8686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98A522-204F-B248-B69F-EA993B290A63}"/>
              </a:ext>
            </a:extLst>
          </p:cNvPr>
          <p:cNvSpPr/>
          <p:nvPr/>
        </p:nvSpPr>
        <p:spPr>
          <a:xfrm>
            <a:off x="533400" y="2343150"/>
            <a:ext cx="86868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687F7D-C601-D046-831E-70CE6AB48278}"/>
              </a:ext>
            </a:extLst>
          </p:cNvPr>
          <p:cNvSpPr/>
          <p:nvPr/>
        </p:nvSpPr>
        <p:spPr>
          <a:xfrm>
            <a:off x="537411" y="2952750"/>
            <a:ext cx="86868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A64A6C-7CDA-6A40-BD13-28BC1C2EC136}"/>
              </a:ext>
            </a:extLst>
          </p:cNvPr>
          <p:cNvSpPr/>
          <p:nvPr/>
        </p:nvSpPr>
        <p:spPr>
          <a:xfrm>
            <a:off x="533400" y="3562350"/>
            <a:ext cx="8686800" cy="949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5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32483" y="21524"/>
            <a:ext cx="6449317" cy="430887"/>
          </a:xfrm>
        </p:spPr>
        <p:txBody>
          <a:bodyPr/>
          <a:lstStyle/>
          <a:p>
            <a:pPr eaLnBrk="1" hangingPunct="1"/>
            <a:r>
              <a:rPr lang="en-US" sz="2800" dirty="0"/>
              <a:t>Regular Expressions: Anchors  </a:t>
            </a:r>
            <a:r>
              <a:rPr lang="en-US" sz="2800" dirty="0">
                <a:solidFill>
                  <a:srgbClr val="FF0000"/>
                </a:solidFill>
              </a:rPr>
              <a:t>^   $</a:t>
            </a:r>
          </a:p>
        </p:txBody>
      </p:sp>
      <p:graphicFrame>
        <p:nvGraphicFramePr>
          <p:cNvPr id="6" name="Table 5"/>
          <p:cNvGraphicFramePr>
            <a:graphicFrameLocks noGrp="1"/>
          </p:cNvGraphicFramePr>
          <p:nvPr/>
        </p:nvGraphicFramePr>
        <p:xfrm>
          <a:off x="342899" y="742950"/>
          <a:ext cx="8458200" cy="3947160"/>
        </p:xfrm>
        <a:graphic>
          <a:graphicData uri="http://schemas.openxmlformats.org/drawingml/2006/table">
            <a:tbl>
              <a:tblPr firstRow="1" bandRow="1">
                <a:tableStyleId>{073A0DAA-6AF3-43AB-8588-CEC1D06C72B9}</a:tableStyleId>
              </a:tblPr>
              <a:tblGrid>
                <a:gridCol w="4305301">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1714499">
                  <a:extLst>
                    <a:ext uri="{9D8B030D-6E8A-4147-A177-3AD203B41FA5}">
                      <a16:colId xmlns:a16="http://schemas.microsoft.com/office/drawing/2014/main" val="20002"/>
                    </a:ext>
                  </a:extLst>
                </a:gridCol>
              </a:tblGrid>
              <a:tr h="370840">
                <a:tc>
                  <a:txBody>
                    <a:bodyPr/>
                    <a:lstStyle/>
                    <a:p>
                      <a:r>
                        <a:rPr lang="en-US" dirty="0"/>
                        <a:t>Pattern</a:t>
                      </a:r>
                    </a:p>
                  </a:txBody>
                  <a:tcPr/>
                </a:tc>
                <a:tc>
                  <a:txBody>
                    <a:bodyPr/>
                    <a:lstStyle/>
                    <a:p>
                      <a:r>
                        <a:rPr lang="en-US" dirty="0"/>
                        <a:t>Examples of</a:t>
                      </a:r>
                    </a:p>
                    <a:p>
                      <a:r>
                        <a:rPr lang="en-US" dirty="0"/>
                        <a:t>Matches</a:t>
                      </a:r>
                    </a:p>
                  </a:txBody>
                  <a:tcPr/>
                </a:tc>
                <a:tc>
                  <a:txBody>
                    <a:bodyPr/>
                    <a:lstStyle/>
                    <a:p>
                      <a:r>
                        <a:rPr lang="en-US" dirty="0"/>
                        <a:t>Examples of </a:t>
                      </a:r>
                    </a:p>
                    <a:p>
                      <a:r>
                        <a:rPr lang="en-US" dirty="0"/>
                        <a:t>Does not match</a:t>
                      </a:r>
                    </a:p>
                  </a:txBody>
                  <a:tcPr/>
                </a:tc>
                <a:extLst>
                  <a:ext uri="{0D108BD9-81ED-4DB2-BD59-A6C34878D82A}">
                    <a16:rowId xmlns:a16="http://schemas.microsoft.com/office/drawing/2014/main" val="10000"/>
                  </a:ext>
                </a:extLst>
              </a:tr>
              <a:tr h="370840">
                <a:tc>
                  <a:txBody>
                    <a:bodyPr/>
                    <a:lstStyle/>
                    <a:p>
                      <a:r>
                        <a:rPr lang="en-US" sz="1800" dirty="0"/>
                        <a:t>/^[A-Z]/ </a:t>
                      </a:r>
                      <a:endParaRPr lang="en-US" dirty="0"/>
                    </a:p>
                  </a:txBody>
                  <a:tcPr/>
                </a:tc>
                <a:tc>
                  <a:txBody>
                    <a:bodyPr/>
                    <a:lstStyle/>
                    <a:p>
                      <a:r>
                        <a:rPr lang="en-US" u="sng" dirty="0"/>
                        <a:t>P</a:t>
                      </a:r>
                      <a:r>
                        <a:rPr lang="en-US" u="none" dirty="0"/>
                        <a:t>alo</a:t>
                      </a:r>
                      <a:endParaRPr lang="en-US" u="none" dirty="0">
                        <a:solidFill>
                          <a:srgbClr val="000000"/>
                        </a:solidFill>
                        <a:latin typeface="Courier"/>
                        <a:cs typeface="Courier"/>
                      </a:endParaRPr>
                    </a:p>
                  </a:txBody>
                  <a:tcPr/>
                </a:tc>
                <a:tc>
                  <a:txBody>
                    <a:bodyPr/>
                    <a:lstStyle/>
                    <a:p>
                      <a:r>
                        <a:rPr lang="en-US" u="none" dirty="0" err="1"/>
                        <a:t>pAlo</a:t>
                      </a:r>
                      <a:endParaRPr lang="en-US"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1800" dirty="0"/>
                        <a:t>/^[^A-</a:t>
                      </a:r>
                      <a:r>
                        <a:rPr lang="en-US" sz="1800" dirty="0" err="1"/>
                        <a:t>Za</a:t>
                      </a:r>
                      <a:r>
                        <a:rPr lang="en-US" sz="1800" dirty="0"/>
                        <a:t>-z]/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baseline="0" dirty="0"/>
                        <a:t>“</a:t>
                      </a:r>
                      <a:r>
                        <a:rPr lang="en-US" u="none" baseline="0" dirty="0"/>
                        <a:t>Hello”</a:t>
                      </a:r>
                      <a:endParaRPr lang="en-US" u="none" baseline="0" dirty="0">
                        <a:solidFill>
                          <a:srgbClr val="000000"/>
                        </a:solidFill>
                        <a:latin typeface="Courier"/>
                        <a:cs typeface="Courier"/>
                      </a:endParaRPr>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Tx/>
                        <a:buNone/>
                        <a:tabLst/>
                        <a:defRPr/>
                      </a:pPr>
                      <a:r>
                        <a:rPr lang="en-US" u="none" baseline="0" dirty="0"/>
                        <a:t>Hello</a:t>
                      </a:r>
                      <a:endParaRPr lang="en-US" u="none" baseline="0"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1800" dirty="0"/>
                        <a:t>/^[^A-</a:t>
                      </a:r>
                      <a:r>
                        <a:rPr lang="en-US" sz="1800" dirty="0" err="1"/>
                        <a:t>Za</a:t>
                      </a:r>
                      <a:r>
                        <a:rPr lang="en-US" sz="1800" dirty="0"/>
                        <a:t>-z]\^/</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sng" baseline="0" dirty="0"/>
                        <a:t>9^</a:t>
                      </a:r>
                      <a:r>
                        <a:rPr lang="en-US" u="none" baseline="0" dirty="0"/>
                        <a:t>y</a:t>
                      </a:r>
                      <a:endParaRPr lang="en-US" u="none" baseline="0" dirty="0">
                        <a:solidFill>
                          <a:srgbClr val="000000"/>
                        </a:solidFill>
                        <a:latin typeface="Courier"/>
                        <a:cs typeface="Courier"/>
                      </a:endParaRPr>
                    </a:p>
                  </a:txBody>
                  <a:tcPr/>
                </a:tc>
                <a:tc>
                  <a:txBody>
                    <a:bodyPr/>
                    <a:lstStyle/>
                    <a:p>
                      <a:pPr marL="342900" marR="0" lvl="0" indent="-342900" algn="l" defTabSz="457200" rtl="0" eaLnBrk="1" fontAlgn="auto" latinLnBrk="0" hangingPunct="1">
                        <a:lnSpc>
                          <a:spcPct val="100000"/>
                        </a:lnSpc>
                        <a:spcBef>
                          <a:spcPts val="0"/>
                        </a:spcBef>
                        <a:spcAft>
                          <a:spcPts val="0"/>
                        </a:spcAft>
                        <a:buClrTx/>
                        <a:buSzTx/>
                        <a:buFontTx/>
                        <a:buNone/>
                        <a:tabLst/>
                        <a:defRPr/>
                      </a:pPr>
                      <a:r>
                        <a:rPr lang="en-US" u="none" baseline="0" dirty="0"/>
                        <a:t>H^ </a:t>
                      </a:r>
                    </a:p>
                    <a:p>
                      <a:pPr marL="342900" marR="0" lvl="0" indent="-342900" algn="l" defTabSz="457200" rtl="0" eaLnBrk="1" fontAlgn="auto" latinLnBrk="0" hangingPunct="1">
                        <a:lnSpc>
                          <a:spcPct val="100000"/>
                        </a:lnSpc>
                        <a:spcBef>
                          <a:spcPts val="0"/>
                        </a:spcBef>
                        <a:spcAft>
                          <a:spcPts val="0"/>
                        </a:spcAft>
                        <a:buClrTx/>
                        <a:buSzTx/>
                        <a:buFontTx/>
                        <a:buNone/>
                        <a:tabLst/>
                        <a:defRPr/>
                      </a:pPr>
                      <a:r>
                        <a:rPr lang="en-US" u="none" baseline="0" dirty="0"/>
                        <a:t>9#</a:t>
                      </a:r>
                      <a:endParaRPr lang="en-US" u="none" baseline="0"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r>
                        <a:rPr lang="en-US" sz="1800" dirty="0"/>
                        <a:t>/^[^A-</a:t>
                      </a:r>
                      <a:r>
                        <a:rPr lang="en-US" sz="1800" dirty="0" err="1"/>
                        <a:t>Za</a:t>
                      </a:r>
                      <a:r>
                        <a:rPr lang="en-US" sz="1800" dirty="0"/>
                        <a:t>-z][A-</a:t>
                      </a:r>
                      <a:r>
                        <a:rPr lang="en-US" sz="1800" dirty="0" err="1"/>
                        <a:t>Za</a:t>
                      </a:r>
                      <a:r>
                        <a:rPr lang="en-US" sz="1800" dirty="0"/>
                        <a:t>-z]+\^[A-</a:t>
                      </a:r>
                      <a:r>
                        <a:rPr lang="en-US" sz="1800" dirty="0" err="1"/>
                        <a:t>Za</a:t>
                      </a:r>
                      <a:r>
                        <a:rPr lang="en-US" sz="1800" dirty="0"/>
                        <a:t>-z]+[^A-</a:t>
                      </a:r>
                      <a:r>
                        <a:rPr lang="en-US" sz="1800" dirty="0" err="1"/>
                        <a:t>Za</a:t>
                      </a:r>
                      <a:r>
                        <a:rPr lang="en-US" sz="1800" dirty="0"/>
                        <a:t>-z]/</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a:t>“</a:t>
                      </a:r>
                      <a:r>
                        <a:rPr lang="en-US" u="none" baseline="0" dirty="0" err="1"/>
                        <a:t>Hello^Kitty</a:t>
                      </a:r>
                      <a:r>
                        <a:rPr lang="en-US" u="none" baseline="0" dirty="0"/>
                        <a:t>” OR ‘</a:t>
                      </a:r>
                      <a:r>
                        <a:rPr lang="en-US" u="none" baseline="0" dirty="0" err="1"/>
                        <a:t>x^y</a:t>
                      </a:r>
                      <a:r>
                        <a:rPr lang="en-US" u="none" baseline="0"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a:t>“</a:t>
                      </a:r>
                      <a:r>
                        <a:rPr lang="en-US" u="none" baseline="0" dirty="0" err="1"/>
                        <a:t>x^y</a:t>
                      </a:r>
                      <a:r>
                        <a:rPr lang="en-US" u="none" baseline="0" dirty="0"/>
                        <a:t>” OR 9x^y3</a:t>
                      </a:r>
                      <a:endParaRPr lang="en-US" u="none" dirty="0">
                        <a:solidFill>
                          <a:srgbClr val="000000"/>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a:t>“Hello Kitty” </a:t>
                      </a:r>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err="1"/>
                        <a:t>x^y</a:t>
                      </a:r>
                      <a:endParaRPr lang="en-US" u="none"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u="none" baseline="0" dirty="0">
                          <a:solidFill>
                            <a:srgbClr val="000000"/>
                          </a:solidFill>
                          <a:latin typeface="Courier"/>
                          <a:cs typeface="Courier"/>
                        </a:rPr>
                        <a:t>‘2^3’</a:t>
                      </a:r>
                    </a:p>
                  </a:txBody>
                  <a:tcPr/>
                </a:tc>
                <a:extLst>
                  <a:ext uri="{0D108BD9-81ED-4DB2-BD59-A6C34878D82A}">
                    <a16:rowId xmlns:a16="http://schemas.microsoft.com/office/drawing/2014/main" val="10004"/>
                  </a:ext>
                </a:extLst>
              </a:tr>
              <a:tr h="370840">
                <a:tc>
                  <a:txBody>
                    <a:bodyPr/>
                    <a:lstStyle/>
                    <a:p>
                      <a:r>
                        <a:rPr lang="en-US" sz="1800" dirty="0">
                          <a:sym typeface="Wingdings" charset="2"/>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dirty="0"/>
                        <a:t>The end</a:t>
                      </a:r>
                      <a:r>
                        <a:rPr lang="en-US" u="sng" dirty="0"/>
                        <a:t>.</a:t>
                      </a:r>
                      <a:endParaRPr lang="en-US" u="none" dirty="0">
                        <a:solidFill>
                          <a:srgbClr val="000000"/>
                        </a:solidFill>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dirty="0">
                          <a:solidFill>
                            <a:srgbClr val="000000"/>
                          </a:solidFill>
                          <a:latin typeface="Courier"/>
                          <a:cs typeface="Courier"/>
                        </a:rPr>
                        <a:t>End?</a:t>
                      </a:r>
                    </a:p>
                    <a:p>
                      <a:pPr marL="0" marR="0" indent="0" algn="l" defTabSz="457200" rtl="0" eaLnBrk="1" fontAlgn="auto" latinLnBrk="0" hangingPunct="1">
                        <a:lnSpc>
                          <a:spcPct val="100000"/>
                        </a:lnSpc>
                        <a:spcBef>
                          <a:spcPts val="0"/>
                        </a:spcBef>
                        <a:spcAft>
                          <a:spcPts val="0"/>
                        </a:spcAft>
                        <a:buClrTx/>
                        <a:buSzTx/>
                        <a:buFontTx/>
                        <a:buNone/>
                        <a:tabLst/>
                        <a:defRPr/>
                      </a:pPr>
                      <a:r>
                        <a:rPr lang="en-US" u="none" dirty="0">
                          <a:solidFill>
                            <a:srgbClr val="000000"/>
                          </a:solidFill>
                          <a:latin typeface="Courier"/>
                          <a:cs typeface="Courier"/>
                        </a:rPr>
                        <a:t>End. Start!</a:t>
                      </a: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sym typeface="Wingdings" charset="2"/>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dirty="0"/>
                        <a:t>The end</a:t>
                      </a:r>
                      <a:r>
                        <a:rPr lang="en-US" u="sng" dirty="0"/>
                        <a:t>?</a:t>
                      </a:r>
                      <a:r>
                        <a:rPr lang="en-US" u="none" baseline="0" dirty="0"/>
                        <a:t> </a:t>
                      </a:r>
                      <a:endParaRPr lang="en-US" u="non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u="none" dirty="0"/>
                        <a:t>The end</a:t>
                      </a:r>
                      <a:r>
                        <a:rPr lang="en-US" u="sng" dirty="0"/>
                        <a:t>!</a:t>
                      </a:r>
                      <a:endParaRPr lang="en-US" u="none" dirty="0"/>
                    </a:p>
                  </a:txBody>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89943534-B9BB-8242-AA6C-7D7621B24BBE}"/>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59D4ECAC-746C-C945-9554-7D3B41AE7EEC}"/>
              </a:ext>
            </a:extLst>
          </p:cNvPr>
          <p:cNvSpPr>
            <a:spLocks noGrp="1"/>
          </p:cNvSpPr>
          <p:nvPr>
            <p:ph type="sldNum" sz="quarter" idx="7"/>
          </p:nvPr>
        </p:nvSpPr>
        <p:spPr/>
        <p:txBody>
          <a:bodyPr/>
          <a:lstStyle/>
          <a:p>
            <a:fld id="{B6F15528-21DE-4FAA-801E-634DDDAF4B2B}" type="slidenum">
              <a:rPr lang="en-US" smtClean="0"/>
              <a:pPr/>
              <a:t>12</a:t>
            </a:fld>
            <a:endParaRPr lang="en-US"/>
          </a:p>
        </p:txBody>
      </p:sp>
      <p:sp>
        <p:nvSpPr>
          <p:cNvPr id="4" name="Rectangle 3">
            <a:extLst>
              <a:ext uri="{FF2B5EF4-FFF2-40B4-BE49-F238E27FC236}">
                <a16:creationId xmlns:a16="http://schemas.microsoft.com/office/drawing/2014/main" id="{D445FE28-C620-6649-9DC0-7B655425F4B0}"/>
              </a:ext>
            </a:extLst>
          </p:cNvPr>
          <p:cNvSpPr/>
          <p:nvPr/>
        </p:nvSpPr>
        <p:spPr>
          <a:xfrm>
            <a:off x="228600" y="1352550"/>
            <a:ext cx="8686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8ADFA0-A16D-9B41-A6AF-830911EEE604}"/>
              </a:ext>
            </a:extLst>
          </p:cNvPr>
          <p:cNvSpPr/>
          <p:nvPr/>
        </p:nvSpPr>
        <p:spPr>
          <a:xfrm>
            <a:off x="228600" y="1733550"/>
            <a:ext cx="8686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2A4DB0-7F96-9742-8625-11F3EA736E43}"/>
              </a:ext>
            </a:extLst>
          </p:cNvPr>
          <p:cNvSpPr/>
          <p:nvPr/>
        </p:nvSpPr>
        <p:spPr>
          <a:xfrm>
            <a:off x="114299" y="2114550"/>
            <a:ext cx="86868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D9D522A-BB33-AA49-AF76-8006BC4A7B1B}"/>
              </a:ext>
            </a:extLst>
          </p:cNvPr>
          <p:cNvSpPr/>
          <p:nvPr/>
        </p:nvSpPr>
        <p:spPr>
          <a:xfrm>
            <a:off x="332483" y="2800350"/>
            <a:ext cx="8686800" cy="865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995836-D22D-6241-A361-8509ED93ED22}"/>
              </a:ext>
            </a:extLst>
          </p:cNvPr>
          <p:cNvSpPr/>
          <p:nvPr/>
        </p:nvSpPr>
        <p:spPr>
          <a:xfrm>
            <a:off x="332483" y="3675012"/>
            <a:ext cx="8686800" cy="649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83D19D2-9BAE-3940-B2DD-94346F788C0A}"/>
              </a:ext>
            </a:extLst>
          </p:cNvPr>
          <p:cNvSpPr/>
          <p:nvPr/>
        </p:nvSpPr>
        <p:spPr>
          <a:xfrm>
            <a:off x="114299" y="4324349"/>
            <a:ext cx="8686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14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9099" y="2786463"/>
            <a:ext cx="7010400" cy="2303675"/>
          </a:xfrm>
          <a:prstGeom prst="rect">
            <a:avLst/>
          </a:prstGeom>
        </p:spPr>
      </p:pic>
      <p:pic>
        <p:nvPicPr>
          <p:cNvPr id="4" name="Picture 3"/>
          <p:cNvPicPr>
            <a:picLocks noChangeAspect="1"/>
          </p:cNvPicPr>
          <p:nvPr/>
        </p:nvPicPr>
        <p:blipFill>
          <a:blip r:embed="rId3"/>
          <a:stretch>
            <a:fillRect/>
          </a:stretch>
        </p:blipFill>
        <p:spPr>
          <a:xfrm>
            <a:off x="419099" y="361950"/>
            <a:ext cx="7124701" cy="2299587"/>
          </a:xfrm>
          <a:prstGeom prst="rect">
            <a:avLst/>
          </a:prstGeom>
        </p:spPr>
      </p:pic>
      <p:sp>
        <p:nvSpPr>
          <p:cNvPr id="3" name="Footer Placeholder 2">
            <a:extLst>
              <a:ext uri="{FF2B5EF4-FFF2-40B4-BE49-F238E27FC236}">
                <a16:creationId xmlns:a16="http://schemas.microsoft.com/office/drawing/2014/main" id="{E63B9068-64ED-9E47-A76C-5DCD6801EA8C}"/>
              </a:ext>
            </a:extLst>
          </p:cNvPr>
          <p:cNvSpPr>
            <a:spLocks noGrp="1"/>
          </p:cNvSpPr>
          <p:nvPr>
            <p:ph type="ftr" sz="quarter" idx="5"/>
          </p:nvPr>
        </p:nvSpPr>
        <p:spPr/>
        <p:txBody>
          <a:bodyPr/>
          <a:lstStyle/>
          <a:p>
            <a:r>
              <a:rPr lang="en-US"/>
              <a:t>© Anagha Kulkarni</a:t>
            </a:r>
          </a:p>
        </p:txBody>
      </p:sp>
      <p:sp>
        <p:nvSpPr>
          <p:cNvPr id="6" name="Slide Number Placeholder 5">
            <a:extLst>
              <a:ext uri="{FF2B5EF4-FFF2-40B4-BE49-F238E27FC236}">
                <a16:creationId xmlns:a16="http://schemas.microsoft.com/office/drawing/2014/main" id="{47F431EA-E262-6140-BF3A-AD9CC928AB60}"/>
              </a:ext>
            </a:extLst>
          </p:cNvPr>
          <p:cNvSpPr>
            <a:spLocks noGrp="1"/>
          </p:cNvSpPr>
          <p:nvPr>
            <p:ph type="sldNum" sz="quarter" idx="7"/>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3560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a:xfrm>
            <a:off x="356234" y="694075"/>
            <a:ext cx="8431530" cy="3477875"/>
          </a:xfrm>
        </p:spPr>
        <p:txBody>
          <a:bodyPr/>
          <a:lstStyle/>
          <a:p>
            <a:pPr eaLnBrk="1" hangingPunct="1"/>
            <a:r>
              <a:rPr lang="en-US" dirty="0"/>
              <a:t>Find all instances of the word “the” in a text.</a:t>
            </a:r>
          </a:p>
          <a:p>
            <a:r>
              <a:rPr lang="en-US" sz="1800" dirty="0">
                <a:solidFill>
                  <a:schemeClr val="tx1"/>
                </a:solidFill>
                <a:latin typeface="Courier"/>
                <a:cs typeface="Courier"/>
              </a:rPr>
              <a:t>/the/g</a:t>
            </a:r>
          </a:p>
          <a:p>
            <a:pPr marL="342900" lvl="1"/>
            <a:r>
              <a:rPr lang="en-US" dirty="0">
                <a:solidFill>
                  <a:srgbClr val="000000"/>
                </a:solidFill>
                <a:latin typeface="Calibri"/>
                <a:cs typeface="Calibri"/>
              </a:rPr>
              <a:t>     Misses capitalized examples</a:t>
            </a:r>
          </a:p>
          <a:p>
            <a:pPr marL="342900" lvl="1"/>
            <a:endParaRPr lang="en-US" dirty="0">
              <a:solidFill>
                <a:srgbClr val="000000"/>
              </a:solidFill>
              <a:latin typeface="Calibri"/>
              <a:cs typeface="Calibri"/>
            </a:endParaRPr>
          </a:p>
          <a:p>
            <a:r>
              <a:rPr lang="en-US" sz="1800" dirty="0">
                <a:solidFill>
                  <a:schemeClr val="tx1"/>
                </a:solidFill>
                <a:latin typeface="Courier"/>
                <a:cs typeface="Courier"/>
              </a:rPr>
              <a:t>/[</a:t>
            </a:r>
            <a:r>
              <a:rPr lang="en-US" sz="1800" dirty="0" err="1">
                <a:solidFill>
                  <a:schemeClr val="tx1"/>
                </a:solidFill>
                <a:latin typeface="Courier"/>
                <a:cs typeface="Courier"/>
              </a:rPr>
              <a:t>tT</a:t>
            </a:r>
            <a:r>
              <a:rPr lang="en-US" sz="1800" dirty="0">
                <a:solidFill>
                  <a:schemeClr val="tx1"/>
                </a:solidFill>
                <a:latin typeface="Courier"/>
                <a:cs typeface="Courier"/>
              </a:rPr>
              <a:t>]he/g</a:t>
            </a:r>
          </a:p>
          <a:p>
            <a:pPr marL="342900" lvl="1"/>
            <a:r>
              <a:rPr lang="en-US" dirty="0">
                <a:latin typeface="Calibri"/>
                <a:cs typeface="Calibri"/>
              </a:rPr>
              <a:t>     Incorrectly returns </a:t>
            </a:r>
            <a:r>
              <a:rPr lang="en-US" b="1" dirty="0">
                <a:latin typeface="Courier"/>
                <a:cs typeface="Courier"/>
              </a:rPr>
              <a:t>other</a:t>
            </a:r>
            <a:r>
              <a:rPr lang="en-US" dirty="0">
                <a:latin typeface="Calibri"/>
                <a:cs typeface="Calibri"/>
              </a:rPr>
              <a:t> or </a:t>
            </a:r>
            <a:r>
              <a:rPr lang="en-US" b="1" dirty="0">
                <a:latin typeface="Courier"/>
                <a:cs typeface="Courier"/>
              </a:rPr>
              <a:t>theology</a:t>
            </a:r>
            <a:endParaRPr lang="en-US" dirty="0">
              <a:latin typeface="Calibri" panose="020F0502020204030204" pitchFamily="34" charset="0"/>
              <a:cs typeface="Calibri" panose="020F0502020204030204" pitchFamily="34" charset="0"/>
            </a:endParaRPr>
          </a:p>
          <a:p>
            <a:pPr marL="342900" lvl="1"/>
            <a:endParaRPr lang="en-US" b="1" dirty="0">
              <a:latin typeface="Courier"/>
              <a:cs typeface="Courier"/>
            </a:endParaRPr>
          </a:p>
          <a:p>
            <a:r>
              <a:rPr lang="en-US" sz="1800" dirty="0">
                <a:solidFill>
                  <a:schemeClr val="tx1"/>
                </a:solidFill>
                <a:latin typeface="Courier"/>
                <a:cs typeface="Courier"/>
              </a:rPr>
              <a:t>/[^a-</a:t>
            </a:r>
            <a:r>
              <a:rPr lang="en-US" sz="1800" dirty="0" err="1">
                <a:solidFill>
                  <a:schemeClr val="tx1"/>
                </a:solidFill>
                <a:latin typeface="Courier"/>
                <a:cs typeface="Courier"/>
              </a:rPr>
              <a:t>zA</a:t>
            </a:r>
            <a:r>
              <a:rPr lang="en-US" sz="1800" dirty="0">
                <a:solidFill>
                  <a:schemeClr val="tx1"/>
                </a:solidFill>
                <a:latin typeface="Courier"/>
                <a:cs typeface="Courier"/>
              </a:rPr>
              <a:t>-Z][</a:t>
            </a:r>
            <a:r>
              <a:rPr lang="en-US" sz="1800" dirty="0" err="1">
                <a:solidFill>
                  <a:schemeClr val="tx1"/>
                </a:solidFill>
                <a:latin typeface="Courier"/>
                <a:cs typeface="Courier"/>
              </a:rPr>
              <a:t>tT</a:t>
            </a:r>
            <a:r>
              <a:rPr lang="en-US" sz="1800" dirty="0">
                <a:solidFill>
                  <a:schemeClr val="tx1"/>
                </a:solidFill>
                <a:latin typeface="Courier"/>
                <a:cs typeface="Courier"/>
              </a:rPr>
              <a:t>]he[^a-</a:t>
            </a:r>
            <a:r>
              <a:rPr lang="en-US" sz="1800" dirty="0" err="1">
                <a:solidFill>
                  <a:schemeClr val="tx1"/>
                </a:solidFill>
                <a:latin typeface="Courier"/>
                <a:cs typeface="Courier"/>
              </a:rPr>
              <a:t>zA</a:t>
            </a:r>
            <a:r>
              <a:rPr lang="en-US" sz="1800" dirty="0">
                <a:solidFill>
                  <a:schemeClr val="tx1"/>
                </a:solidFill>
                <a:latin typeface="Courier"/>
                <a:cs typeface="Courier"/>
              </a:rPr>
              <a:t>-Z]/g</a:t>
            </a:r>
          </a:p>
          <a:p>
            <a:pPr marL="342900" lvl="1"/>
            <a:r>
              <a:rPr lang="en-US" dirty="0">
                <a:latin typeface="Calibri"/>
                <a:cs typeface="Calibri"/>
              </a:rPr>
              <a:t>     Incorrectly returns </a:t>
            </a:r>
            <a:r>
              <a:rPr lang="en-US" b="1" dirty="0">
                <a:latin typeface="Calibri"/>
                <a:cs typeface="Calibri"/>
              </a:rPr>
              <a:t>9the5</a:t>
            </a:r>
            <a:r>
              <a:rPr lang="en-US" dirty="0">
                <a:latin typeface="Calibri"/>
                <a:cs typeface="Calibri"/>
              </a:rPr>
              <a:t> or </a:t>
            </a:r>
            <a:r>
              <a:rPr lang="en-US" b="1" dirty="0">
                <a:latin typeface="Calibri"/>
                <a:cs typeface="Calibri"/>
              </a:rPr>
              <a:t>#the.</a:t>
            </a:r>
            <a:r>
              <a:rPr lang="en-US" dirty="0">
                <a:latin typeface="Calibri"/>
                <a:cs typeface="Calibri"/>
              </a:rPr>
              <a:t>    </a:t>
            </a:r>
          </a:p>
          <a:p>
            <a:pPr marL="342900" lvl="1"/>
            <a:r>
              <a:rPr lang="en-US" dirty="0">
                <a:latin typeface="Calibri"/>
                <a:cs typeface="Calibri"/>
              </a:rPr>
              <a:t>     Also, does not match the/The when that is at the start of the line or at the end.</a:t>
            </a:r>
          </a:p>
          <a:p>
            <a:pPr marL="342900" lvl="1"/>
            <a:endParaRPr lang="en-US" dirty="0">
              <a:latin typeface="Calibri"/>
              <a:cs typeface="Calibri"/>
            </a:endParaRPr>
          </a:p>
          <a:p>
            <a:pPr indent="-114300"/>
            <a:r>
              <a:rPr lang="en-US" sz="1800" dirty="0">
                <a:latin typeface="Courier" charset="0"/>
                <a:ea typeface="Courier" charset="0"/>
                <a:cs typeface="Courier" charset="0"/>
              </a:rPr>
              <a:t>/\b[</a:t>
            </a:r>
            <a:r>
              <a:rPr lang="en-US" sz="1800" dirty="0" err="1">
                <a:latin typeface="Courier" charset="0"/>
                <a:ea typeface="Courier" charset="0"/>
                <a:cs typeface="Courier" charset="0"/>
              </a:rPr>
              <a:t>tT</a:t>
            </a:r>
            <a:r>
              <a:rPr lang="en-US" sz="1800" dirty="0">
                <a:latin typeface="Courier" charset="0"/>
                <a:ea typeface="Courier" charset="0"/>
                <a:cs typeface="Courier" charset="0"/>
              </a:rPr>
              <a:t>]he\b/g</a:t>
            </a:r>
            <a:endParaRPr lang="en-US" dirty="0">
              <a:latin typeface="Courier" charset="0"/>
              <a:ea typeface="Courier" charset="0"/>
              <a:cs typeface="Courier" charset="0"/>
            </a:endParaRPr>
          </a:p>
        </p:txBody>
      </p:sp>
      <p:sp>
        <p:nvSpPr>
          <p:cNvPr id="5" name="TextBox 4"/>
          <p:cNvSpPr txBox="1"/>
          <p:nvPr/>
        </p:nvSpPr>
        <p:spPr>
          <a:xfrm>
            <a:off x="304800" y="4248150"/>
            <a:ext cx="8178164" cy="707886"/>
          </a:xfrm>
          <a:prstGeom prst="rect">
            <a:avLst/>
          </a:prstGeom>
          <a:noFill/>
        </p:spPr>
        <p:txBody>
          <a:bodyPr wrap="square" rtlCol="0">
            <a:spAutoFit/>
          </a:bodyPr>
          <a:lstStyle/>
          <a:p>
            <a:r>
              <a:rPr lang="en-US" sz="1400" dirty="0">
                <a:latin typeface="Arial" charset="0"/>
                <a:ea typeface="Arial" charset="0"/>
                <a:cs typeface="Arial" charset="0"/>
              </a:rPr>
              <a:t>\b: Word boundary operator. “Matches” ^\w or \W</a:t>
            </a:r>
          </a:p>
          <a:p>
            <a:r>
              <a:rPr lang="en-US" sz="1400" dirty="0">
                <a:latin typeface="Arial" charset="0"/>
                <a:ea typeface="Arial" charset="0"/>
                <a:cs typeface="Arial" charset="0"/>
              </a:rPr>
              <a:t>Any character other than letters, numbers, and underscore is considered as word boundary.</a:t>
            </a:r>
          </a:p>
          <a:p>
            <a:r>
              <a:rPr lang="en-US" sz="1100" dirty="0">
                <a:latin typeface="Arial" charset="0"/>
                <a:ea typeface="Arial" charset="0"/>
                <a:cs typeface="Arial" charset="0"/>
              </a:rPr>
              <a:t>Finer point: \b is a zero-length match operator. </a:t>
            </a:r>
          </a:p>
        </p:txBody>
      </p:sp>
      <p:sp>
        <p:nvSpPr>
          <p:cNvPr id="2" name="Footer Placeholder 1">
            <a:extLst>
              <a:ext uri="{FF2B5EF4-FFF2-40B4-BE49-F238E27FC236}">
                <a16:creationId xmlns:a16="http://schemas.microsoft.com/office/drawing/2014/main" id="{F118A8B8-DEBD-BA43-9AEA-E2CBEBD25082}"/>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D929D40D-B834-D841-A847-D3828EC07418}"/>
              </a:ext>
            </a:extLst>
          </p:cNvPr>
          <p:cNvSpPr>
            <a:spLocks noGrp="1"/>
          </p:cNvSpPr>
          <p:nvPr>
            <p:ph type="sldNum" sz="quarter" idx="7"/>
          </p:nvPr>
        </p:nvSpPr>
        <p:spPr/>
        <p:txBody>
          <a:bodyPr/>
          <a:lstStyle/>
          <a:p>
            <a:fld id="{B6F15528-21DE-4FAA-801E-634DDDAF4B2B}" type="slidenum">
              <a:rPr lang="en-US" smtClean="0"/>
              <a:pPr/>
              <a:t>14</a:t>
            </a:fld>
            <a:endParaRPr lang="en-US"/>
          </a:p>
        </p:txBody>
      </p:sp>
      <p:sp>
        <p:nvSpPr>
          <p:cNvPr id="4" name="TextBox 3">
            <a:extLst>
              <a:ext uri="{FF2B5EF4-FFF2-40B4-BE49-F238E27FC236}">
                <a16:creationId xmlns:a16="http://schemas.microsoft.com/office/drawing/2014/main" id="{DB8A5B5C-DA1A-4143-A8BE-F86B9B00BD6C}"/>
              </a:ext>
            </a:extLst>
          </p:cNvPr>
          <p:cNvSpPr txBox="1"/>
          <p:nvPr/>
        </p:nvSpPr>
        <p:spPr>
          <a:xfrm>
            <a:off x="5181600" y="3749469"/>
            <a:ext cx="3266920" cy="369332"/>
          </a:xfrm>
          <a:prstGeom prst="rect">
            <a:avLst/>
          </a:prstGeom>
          <a:noFill/>
        </p:spPr>
        <p:txBody>
          <a:bodyPr wrap="none" rtlCol="0">
            <a:spAutoFit/>
          </a:bodyPr>
          <a:lstStyle/>
          <a:p>
            <a:r>
              <a:rPr lang="en-US" u="sng" dirty="0"/>
              <a:t>The</a:t>
            </a:r>
            <a:r>
              <a:rPr lang="en-US" dirty="0"/>
              <a:t> other common word is ‘</a:t>
            </a:r>
            <a:r>
              <a:rPr lang="en-US" u="sng" dirty="0"/>
              <a:t>the</a:t>
            </a:r>
            <a:r>
              <a:rPr lang="en-US" dirty="0"/>
              <a:t>’.</a:t>
            </a:r>
          </a:p>
        </p:txBody>
      </p:sp>
    </p:spTree>
    <p:extLst>
      <p:ext uri="{BB962C8B-B14F-4D97-AF65-F5344CB8AC3E}">
        <p14:creationId xmlns:p14="http://schemas.microsoft.com/office/powerpoint/2010/main" val="371145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23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685800" y="1352550"/>
            <a:ext cx="8382000" cy="2585323"/>
          </a:xfrm>
        </p:spPr>
        <p:txBody>
          <a:bodyPr/>
          <a:lstStyle/>
          <a:p>
            <a:pPr eaLnBrk="1" hangingPunct="1"/>
            <a:r>
              <a:rPr lang="en-US" sz="2400" dirty="0"/>
              <a:t>The process we just went through was based on </a:t>
            </a:r>
            <a:r>
              <a:rPr lang="en-US" sz="2400" dirty="0">
                <a:solidFill>
                  <a:srgbClr val="A50021"/>
                </a:solidFill>
              </a:rPr>
              <a:t>fixing two kinds of errors</a:t>
            </a:r>
          </a:p>
          <a:p>
            <a:pPr marL="800100" lvl="1" indent="-342900" eaLnBrk="1" hangingPunct="1">
              <a:buFont typeface="Arial" charset="0"/>
              <a:buChar char="•"/>
            </a:pPr>
            <a:endParaRPr lang="en-US" sz="2000" dirty="0"/>
          </a:p>
          <a:p>
            <a:pPr marL="800100" lvl="1" indent="-342900" eaLnBrk="1" hangingPunct="1">
              <a:buFont typeface="Arial" charset="0"/>
              <a:buChar char="•"/>
            </a:pPr>
            <a:r>
              <a:rPr lang="en-US" sz="2000" dirty="0"/>
              <a:t>Matching strings that we should not have matched (</a:t>
            </a:r>
            <a:r>
              <a:rPr lang="en-US" sz="2000" dirty="0">
                <a:solidFill>
                  <a:srgbClr val="A50021"/>
                </a:solidFill>
              </a:rPr>
              <a:t>the</a:t>
            </a:r>
            <a:r>
              <a:rPr lang="en-US" sz="2000" dirty="0"/>
              <a:t>re, </a:t>
            </a:r>
            <a:r>
              <a:rPr lang="en-US" sz="2000" dirty="0">
                <a:solidFill>
                  <a:srgbClr val="A50021"/>
                </a:solidFill>
              </a:rPr>
              <a:t>the</a:t>
            </a:r>
            <a:r>
              <a:rPr lang="en-US" sz="2000" dirty="0"/>
              <a:t>n, o</a:t>
            </a:r>
            <a:r>
              <a:rPr lang="en-US" sz="2000" dirty="0">
                <a:solidFill>
                  <a:srgbClr val="A50021"/>
                </a:solidFill>
              </a:rPr>
              <a:t>the</a:t>
            </a:r>
            <a:r>
              <a:rPr lang="en-US" sz="2000" dirty="0"/>
              <a:t>r)</a:t>
            </a:r>
          </a:p>
          <a:p>
            <a:pPr lvl="2" eaLnBrk="1" hangingPunct="1"/>
            <a:r>
              <a:rPr lang="en-US" sz="2000" dirty="0">
                <a:solidFill>
                  <a:srgbClr val="A50021"/>
                </a:solidFill>
              </a:rPr>
              <a:t>False positives (Type I)</a:t>
            </a:r>
          </a:p>
          <a:p>
            <a:pPr lvl="2" eaLnBrk="1" hangingPunct="1"/>
            <a:endParaRPr lang="en-US" sz="2000" dirty="0">
              <a:solidFill>
                <a:srgbClr val="A50021"/>
              </a:solidFill>
            </a:endParaRPr>
          </a:p>
          <a:p>
            <a:pPr marL="800100" lvl="1" indent="-342900" eaLnBrk="1" hangingPunct="1">
              <a:buFont typeface="Arial" charset="0"/>
              <a:buChar char="•"/>
            </a:pPr>
            <a:r>
              <a:rPr lang="en-US" sz="2000" dirty="0"/>
              <a:t>Not matching things that we should have matched (The)</a:t>
            </a:r>
          </a:p>
          <a:p>
            <a:pPr lvl="2" eaLnBrk="1" hangingPunct="1"/>
            <a:r>
              <a:rPr lang="en-US" sz="2000" dirty="0">
                <a:solidFill>
                  <a:srgbClr val="A50021"/>
                </a:solidFill>
              </a:rPr>
              <a:t>False negatives (Type II)</a:t>
            </a:r>
          </a:p>
        </p:txBody>
      </p:sp>
      <p:sp>
        <p:nvSpPr>
          <p:cNvPr id="2" name="Footer Placeholder 1">
            <a:extLst>
              <a:ext uri="{FF2B5EF4-FFF2-40B4-BE49-F238E27FC236}">
                <a16:creationId xmlns:a16="http://schemas.microsoft.com/office/drawing/2014/main" id="{37949D39-D2A0-1747-9D46-93C610BDB570}"/>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EA10F144-4A7F-C94A-85BC-E446016C1DAD}"/>
              </a:ext>
            </a:extLst>
          </p:cNvPr>
          <p:cNvSpPr>
            <a:spLocks noGrp="1"/>
          </p:cNvSpPr>
          <p:nvPr>
            <p:ph type="sldNum" sz="quarter" idx="7"/>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69374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a:xfrm>
            <a:off x="356234" y="1364424"/>
            <a:ext cx="8431530" cy="2708434"/>
          </a:xfrm>
        </p:spPr>
        <p:txBody>
          <a:bodyPr/>
          <a:lstStyle/>
          <a:p>
            <a:r>
              <a:rPr lang="en-US" sz="2400" dirty="0"/>
              <a:t>In NLP we are always dealing with these kinds of errors.</a:t>
            </a:r>
          </a:p>
          <a:p>
            <a:endParaRPr lang="en-US" sz="2400" dirty="0"/>
          </a:p>
          <a:p>
            <a:r>
              <a:rPr lang="en-US" sz="2400" dirty="0"/>
              <a:t>Reducing the error rate for an application often involves two antagonistic efforts: </a:t>
            </a:r>
          </a:p>
          <a:p>
            <a:pPr lvl="1"/>
            <a:endParaRPr lang="en-US" sz="2000" dirty="0">
              <a:solidFill>
                <a:srgbClr val="008000"/>
              </a:solidFill>
            </a:endParaRPr>
          </a:p>
          <a:p>
            <a:pPr lvl="1"/>
            <a:r>
              <a:rPr lang="en-US" sz="2000" dirty="0">
                <a:solidFill>
                  <a:srgbClr val="008000"/>
                </a:solidFill>
              </a:rPr>
              <a:t>Increasing accuracy or precision </a:t>
            </a:r>
            <a:r>
              <a:rPr lang="en-US" sz="2000" dirty="0"/>
              <a:t>(minimizing false positives)</a:t>
            </a:r>
          </a:p>
          <a:p>
            <a:pPr lvl="1"/>
            <a:endParaRPr lang="en-US" sz="2000" dirty="0">
              <a:solidFill>
                <a:srgbClr val="008000"/>
              </a:solidFill>
            </a:endParaRPr>
          </a:p>
          <a:p>
            <a:pPr lvl="1"/>
            <a:r>
              <a:rPr lang="en-US" sz="2000" dirty="0">
                <a:solidFill>
                  <a:srgbClr val="008000"/>
                </a:solidFill>
              </a:rPr>
              <a:t>Increasing coverage or recall </a:t>
            </a:r>
            <a:r>
              <a:rPr lang="en-US" sz="2000" dirty="0"/>
              <a:t>(minimizing false negatives).</a:t>
            </a:r>
          </a:p>
        </p:txBody>
      </p:sp>
      <p:sp>
        <p:nvSpPr>
          <p:cNvPr id="2" name="Footer Placeholder 1">
            <a:extLst>
              <a:ext uri="{FF2B5EF4-FFF2-40B4-BE49-F238E27FC236}">
                <a16:creationId xmlns:a16="http://schemas.microsoft.com/office/drawing/2014/main" id="{D65A5C53-20BE-064A-8C1A-ECB25079541E}"/>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D4DEA4E8-DC06-E549-9FD5-E1083A98ECBF}"/>
              </a:ext>
            </a:extLst>
          </p:cNvPr>
          <p:cNvSpPr>
            <a:spLocks noGrp="1"/>
          </p:cNvSpPr>
          <p:nvPr>
            <p:ph type="sldNum" sz="quarter" idx="7"/>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56697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65" y="133350"/>
            <a:ext cx="7231379" cy="492443"/>
          </a:xfrm>
        </p:spPr>
        <p:txBody>
          <a:bodyPr/>
          <a:lstStyle/>
          <a:p>
            <a:r>
              <a:rPr lang="en-US" dirty="0"/>
              <a:t>Substitution</a:t>
            </a:r>
          </a:p>
        </p:txBody>
      </p:sp>
      <p:sp>
        <p:nvSpPr>
          <p:cNvPr id="3" name="Text Placeholder 2"/>
          <p:cNvSpPr>
            <a:spLocks noGrp="1"/>
          </p:cNvSpPr>
          <p:nvPr>
            <p:ph type="body" idx="1"/>
          </p:nvPr>
        </p:nvSpPr>
        <p:spPr>
          <a:xfrm>
            <a:off x="533400" y="1123950"/>
            <a:ext cx="8431530" cy="1538883"/>
          </a:xfrm>
        </p:spPr>
        <p:txBody>
          <a:bodyPr/>
          <a:lstStyle/>
          <a:p>
            <a:r>
              <a:rPr lang="en-US" sz="2000" dirty="0"/>
              <a:t>s/</a:t>
            </a:r>
            <a:r>
              <a:rPr lang="en-US" sz="2000" dirty="0" err="1"/>
              <a:t>colour</a:t>
            </a:r>
            <a:r>
              <a:rPr lang="en-US" sz="2000" dirty="0"/>
              <a:t>/color/</a:t>
            </a:r>
          </a:p>
          <a:p>
            <a:r>
              <a:rPr lang="en-US" sz="2000" dirty="0"/>
              <a:t>s/\</a:t>
            </a:r>
            <a:r>
              <a:rPr lang="en-US" sz="2000" dirty="0" err="1"/>
              <a:t>bfirst</a:t>
            </a:r>
            <a:r>
              <a:rPr lang="en-US" sz="2000" dirty="0"/>
              <a:t>\b/1st/</a:t>
            </a:r>
          </a:p>
          <a:p>
            <a:r>
              <a:rPr lang="en-US" sz="2000" dirty="0"/>
              <a:t>s/ green / blue /</a:t>
            </a:r>
          </a:p>
          <a:p>
            <a:endParaRPr lang="en-US" sz="2000" dirty="0"/>
          </a:p>
          <a:p>
            <a:endParaRPr lang="en-US" sz="2000" dirty="0"/>
          </a:p>
        </p:txBody>
      </p:sp>
      <p:sp>
        <p:nvSpPr>
          <p:cNvPr id="4" name="Footer Placeholder 3">
            <a:extLst>
              <a:ext uri="{FF2B5EF4-FFF2-40B4-BE49-F238E27FC236}">
                <a16:creationId xmlns:a16="http://schemas.microsoft.com/office/drawing/2014/main" id="{2E60C83B-CB90-1B4A-9CCD-9CE6EF9573A3}"/>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80D318D9-D704-2041-91D6-3A62304EE8C0}"/>
              </a:ext>
            </a:extLst>
          </p:cNvPr>
          <p:cNvSpPr>
            <a:spLocks noGrp="1"/>
          </p:cNvSpPr>
          <p:nvPr>
            <p:ph type="sldNum" sz="quarter" idx="7"/>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73300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3350"/>
            <a:ext cx="7231379" cy="492443"/>
          </a:xfrm>
        </p:spPr>
        <p:txBody>
          <a:bodyPr/>
          <a:lstStyle/>
          <a:p>
            <a:r>
              <a:rPr lang="en-US" dirty="0"/>
              <a:t>Capture Groups</a:t>
            </a:r>
          </a:p>
        </p:txBody>
      </p:sp>
      <p:sp>
        <p:nvSpPr>
          <p:cNvPr id="3" name="Text Placeholder 2"/>
          <p:cNvSpPr>
            <a:spLocks noGrp="1"/>
          </p:cNvSpPr>
          <p:nvPr>
            <p:ph type="body" idx="1"/>
          </p:nvPr>
        </p:nvSpPr>
        <p:spPr>
          <a:xfrm>
            <a:off x="304800" y="834629"/>
            <a:ext cx="8431530" cy="2769989"/>
          </a:xfrm>
        </p:spPr>
        <p:txBody>
          <a:bodyPr/>
          <a:lstStyle/>
          <a:p>
            <a:endParaRPr lang="en-US" sz="2000" dirty="0"/>
          </a:p>
          <a:p>
            <a:r>
              <a:rPr lang="en-US" sz="2000" dirty="0"/>
              <a:t>Task: Enclose all numeric strings with &lt;&gt;</a:t>
            </a:r>
          </a:p>
          <a:p>
            <a:endParaRPr lang="en-US" sz="2000" dirty="0"/>
          </a:p>
          <a:p>
            <a:r>
              <a:rPr lang="en-US" sz="2000" dirty="0"/>
              <a:t>Input: This is a number 13 and 567 example. </a:t>
            </a:r>
          </a:p>
          <a:p>
            <a:endParaRPr lang="en-US" sz="2000" dirty="0"/>
          </a:p>
          <a:p>
            <a:r>
              <a:rPr lang="en-US" sz="2000" dirty="0"/>
              <a:t>Desired Output: This is a number &lt;13&gt; and &lt;567&gt; example. </a:t>
            </a:r>
          </a:p>
          <a:p>
            <a:endParaRPr lang="en-US" sz="2000" dirty="0"/>
          </a:p>
          <a:p>
            <a:r>
              <a:rPr lang="en-US" sz="2000" dirty="0"/>
              <a:t>RE: s/([0-9]+)/&lt;\1&gt;/g</a:t>
            </a:r>
          </a:p>
          <a:p>
            <a:endParaRPr lang="en-US" sz="2000" dirty="0"/>
          </a:p>
        </p:txBody>
      </p:sp>
      <p:sp>
        <p:nvSpPr>
          <p:cNvPr id="4" name="Footer Placeholder 3">
            <a:extLst>
              <a:ext uri="{FF2B5EF4-FFF2-40B4-BE49-F238E27FC236}">
                <a16:creationId xmlns:a16="http://schemas.microsoft.com/office/drawing/2014/main" id="{2E60C83B-CB90-1B4A-9CCD-9CE6EF9573A3}"/>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80D318D9-D704-2041-91D6-3A62304EE8C0}"/>
              </a:ext>
            </a:extLst>
          </p:cNvPr>
          <p:cNvSpPr>
            <a:spLocks noGrp="1"/>
          </p:cNvSpPr>
          <p:nvPr>
            <p:ph type="sldNum" sz="quarter" idx="7"/>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6720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310" y="64770"/>
            <a:ext cx="7231379" cy="492443"/>
          </a:xfrm>
        </p:spPr>
        <p:txBody>
          <a:bodyPr/>
          <a:lstStyle/>
          <a:p>
            <a:r>
              <a:rPr lang="en-US" dirty="0"/>
              <a:t>Substitution, Capture Groups</a:t>
            </a:r>
          </a:p>
        </p:txBody>
      </p:sp>
      <p:sp>
        <p:nvSpPr>
          <p:cNvPr id="3" name="Text Placeholder 2"/>
          <p:cNvSpPr>
            <a:spLocks noGrp="1"/>
          </p:cNvSpPr>
          <p:nvPr>
            <p:ph type="body" idx="1"/>
          </p:nvPr>
        </p:nvSpPr>
        <p:spPr>
          <a:xfrm>
            <a:off x="304800" y="834629"/>
            <a:ext cx="8431530" cy="3385542"/>
          </a:xfrm>
        </p:spPr>
        <p:txBody>
          <a:bodyPr/>
          <a:lstStyle/>
          <a:p>
            <a:r>
              <a:rPr lang="en-US" sz="2000" dirty="0"/>
              <a:t>Task: In a pair of numeric strings, enclose first with &lt;&gt; and second with ##</a:t>
            </a:r>
          </a:p>
          <a:p>
            <a:endParaRPr lang="en-US" sz="2000" dirty="0"/>
          </a:p>
          <a:p>
            <a:r>
              <a:rPr lang="en-US" sz="2000" dirty="0"/>
              <a:t>RE: s/([0-9]+)\s+([0-9]+)/&lt;\1&gt; #\2#/g</a:t>
            </a:r>
          </a:p>
          <a:p>
            <a:endParaRPr lang="en-US" sz="2000" dirty="0"/>
          </a:p>
          <a:p>
            <a:r>
              <a:rPr lang="en-US" sz="2000" dirty="0"/>
              <a:t>Input: This is a number 13 45 and 34.</a:t>
            </a:r>
          </a:p>
          <a:p>
            <a:r>
              <a:rPr lang="en-US" sz="2000" dirty="0"/>
              <a:t>Output: This is a number &lt;13&gt; #45# and 34.</a:t>
            </a:r>
          </a:p>
          <a:p>
            <a:endParaRPr lang="en-US" sz="2000" dirty="0"/>
          </a:p>
          <a:p>
            <a:r>
              <a:rPr lang="en-US" sz="2000" dirty="0"/>
              <a:t>Task: Replace </a:t>
            </a:r>
            <a:r>
              <a:rPr lang="en-US" sz="2000" dirty="0" err="1"/>
              <a:t>Colour</a:t>
            </a:r>
            <a:r>
              <a:rPr lang="en-US" sz="2000" dirty="0"/>
              <a:t> with Color and </a:t>
            </a:r>
            <a:r>
              <a:rPr lang="en-US" sz="2000" dirty="0" err="1"/>
              <a:t>colour</a:t>
            </a:r>
            <a:r>
              <a:rPr lang="en-US" sz="2000" dirty="0"/>
              <a:t> with color</a:t>
            </a:r>
          </a:p>
          <a:p>
            <a:endParaRPr lang="en-US" sz="2000" dirty="0"/>
          </a:p>
          <a:p>
            <a:r>
              <a:rPr lang="en-US" sz="2000" dirty="0"/>
              <a:t>RE: s/([Cc])</a:t>
            </a:r>
            <a:r>
              <a:rPr lang="en-US" sz="2000" dirty="0" err="1"/>
              <a:t>olour</a:t>
            </a:r>
            <a:r>
              <a:rPr lang="en-US" sz="2000" dirty="0"/>
              <a:t>/\1olor/</a:t>
            </a:r>
          </a:p>
          <a:p>
            <a:endParaRPr lang="en-US" sz="2000" dirty="0"/>
          </a:p>
        </p:txBody>
      </p:sp>
      <p:sp>
        <p:nvSpPr>
          <p:cNvPr id="4" name="Footer Placeholder 3">
            <a:extLst>
              <a:ext uri="{FF2B5EF4-FFF2-40B4-BE49-F238E27FC236}">
                <a16:creationId xmlns:a16="http://schemas.microsoft.com/office/drawing/2014/main" id="{17486B51-B9D0-CE4D-9ABD-829C24A52DA8}"/>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83A8BA64-6B8E-0B45-A8C2-C71B0F98F0A4}"/>
              </a:ext>
            </a:extLst>
          </p:cNvPr>
          <p:cNvSpPr>
            <a:spLocks noGrp="1"/>
          </p:cNvSpPr>
          <p:nvPr>
            <p:ph type="sldNum" sz="quarter" idx="7"/>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506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310" y="64770"/>
            <a:ext cx="7231379" cy="492443"/>
          </a:xfrm>
        </p:spPr>
        <p:txBody>
          <a:bodyPr/>
          <a:lstStyle/>
          <a:p>
            <a:r>
              <a:rPr lang="en-US" dirty="0"/>
              <a:t>Instances of NLT in real-life</a:t>
            </a:r>
          </a:p>
        </p:txBody>
      </p:sp>
      <p:sp>
        <p:nvSpPr>
          <p:cNvPr id="3" name="Text Placeholder 2"/>
          <p:cNvSpPr>
            <a:spLocks noGrp="1"/>
          </p:cNvSpPr>
          <p:nvPr>
            <p:ph type="body" idx="1"/>
          </p:nvPr>
        </p:nvSpPr>
        <p:spPr>
          <a:xfrm>
            <a:off x="178116" y="1352550"/>
            <a:ext cx="8965884" cy="2585323"/>
          </a:xfrm>
        </p:spPr>
        <p:txBody>
          <a:bodyPr/>
          <a:lstStyle/>
          <a:p>
            <a:pPr marL="457200" indent="-457200">
              <a:buFont typeface="Arial" charset="0"/>
              <a:buChar char="•"/>
            </a:pPr>
            <a:r>
              <a:rPr lang="en-US" sz="2400" dirty="0"/>
              <a:t>Email reply suggestions (Language Generation)</a:t>
            </a:r>
          </a:p>
          <a:p>
            <a:pPr marL="457200" indent="-457200">
              <a:buFont typeface="Arial" charset="0"/>
              <a:buChar char="•"/>
            </a:pPr>
            <a:endParaRPr lang="en-US" sz="2400" dirty="0"/>
          </a:p>
          <a:p>
            <a:pPr marL="457200" indent="-457200">
              <a:buFont typeface="Arial" charset="0"/>
              <a:buChar char="•"/>
            </a:pPr>
            <a:r>
              <a:rPr lang="en-US" sz="2400" dirty="0" err="1"/>
              <a:t>Chatbots</a:t>
            </a:r>
            <a:r>
              <a:rPr lang="en-US" sz="2400" dirty="0"/>
              <a:t> (Language Generation, Dialogue Systems)</a:t>
            </a:r>
          </a:p>
          <a:p>
            <a:pPr marL="457200" indent="-457200">
              <a:buFont typeface="Arial" charset="0"/>
              <a:buChar char="•"/>
            </a:pPr>
            <a:endParaRPr lang="en-US" sz="2400" dirty="0"/>
          </a:p>
          <a:p>
            <a:pPr marL="457200" indent="-457200">
              <a:buFont typeface="Arial" charset="0"/>
              <a:buChar char="•"/>
            </a:pPr>
            <a:r>
              <a:rPr lang="en-US" sz="2400" dirty="0"/>
              <a:t>Meeting / chatlog / article summary (Text Summarization)</a:t>
            </a:r>
          </a:p>
          <a:p>
            <a:pPr marL="457200" indent="-457200">
              <a:buFont typeface="Arial" charset="0"/>
              <a:buChar char="•"/>
            </a:pPr>
            <a:endParaRPr lang="en-US" sz="2400" dirty="0"/>
          </a:p>
          <a:p>
            <a:pPr marL="457200" indent="-457200">
              <a:buFont typeface="Arial" charset="0"/>
              <a:buChar char="•"/>
            </a:pPr>
            <a:r>
              <a:rPr lang="en-US" sz="2400" dirty="0"/>
              <a:t>Google translate (Machine Translation)</a:t>
            </a:r>
          </a:p>
        </p:txBody>
      </p:sp>
      <p:sp>
        <p:nvSpPr>
          <p:cNvPr id="4" name="Footer Placeholder 3">
            <a:extLst>
              <a:ext uri="{FF2B5EF4-FFF2-40B4-BE49-F238E27FC236}">
                <a16:creationId xmlns:a16="http://schemas.microsoft.com/office/drawing/2014/main" id="{4594322E-CF23-2A41-8072-E8822CF9197B}"/>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8C9A5006-10AE-7947-A2F8-48A3236F938D}"/>
              </a:ext>
            </a:extLst>
          </p:cNvPr>
          <p:cNvSpPr>
            <a:spLocks noGrp="1"/>
          </p:cNvSpPr>
          <p:nvPr>
            <p:ph type="sldNum" sz="quarter" idx="7"/>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28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332483" y="21524"/>
            <a:ext cx="6449317" cy="492443"/>
          </a:xfrm>
        </p:spPr>
        <p:txBody>
          <a:bodyPr/>
          <a:lstStyle/>
          <a:p>
            <a:r>
              <a:rPr lang="en-US" dirty="0"/>
              <a:t>RE Summary</a:t>
            </a:r>
          </a:p>
        </p:txBody>
      </p:sp>
      <p:sp>
        <p:nvSpPr>
          <p:cNvPr id="90115" name="Content Placeholder 2"/>
          <p:cNvSpPr>
            <a:spLocks noGrp="1"/>
          </p:cNvSpPr>
          <p:nvPr>
            <p:ph idx="1"/>
          </p:nvPr>
        </p:nvSpPr>
        <p:spPr>
          <a:xfrm>
            <a:off x="356234" y="1200150"/>
            <a:ext cx="8431530" cy="3231654"/>
          </a:xfrm>
        </p:spPr>
        <p:txBody>
          <a:bodyPr/>
          <a:lstStyle/>
          <a:p>
            <a:r>
              <a:rPr lang="en-US" sz="2000" dirty="0"/>
              <a:t>Regular expressions play a surprisingly large role</a:t>
            </a:r>
          </a:p>
          <a:p>
            <a:pPr lvl="1"/>
            <a:r>
              <a:rPr lang="en-US" sz="1400" dirty="0"/>
              <a:t>Sophisticated sequences of regular expressions are often the first model for any text processing system</a:t>
            </a:r>
          </a:p>
          <a:p>
            <a:pPr lvl="1"/>
            <a:endParaRPr lang="en-US" sz="1400" dirty="0"/>
          </a:p>
          <a:p>
            <a:r>
              <a:rPr lang="en-US" sz="2000" dirty="0"/>
              <a:t>For many hard tasks, we use machine learning classifiers</a:t>
            </a:r>
          </a:p>
          <a:p>
            <a:pPr lvl="1"/>
            <a:r>
              <a:rPr lang="en-US" sz="1400" dirty="0"/>
              <a:t>But regular expressions are used as features in the classifiers</a:t>
            </a:r>
          </a:p>
          <a:p>
            <a:pPr lvl="1"/>
            <a:r>
              <a:rPr lang="en-US" sz="1400" dirty="0"/>
              <a:t>Can be very useful in capturing generalizations</a:t>
            </a:r>
          </a:p>
          <a:p>
            <a:pPr lvl="1"/>
            <a:endParaRPr lang="en-US" sz="1400" dirty="0"/>
          </a:p>
          <a:p>
            <a:r>
              <a:rPr lang="en-US" sz="2000" dirty="0"/>
              <a:t>Online RE tester: </a:t>
            </a:r>
            <a:r>
              <a:rPr lang="en-US" sz="2000" dirty="0">
                <a:hlinkClick r:id="rId2"/>
              </a:rPr>
              <a:t>https://regex101.com</a:t>
            </a:r>
            <a:r>
              <a:rPr lang="en-US" sz="2000" dirty="0"/>
              <a:t> (Have fun!)</a:t>
            </a:r>
          </a:p>
          <a:p>
            <a:endParaRPr lang="en-US" sz="2000" dirty="0"/>
          </a:p>
          <a:p>
            <a:r>
              <a:rPr lang="en-US" sz="2000" dirty="0"/>
              <a:t>RE Chapter of a Python course: </a:t>
            </a:r>
            <a:r>
              <a:rPr lang="en-US" sz="2000" dirty="0">
                <a:hlinkClick r:id="rId3"/>
              </a:rPr>
              <a:t>https://developers.google.com/edu/python/regular-expressions</a:t>
            </a:r>
            <a:endParaRPr lang="en-US" sz="2000" dirty="0"/>
          </a:p>
          <a:p>
            <a:endParaRPr lang="en-US" sz="2000" dirty="0"/>
          </a:p>
        </p:txBody>
      </p:sp>
      <p:sp>
        <p:nvSpPr>
          <p:cNvPr id="2" name="Footer Placeholder 1">
            <a:extLst>
              <a:ext uri="{FF2B5EF4-FFF2-40B4-BE49-F238E27FC236}">
                <a16:creationId xmlns:a16="http://schemas.microsoft.com/office/drawing/2014/main" id="{C493C178-3FAB-DE42-BD8A-1AB8F861001B}"/>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6209146B-6A71-994F-AF1B-7B64A7A1C02D}"/>
              </a:ext>
            </a:extLst>
          </p:cNvPr>
          <p:cNvSpPr>
            <a:spLocks noGrp="1"/>
          </p:cNvSpPr>
          <p:nvPr>
            <p:ph type="sldNum" sz="quarter" idx="7"/>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7851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332483" y="21524"/>
            <a:ext cx="6449317" cy="492443"/>
          </a:xfrm>
        </p:spPr>
        <p:txBody>
          <a:bodyPr/>
          <a:lstStyle/>
          <a:p>
            <a:r>
              <a:rPr lang="en-US" dirty="0"/>
              <a:t>Exercises</a:t>
            </a:r>
          </a:p>
        </p:txBody>
      </p:sp>
      <p:sp>
        <p:nvSpPr>
          <p:cNvPr id="90115" name="Content Placeholder 2"/>
          <p:cNvSpPr>
            <a:spLocks noGrp="1"/>
          </p:cNvSpPr>
          <p:nvPr>
            <p:ph idx="1"/>
          </p:nvPr>
        </p:nvSpPr>
        <p:spPr>
          <a:xfrm>
            <a:off x="332483" y="819150"/>
            <a:ext cx="8431530" cy="3077766"/>
          </a:xfrm>
        </p:spPr>
        <p:txBody>
          <a:bodyPr/>
          <a:lstStyle/>
          <a:p>
            <a:r>
              <a:rPr lang="en-US" sz="2000" dirty="0"/>
              <a:t>Basics: code through the examples and stop at “Emails Example”</a:t>
            </a:r>
          </a:p>
          <a:p>
            <a:r>
              <a:rPr lang="en-US" sz="2000" dirty="0"/>
              <a:t>In the repetition examples, how would you get the 3</a:t>
            </a:r>
            <a:r>
              <a:rPr lang="en-US" sz="2000" baseline="30000" dirty="0"/>
              <a:t>rd</a:t>
            </a:r>
            <a:r>
              <a:rPr lang="en-US" sz="2000" dirty="0"/>
              <a:t> group to find multiple digits possibly separated by whitespace?  Try to code this.</a:t>
            </a:r>
          </a:p>
          <a:p>
            <a:endParaRPr lang="en-US" sz="2000" dirty="0"/>
          </a:p>
          <a:p>
            <a:r>
              <a:rPr lang="en-US" sz="2000" dirty="0"/>
              <a:t>Emails: code this example and stop before ”Square Brackets”.</a:t>
            </a:r>
          </a:p>
          <a:p>
            <a:r>
              <a:rPr lang="en-US" sz="2000" dirty="0"/>
              <a:t>We’ve looked at these square brackets.  How would you fix the RE search so that it includes the entire email address?  Try to code this.</a:t>
            </a:r>
          </a:p>
          <a:p>
            <a:endParaRPr lang="en-US" sz="2000" dirty="0"/>
          </a:p>
          <a:p>
            <a:r>
              <a:rPr lang="en-US" sz="2000" dirty="0"/>
              <a:t>Baby Names Python Exercise…</a:t>
            </a:r>
          </a:p>
          <a:p>
            <a:endParaRPr lang="en-US" sz="2000" dirty="0"/>
          </a:p>
        </p:txBody>
      </p:sp>
      <p:sp>
        <p:nvSpPr>
          <p:cNvPr id="2" name="Footer Placeholder 1">
            <a:extLst>
              <a:ext uri="{FF2B5EF4-FFF2-40B4-BE49-F238E27FC236}">
                <a16:creationId xmlns:a16="http://schemas.microsoft.com/office/drawing/2014/main" id="{C493C178-3FAB-DE42-BD8A-1AB8F861001B}"/>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6209146B-6A71-994F-AF1B-7B64A7A1C02D}"/>
              </a:ext>
            </a:extLst>
          </p:cNvPr>
          <p:cNvSpPr>
            <a:spLocks noGrp="1"/>
          </p:cNvSpPr>
          <p:nvPr>
            <p:ph type="sldNum" sz="quarter" idx="7"/>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22386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332483" y="21524"/>
            <a:ext cx="6449317" cy="492443"/>
          </a:xfrm>
        </p:spPr>
        <p:txBody>
          <a:bodyPr/>
          <a:lstStyle/>
          <a:p>
            <a:r>
              <a:rPr lang="en-US" dirty="0"/>
              <a:t>ELIZA exercise</a:t>
            </a:r>
          </a:p>
        </p:txBody>
      </p:sp>
      <p:sp>
        <p:nvSpPr>
          <p:cNvPr id="90115" name="Content Placeholder 2"/>
          <p:cNvSpPr>
            <a:spLocks noGrp="1"/>
          </p:cNvSpPr>
          <p:nvPr>
            <p:ph idx="1"/>
          </p:nvPr>
        </p:nvSpPr>
        <p:spPr>
          <a:xfrm>
            <a:off x="332483" y="819150"/>
            <a:ext cx="8431530" cy="3693319"/>
          </a:xfrm>
        </p:spPr>
        <p:txBody>
          <a:bodyPr/>
          <a:lstStyle/>
          <a:p>
            <a:r>
              <a:rPr lang="en-US" sz="2000" dirty="0"/>
              <a:t>1. Install NLTK: https://</a:t>
            </a:r>
            <a:r>
              <a:rPr lang="en-US" sz="2000" dirty="0" err="1"/>
              <a:t>www.nltk.org</a:t>
            </a:r>
            <a:r>
              <a:rPr lang="en-US" sz="2000" dirty="0"/>
              <a:t>/</a:t>
            </a:r>
          </a:p>
          <a:p>
            <a:r>
              <a:rPr lang="en-US" sz="2000" dirty="0"/>
              <a:t>2. Read and understand an existing chatbot, ELIZA, that is implemented using using NLTK: https://</a:t>
            </a:r>
            <a:r>
              <a:rPr lang="en-US" sz="2000" dirty="0" err="1"/>
              <a:t>www.nltk.org</a:t>
            </a:r>
            <a:r>
              <a:rPr lang="en-US" sz="2000" dirty="0"/>
              <a:t>/_modules/</a:t>
            </a:r>
            <a:r>
              <a:rPr lang="en-US" sz="2000" dirty="0" err="1"/>
              <a:t>nltk</a:t>
            </a:r>
            <a:r>
              <a:rPr lang="en-US" sz="2000" dirty="0"/>
              <a:t>/chat/</a:t>
            </a:r>
            <a:r>
              <a:rPr lang="en-US" sz="2000" dirty="0" err="1"/>
              <a:t>eliza.html</a:t>
            </a:r>
            <a:endParaRPr lang="en-US" sz="2000" dirty="0"/>
          </a:p>
          <a:p>
            <a:r>
              <a:rPr lang="en-US" sz="2000" dirty="0"/>
              <a:t>3. Develop a chatbot of your own that provides simple emotional support for college students by being a good "listener". For example, when the user says "The finals week has been tough", the chatbot could respond "I hear you. Finals week is tough for many. Do you want to tell me more?"    </a:t>
            </a:r>
            <a:br>
              <a:rPr lang="en-US" sz="2000" dirty="0"/>
            </a:br>
            <a:endParaRPr lang="en-US" sz="2000" dirty="0"/>
          </a:p>
          <a:p>
            <a:r>
              <a:rPr lang="en-US" sz="2000" dirty="0"/>
              <a:t>Use the "</a:t>
            </a:r>
            <a:r>
              <a:rPr lang="en-US" sz="2000" dirty="0" err="1"/>
              <a:t>nltk.chat.eliza</a:t>
            </a:r>
            <a:r>
              <a:rPr lang="en-US" sz="2000" dirty="0"/>
              <a:t>" module for your chatbot.</a:t>
            </a:r>
          </a:p>
          <a:p>
            <a:r>
              <a:rPr lang="en-US" sz="2000" dirty="0"/>
              <a:t>Information on regex in</a:t>
            </a:r>
          </a:p>
          <a:p>
            <a:endParaRPr lang="en-US" sz="2000" dirty="0"/>
          </a:p>
          <a:p>
            <a:r>
              <a:rPr lang="en-US" sz="2000" dirty="0"/>
              <a:t>NLTK: https://</a:t>
            </a:r>
            <a:r>
              <a:rPr lang="en-US" sz="2000" dirty="0" err="1"/>
              <a:t>www.nltk.org</a:t>
            </a:r>
            <a:r>
              <a:rPr lang="en-US" sz="2000" dirty="0"/>
              <a:t>/_modules/</a:t>
            </a:r>
            <a:r>
              <a:rPr lang="en-US" sz="2000" dirty="0" err="1"/>
              <a:t>nltk</a:t>
            </a:r>
            <a:r>
              <a:rPr lang="en-US" sz="2000" dirty="0"/>
              <a:t>/tokenize/</a:t>
            </a:r>
            <a:r>
              <a:rPr lang="en-US" sz="2000" dirty="0" err="1"/>
              <a:t>regexp.html</a:t>
            </a:r>
            <a:endParaRPr lang="en-US" sz="2000" dirty="0"/>
          </a:p>
        </p:txBody>
      </p:sp>
      <p:sp>
        <p:nvSpPr>
          <p:cNvPr id="2" name="Footer Placeholder 1">
            <a:extLst>
              <a:ext uri="{FF2B5EF4-FFF2-40B4-BE49-F238E27FC236}">
                <a16:creationId xmlns:a16="http://schemas.microsoft.com/office/drawing/2014/main" id="{C493C178-3FAB-DE42-BD8A-1AB8F861001B}"/>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6209146B-6A71-994F-AF1B-7B64A7A1C02D}"/>
              </a:ext>
            </a:extLst>
          </p:cNvPr>
          <p:cNvSpPr>
            <a:spLocks noGrp="1"/>
          </p:cNvSpPr>
          <p:nvPr>
            <p:ph type="sldNum" sz="quarter" idx="7"/>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2802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332483" y="21524"/>
            <a:ext cx="6449317" cy="492443"/>
          </a:xfrm>
        </p:spPr>
        <p:txBody>
          <a:bodyPr/>
          <a:lstStyle/>
          <a:p>
            <a:r>
              <a:rPr lang="en-US" dirty="0"/>
              <a:t>Slightly improved ELIZA</a:t>
            </a:r>
          </a:p>
        </p:txBody>
      </p:sp>
      <p:sp>
        <p:nvSpPr>
          <p:cNvPr id="90115" name="Content Placeholder 2"/>
          <p:cNvSpPr>
            <a:spLocks noGrp="1"/>
          </p:cNvSpPr>
          <p:nvPr>
            <p:ph idx="1"/>
          </p:nvPr>
        </p:nvSpPr>
        <p:spPr>
          <a:xfrm>
            <a:off x="332483" y="819150"/>
            <a:ext cx="8431530" cy="4001095"/>
          </a:xfrm>
        </p:spPr>
        <p:txBody>
          <a:bodyPr/>
          <a:lstStyle/>
          <a:p>
            <a:r>
              <a:rPr lang="en-US" sz="2000" dirty="0"/>
              <a:t>Implement two improvements to your ELIZA chatbot.</a:t>
            </a:r>
          </a:p>
          <a:p>
            <a:r>
              <a:rPr lang="en-US" sz="2000" dirty="0"/>
              <a:t>1. Use word normalizations to make your chatbot less brittle.  Specifically, use NLTK's stemmer to accept word variations in the user's response.  For example, your chatbot should be able to understand (using normalization/stemming) that 'Can I (*)' and 'Could I (*)' map to the same response pair.  Print to the chatlog the original and the stemmed versions of the user input.  </a:t>
            </a:r>
          </a:p>
          <a:p>
            <a:r>
              <a:rPr lang="en-US" sz="2000" dirty="0"/>
              <a:t>2. Compute and print the total count of types and the total count of tokens in the stemmed version of user's input from the chatlog (Ignore the chatbot responses for this part.)  Use 10-15 dialogues for this part.  Don't use NLTK's tokenizer.  Implement a simple tokenizer of your own. </a:t>
            </a:r>
          </a:p>
          <a:p>
            <a:r>
              <a:rPr lang="en-US" sz="2000" dirty="0"/>
              <a:t>Notes:</a:t>
            </a:r>
            <a:br>
              <a:rPr lang="en-US" sz="2000" dirty="0"/>
            </a:br>
            <a:r>
              <a:rPr lang="en-US" sz="2000" dirty="0"/>
              <a:t>* You choose the NLTK stemmer you would like to use in your program. </a:t>
            </a:r>
          </a:p>
        </p:txBody>
      </p:sp>
      <p:sp>
        <p:nvSpPr>
          <p:cNvPr id="2" name="Footer Placeholder 1">
            <a:extLst>
              <a:ext uri="{FF2B5EF4-FFF2-40B4-BE49-F238E27FC236}">
                <a16:creationId xmlns:a16="http://schemas.microsoft.com/office/drawing/2014/main" id="{C493C178-3FAB-DE42-BD8A-1AB8F861001B}"/>
              </a:ext>
            </a:extLst>
          </p:cNvPr>
          <p:cNvSpPr>
            <a:spLocks noGrp="1"/>
          </p:cNvSpPr>
          <p:nvPr>
            <p:ph type="ftr" sz="quarter" idx="5"/>
          </p:nvPr>
        </p:nvSpPr>
        <p:spPr/>
        <p:txBody>
          <a:bodyPr/>
          <a:lstStyle/>
          <a:p>
            <a:r>
              <a:rPr lang="en-US"/>
              <a:t>© Anagha Kulkarni</a:t>
            </a:r>
          </a:p>
        </p:txBody>
      </p:sp>
      <p:sp>
        <p:nvSpPr>
          <p:cNvPr id="3" name="Slide Number Placeholder 2">
            <a:extLst>
              <a:ext uri="{FF2B5EF4-FFF2-40B4-BE49-F238E27FC236}">
                <a16:creationId xmlns:a16="http://schemas.microsoft.com/office/drawing/2014/main" id="{6209146B-6A71-994F-AF1B-7B64A7A1C02D}"/>
              </a:ext>
            </a:extLst>
          </p:cNvPr>
          <p:cNvSpPr>
            <a:spLocks noGrp="1"/>
          </p:cNvSpPr>
          <p:nvPr>
            <p:ph type="sldNum" sz="quarter" idx="7"/>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93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AE10-8096-2F4E-8411-E1A1950AB7F2}"/>
              </a:ext>
            </a:extLst>
          </p:cNvPr>
          <p:cNvSpPr>
            <a:spLocks noGrp="1"/>
          </p:cNvSpPr>
          <p:nvPr>
            <p:ph type="title"/>
          </p:nvPr>
        </p:nvSpPr>
        <p:spPr>
          <a:xfrm>
            <a:off x="332483" y="21524"/>
            <a:ext cx="6449317" cy="984885"/>
          </a:xfrm>
        </p:spPr>
        <p:txBody>
          <a:bodyPr/>
          <a:lstStyle/>
          <a:p>
            <a:r>
              <a:rPr lang="en-US" dirty="0"/>
              <a:t>NLP </a:t>
            </a:r>
            <a:r>
              <a:rPr lang="en-US" dirty="0">
                <a:sym typeface="Wingdings" pitchFamily="2" charset="2"/>
              </a:rPr>
              <a:t> Different Sectors of our Society</a:t>
            </a:r>
            <a:endParaRPr lang="en-US" dirty="0"/>
          </a:p>
        </p:txBody>
      </p:sp>
      <p:sp>
        <p:nvSpPr>
          <p:cNvPr id="3" name="Text Placeholder 2">
            <a:extLst>
              <a:ext uri="{FF2B5EF4-FFF2-40B4-BE49-F238E27FC236}">
                <a16:creationId xmlns:a16="http://schemas.microsoft.com/office/drawing/2014/main" id="{21251265-8CDC-B44B-9175-D9EC0579D4BF}"/>
              </a:ext>
            </a:extLst>
          </p:cNvPr>
          <p:cNvSpPr>
            <a:spLocks noGrp="1"/>
          </p:cNvSpPr>
          <p:nvPr>
            <p:ph type="body" idx="1"/>
          </p:nvPr>
        </p:nvSpPr>
        <p:spPr>
          <a:xfrm>
            <a:off x="356234" y="1364424"/>
            <a:ext cx="8431530" cy="3662541"/>
          </a:xfrm>
        </p:spPr>
        <p:txBody>
          <a:bodyPr/>
          <a:lstStyle/>
          <a:p>
            <a:r>
              <a:rPr lang="en-US" sz="1400" dirty="0"/>
              <a:t>NLP for Healthcare </a:t>
            </a:r>
          </a:p>
          <a:p>
            <a:r>
              <a:rPr lang="en-US" sz="1400" dirty="0">
                <a:hlinkClick r:id="rId3"/>
              </a:rPr>
              <a:t>https://www.foreseemed.com/natural-language-processing-in-healthcare</a:t>
            </a:r>
            <a:endParaRPr lang="en-US" sz="1400" dirty="0"/>
          </a:p>
          <a:p>
            <a:endParaRPr lang="en-US" sz="1400" dirty="0"/>
          </a:p>
          <a:p>
            <a:r>
              <a:rPr lang="en-US" sz="1400" dirty="0"/>
              <a:t>NLP for Biomedicine (Medical research &amp; drug discovery)</a:t>
            </a:r>
          </a:p>
          <a:p>
            <a:r>
              <a:rPr lang="en-US" sz="1400" dirty="0">
                <a:hlinkClick r:id="rId4"/>
              </a:rPr>
              <a:t>https://www.microsoft.com/en-us/research/group/biomedical-nlp-group/</a:t>
            </a:r>
            <a:endParaRPr lang="en-US" sz="1400" dirty="0"/>
          </a:p>
          <a:p>
            <a:endParaRPr lang="en-US" sz="1400" dirty="0"/>
          </a:p>
          <a:p>
            <a:r>
              <a:rPr lang="en-US" sz="1400" dirty="0"/>
              <a:t>NLP for Education</a:t>
            </a:r>
          </a:p>
          <a:p>
            <a:r>
              <a:rPr lang="en-US" sz="1400" dirty="0">
                <a:hlinkClick r:id="rId5"/>
              </a:rPr>
              <a:t>https://indatalabs.com/blog/nlp-in-education</a:t>
            </a:r>
            <a:endParaRPr lang="en-US" sz="1400" dirty="0"/>
          </a:p>
          <a:p>
            <a:endParaRPr lang="en-US" sz="1400" dirty="0"/>
          </a:p>
          <a:p>
            <a:r>
              <a:rPr lang="en-US" sz="1400" dirty="0"/>
              <a:t>NLP for Social Justice</a:t>
            </a:r>
          </a:p>
          <a:p>
            <a:r>
              <a:rPr lang="en-US" sz="1400" dirty="0">
                <a:hlinkClick r:id="rId6"/>
              </a:rPr>
              <a:t>https://www.pnas.org/content/114/25/6521</a:t>
            </a:r>
            <a:endParaRPr lang="en-US" sz="1400" dirty="0"/>
          </a:p>
          <a:p>
            <a:endParaRPr lang="en-US" sz="1400" dirty="0"/>
          </a:p>
          <a:p>
            <a:r>
              <a:rPr lang="en-US" sz="1400" dirty="0"/>
              <a:t>NLP for Finance / Economics</a:t>
            </a:r>
          </a:p>
          <a:p>
            <a:r>
              <a:rPr lang="en-US" sz="1400" dirty="0">
                <a:hlinkClick r:id="rId7"/>
              </a:rPr>
              <a:t>https://mitsloan.mit.edu/ideas-made-to-matter/why-finance-deploying-natural-language-processing</a:t>
            </a:r>
            <a:endParaRPr lang="en-US" sz="1400" dirty="0"/>
          </a:p>
          <a:p>
            <a:endParaRPr lang="en-US" sz="1400" dirty="0"/>
          </a:p>
          <a:p>
            <a:r>
              <a:rPr lang="en-US" sz="1400" dirty="0"/>
              <a:t>NLP for Real Estate</a:t>
            </a:r>
          </a:p>
          <a:p>
            <a:r>
              <a:rPr lang="en-US" sz="1400" dirty="0">
                <a:hlinkClick r:id="rId8"/>
              </a:rPr>
              <a:t>https://co-libry.com/blogs/natural-language-processing-nlp-real-estate/</a:t>
            </a:r>
            <a:endParaRPr lang="en-US" sz="1400" dirty="0"/>
          </a:p>
        </p:txBody>
      </p:sp>
      <p:sp>
        <p:nvSpPr>
          <p:cNvPr id="4" name="Footer Placeholder 3">
            <a:extLst>
              <a:ext uri="{FF2B5EF4-FFF2-40B4-BE49-F238E27FC236}">
                <a16:creationId xmlns:a16="http://schemas.microsoft.com/office/drawing/2014/main" id="{3EFF024B-DA22-334E-9922-483725C1DD94}"/>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46C849FF-C4B9-6E47-8FC5-A080D1515F69}"/>
              </a:ext>
            </a:extLst>
          </p:cNvPr>
          <p:cNvSpPr>
            <a:spLocks noGrp="1"/>
          </p:cNvSpPr>
          <p:nvPr>
            <p:ph type="sldNum" sz="quarter" idx="7"/>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4629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78650" y="133350"/>
            <a:ext cx="7467600" cy="430887"/>
          </a:xfrm>
        </p:spPr>
        <p:txBody>
          <a:bodyPr/>
          <a:lstStyle/>
          <a:p>
            <a:pPr eaLnBrk="1" hangingPunct="1"/>
            <a:r>
              <a:rPr lang="en-US" sz="2800" dirty="0">
                <a:latin typeface="Calibri" charset="0"/>
                <a:ea typeface="ＭＳ Ｐゴシック" charset="0"/>
                <a:cs typeface="ＭＳ Ｐゴシック" charset="0"/>
              </a:rPr>
              <a:t>Lay of the land for Language Technologies</a:t>
            </a:r>
          </a:p>
        </p:txBody>
      </p:sp>
      <p:sp>
        <p:nvSpPr>
          <p:cNvPr id="5" name="Rectangle 4"/>
          <p:cNvSpPr/>
          <p:nvPr/>
        </p:nvSpPr>
        <p:spPr>
          <a:xfrm>
            <a:off x="266701" y="193648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6" name="Rectangle 5"/>
          <p:cNvSpPr/>
          <p:nvPr/>
        </p:nvSpPr>
        <p:spPr>
          <a:xfrm>
            <a:off x="3048000" y="1149083"/>
            <a:ext cx="3047999" cy="715836"/>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7" name="Rectangle 6"/>
          <p:cNvSpPr/>
          <p:nvPr/>
        </p:nvSpPr>
        <p:spPr>
          <a:xfrm>
            <a:off x="6297437" y="1530351"/>
            <a:ext cx="2781299" cy="714375"/>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9" name="Rectangle 8"/>
          <p:cNvSpPr/>
          <p:nvPr/>
        </p:nvSpPr>
        <p:spPr>
          <a:xfrm>
            <a:off x="3048000" y="1911746"/>
            <a:ext cx="3047999" cy="609600"/>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0" name="Rectangle 9"/>
          <p:cNvSpPr/>
          <p:nvPr/>
        </p:nvSpPr>
        <p:spPr>
          <a:xfrm>
            <a:off x="6301670" y="2327446"/>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1" name="Rectangle 10"/>
          <p:cNvSpPr/>
          <p:nvPr/>
        </p:nvSpPr>
        <p:spPr>
          <a:xfrm>
            <a:off x="266701" y="2800350"/>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2" name="Rectangle 11"/>
          <p:cNvSpPr/>
          <p:nvPr/>
        </p:nvSpPr>
        <p:spPr>
          <a:xfrm>
            <a:off x="3052445" y="2556529"/>
            <a:ext cx="3043360" cy="548621"/>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3" name="Rectangle 12"/>
          <p:cNvSpPr/>
          <p:nvPr/>
        </p:nvSpPr>
        <p:spPr>
          <a:xfrm>
            <a:off x="6301673" y="3100912"/>
            <a:ext cx="2781299" cy="71583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4" name="Rectangle 13"/>
          <p:cNvSpPr/>
          <p:nvPr/>
        </p:nvSpPr>
        <p:spPr>
          <a:xfrm>
            <a:off x="266701" y="3638551"/>
            <a:ext cx="2628899" cy="715836"/>
          </a:xfrm>
          <a:prstGeom prst="rect">
            <a:avLst/>
          </a:prstGeom>
          <a:solidFill>
            <a:srgbClr val="DEF1DE"/>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5" name="Rectangle 14"/>
          <p:cNvSpPr/>
          <p:nvPr/>
        </p:nvSpPr>
        <p:spPr>
          <a:xfrm>
            <a:off x="3048000" y="3164417"/>
            <a:ext cx="3047999" cy="533399"/>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dirty="0">
              <a:solidFill>
                <a:prstClr val="white"/>
              </a:solidFill>
              <a:latin typeface="Calibri"/>
            </a:endParaRPr>
          </a:p>
        </p:txBody>
      </p:sp>
      <p:sp>
        <p:nvSpPr>
          <p:cNvPr id="16" name="Rectangle 15"/>
          <p:cNvSpPr/>
          <p:nvPr/>
        </p:nvSpPr>
        <p:spPr>
          <a:xfrm>
            <a:off x="6301673" y="3990974"/>
            <a:ext cx="2781299" cy="714376"/>
          </a:xfrm>
          <a:prstGeom prst="rect">
            <a:avLst/>
          </a:prstGeom>
          <a:solidFill>
            <a:srgbClr val="F0DCD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7" name="Rectangle 16"/>
          <p:cNvSpPr/>
          <p:nvPr/>
        </p:nvSpPr>
        <p:spPr>
          <a:xfrm>
            <a:off x="3048000" y="4477807"/>
            <a:ext cx="3048000" cy="638176"/>
          </a:xfrm>
          <a:prstGeom prst="rect">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18" name="Rectangle 17"/>
          <p:cNvSpPr/>
          <p:nvPr/>
        </p:nvSpPr>
        <p:spPr>
          <a:xfrm>
            <a:off x="3048000" y="3751594"/>
            <a:ext cx="3047999" cy="671843"/>
          </a:xfrm>
          <a:prstGeom prst="rect">
            <a:avLst/>
          </a:prstGeom>
          <a:solidFill>
            <a:srgbClr val="FFFDD4"/>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400">
              <a:solidFill>
                <a:prstClr val="white"/>
              </a:solidFill>
              <a:latin typeface="Calibri"/>
            </a:endParaRPr>
          </a:p>
        </p:txBody>
      </p:sp>
      <p:sp>
        <p:nvSpPr>
          <p:cNvPr id="67602" name="TextBox 24"/>
          <p:cNvSpPr txBox="1">
            <a:spLocks noChangeArrowheads="1"/>
          </p:cNvSpPr>
          <p:nvPr/>
        </p:nvSpPr>
        <p:spPr bwMode="auto">
          <a:xfrm>
            <a:off x="3124201" y="1885950"/>
            <a:ext cx="186457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Coreference resolution</a:t>
            </a:r>
          </a:p>
        </p:txBody>
      </p:sp>
      <p:sp>
        <p:nvSpPr>
          <p:cNvPr id="67603" name="TextBox 25"/>
          <p:cNvSpPr txBox="1">
            <a:spLocks noChangeArrowheads="1"/>
          </p:cNvSpPr>
          <p:nvPr/>
        </p:nvSpPr>
        <p:spPr bwMode="auto">
          <a:xfrm>
            <a:off x="6267804" y="1504950"/>
            <a:ext cx="201395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Question answering (QA)</a:t>
            </a:r>
          </a:p>
        </p:txBody>
      </p:sp>
      <p:sp>
        <p:nvSpPr>
          <p:cNvPr id="67604" name="TextBox 26"/>
          <p:cNvSpPr txBox="1">
            <a:spLocks noChangeArrowheads="1"/>
          </p:cNvSpPr>
          <p:nvPr/>
        </p:nvSpPr>
        <p:spPr bwMode="auto">
          <a:xfrm>
            <a:off x="266701" y="2800350"/>
            <a:ext cx="227835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Part-of-speech (POS) tagging</a:t>
            </a:r>
          </a:p>
        </p:txBody>
      </p:sp>
      <p:sp>
        <p:nvSpPr>
          <p:cNvPr id="67605" name="TextBox 27"/>
          <p:cNvSpPr txBox="1">
            <a:spLocks noChangeArrowheads="1"/>
          </p:cNvSpPr>
          <p:nvPr/>
        </p:nvSpPr>
        <p:spPr bwMode="auto">
          <a:xfrm>
            <a:off x="3048000" y="2495550"/>
            <a:ext cx="2514600"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300" dirty="0">
                <a:solidFill>
                  <a:srgbClr val="000000"/>
                </a:solidFill>
                <a:latin typeface="Calibri" charset="0"/>
              </a:rPr>
              <a:t>Word sense disambiguation (WSD)</a:t>
            </a:r>
          </a:p>
        </p:txBody>
      </p:sp>
      <p:sp>
        <p:nvSpPr>
          <p:cNvPr id="67606" name="TextBox 28"/>
          <p:cNvSpPr txBox="1">
            <a:spLocks noChangeArrowheads="1"/>
          </p:cNvSpPr>
          <p:nvPr/>
        </p:nvSpPr>
        <p:spPr bwMode="auto">
          <a:xfrm>
            <a:off x="6267805" y="2266950"/>
            <a:ext cx="100879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Paraphrase</a:t>
            </a:r>
          </a:p>
        </p:txBody>
      </p:sp>
      <p:sp>
        <p:nvSpPr>
          <p:cNvPr id="67607" name="TextBox 29"/>
          <p:cNvSpPr txBox="1">
            <a:spLocks noChangeArrowheads="1"/>
          </p:cNvSpPr>
          <p:nvPr/>
        </p:nvSpPr>
        <p:spPr bwMode="auto">
          <a:xfrm>
            <a:off x="342901" y="3638550"/>
            <a:ext cx="250198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Named entity recognition (NER)</a:t>
            </a:r>
          </a:p>
        </p:txBody>
      </p:sp>
      <p:sp>
        <p:nvSpPr>
          <p:cNvPr id="67608" name="TextBox 30"/>
          <p:cNvSpPr txBox="1">
            <a:spLocks noChangeArrowheads="1"/>
          </p:cNvSpPr>
          <p:nvPr/>
        </p:nvSpPr>
        <p:spPr bwMode="auto">
          <a:xfrm>
            <a:off x="3124200" y="3181350"/>
            <a:ext cx="7162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Parsing</a:t>
            </a:r>
          </a:p>
        </p:txBody>
      </p:sp>
      <p:sp>
        <p:nvSpPr>
          <p:cNvPr id="67609" name="TextBox 31"/>
          <p:cNvSpPr txBox="1">
            <a:spLocks noChangeArrowheads="1"/>
          </p:cNvSpPr>
          <p:nvPr/>
        </p:nvSpPr>
        <p:spPr bwMode="auto">
          <a:xfrm>
            <a:off x="6259338" y="3058576"/>
            <a:ext cx="128406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Summarization</a:t>
            </a:r>
          </a:p>
        </p:txBody>
      </p:sp>
      <p:sp>
        <p:nvSpPr>
          <p:cNvPr id="67610" name="TextBox 32"/>
          <p:cNvSpPr txBox="1">
            <a:spLocks noChangeArrowheads="1"/>
          </p:cNvSpPr>
          <p:nvPr/>
        </p:nvSpPr>
        <p:spPr bwMode="auto">
          <a:xfrm>
            <a:off x="3153962" y="4427206"/>
            <a:ext cx="221357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Information extraction (IE)</a:t>
            </a:r>
          </a:p>
        </p:txBody>
      </p:sp>
      <p:sp>
        <p:nvSpPr>
          <p:cNvPr id="67611" name="TextBox 33"/>
          <p:cNvSpPr txBox="1">
            <a:spLocks noChangeArrowheads="1"/>
          </p:cNvSpPr>
          <p:nvPr/>
        </p:nvSpPr>
        <p:spPr bwMode="auto">
          <a:xfrm>
            <a:off x="3124201" y="3714750"/>
            <a:ext cx="203981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Machine translation (MT)</a:t>
            </a:r>
          </a:p>
        </p:txBody>
      </p:sp>
      <p:sp>
        <p:nvSpPr>
          <p:cNvPr id="67612" name="TextBox 34"/>
          <p:cNvSpPr txBox="1">
            <a:spLocks noChangeArrowheads="1"/>
          </p:cNvSpPr>
          <p:nvPr/>
        </p:nvSpPr>
        <p:spPr bwMode="auto">
          <a:xfrm>
            <a:off x="6259338" y="3920068"/>
            <a:ext cx="6427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Dialog</a:t>
            </a:r>
          </a:p>
        </p:txBody>
      </p:sp>
      <p:sp>
        <p:nvSpPr>
          <p:cNvPr id="67613" name="TextBox 36"/>
          <p:cNvSpPr txBox="1">
            <a:spLocks noChangeArrowheads="1"/>
          </p:cNvSpPr>
          <p:nvPr/>
        </p:nvSpPr>
        <p:spPr bwMode="auto">
          <a:xfrm>
            <a:off x="3124201" y="1123950"/>
            <a:ext cx="154907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Sentiment analysis</a:t>
            </a:r>
          </a:p>
        </p:txBody>
      </p:sp>
      <p:sp>
        <p:nvSpPr>
          <p:cNvPr id="67614" name="TextBox 37"/>
          <p:cNvSpPr txBox="1">
            <a:spLocks noChangeArrowheads="1"/>
          </p:cNvSpPr>
          <p:nvPr/>
        </p:nvSpPr>
        <p:spPr bwMode="auto">
          <a:xfrm>
            <a:off x="6259337" y="3886200"/>
            <a:ext cx="1846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a:solidFill>
                  <a:srgbClr val="000000"/>
                </a:solidFill>
                <a:latin typeface="Calibri" charset="0"/>
              </a:rPr>
              <a:t>  </a:t>
            </a:r>
          </a:p>
        </p:txBody>
      </p:sp>
      <p:sp>
        <p:nvSpPr>
          <p:cNvPr id="67615" name="TextBox 38"/>
          <p:cNvSpPr txBox="1">
            <a:spLocks noChangeArrowheads="1"/>
          </p:cNvSpPr>
          <p:nvPr/>
        </p:nvSpPr>
        <p:spPr bwMode="auto">
          <a:xfrm>
            <a:off x="304800" y="1364218"/>
            <a:ext cx="2468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mostly solved</a:t>
            </a:r>
          </a:p>
        </p:txBody>
      </p:sp>
      <p:sp>
        <p:nvSpPr>
          <p:cNvPr id="67616" name="TextBox 39"/>
          <p:cNvSpPr txBox="1">
            <a:spLocks noChangeArrowheads="1"/>
          </p:cNvSpPr>
          <p:nvPr/>
        </p:nvSpPr>
        <p:spPr bwMode="auto">
          <a:xfrm>
            <a:off x="3276600" y="742950"/>
            <a:ext cx="2468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making good progress</a:t>
            </a:r>
          </a:p>
        </p:txBody>
      </p:sp>
      <p:sp>
        <p:nvSpPr>
          <p:cNvPr id="67617" name="TextBox 40"/>
          <p:cNvSpPr txBox="1">
            <a:spLocks noChangeArrowheads="1"/>
          </p:cNvSpPr>
          <p:nvPr/>
        </p:nvSpPr>
        <p:spPr bwMode="auto">
          <a:xfrm>
            <a:off x="6324600" y="1123950"/>
            <a:ext cx="2468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ctr" eaLnBrk="1" hangingPunct="1"/>
            <a:r>
              <a:rPr lang="en-US" sz="1800" dirty="0">
                <a:solidFill>
                  <a:srgbClr val="000000"/>
                </a:solidFill>
                <a:latin typeface="Calibri" charset="0"/>
              </a:rPr>
              <a:t>still really hard</a:t>
            </a:r>
          </a:p>
        </p:txBody>
      </p:sp>
      <p:sp>
        <p:nvSpPr>
          <p:cNvPr id="67618" name="TextBox 41"/>
          <p:cNvSpPr txBox="1">
            <a:spLocks noChangeArrowheads="1"/>
          </p:cNvSpPr>
          <p:nvPr/>
        </p:nvSpPr>
        <p:spPr bwMode="auto">
          <a:xfrm>
            <a:off x="342901" y="1911348"/>
            <a:ext cx="13335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defTabSz="457200" eaLnBrk="0" hangingPunct="0">
              <a:defRPr sz="2400">
                <a:solidFill>
                  <a:schemeClr val="tx1"/>
                </a:solidFill>
                <a:latin typeface="Lucida Sans" charset="0"/>
                <a:ea typeface="ＭＳ Ｐゴシック" charset="0"/>
                <a:cs typeface="ＭＳ Ｐゴシック" charset="0"/>
              </a:defRPr>
            </a:lvl1pPr>
            <a:lvl2pPr marL="742950" indent="-285750" defTabSz="457200" eaLnBrk="0" hangingPunct="0">
              <a:defRPr sz="2400">
                <a:solidFill>
                  <a:schemeClr val="tx1"/>
                </a:solidFill>
                <a:latin typeface="Lucida Sans" charset="0"/>
                <a:ea typeface="ＭＳ Ｐゴシック" charset="0"/>
              </a:defRPr>
            </a:lvl2pPr>
            <a:lvl3pPr marL="1143000" indent="-228600" defTabSz="457200" eaLnBrk="0" hangingPunct="0">
              <a:defRPr sz="2400">
                <a:solidFill>
                  <a:schemeClr val="tx1"/>
                </a:solidFill>
                <a:latin typeface="Lucida Sans" charset="0"/>
                <a:ea typeface="ＭＳ Ｐゴシック" charset="0"/>
              </a:defRPr>
            </a:lvl3pPr>
            <a:lvl4pPr marL="1600200" indent="-228600" defTabSz="457200" eaLnBrk="0" hangingPunct="0">
              <a:defRPr sz="2400">
                <a:solidFill>
                  <a:schemeClr val="tx1"/>
                </a:solidFill>
                <a:latin typeface="Lucida Sans" charset="0"/>
                <a:ea typeface="ＭＳ Ｐゴシック" charset="0"/>
              </a:defRPr>
            </a:lvl4pPr>
            <a:lvl5pPr marL="2057400" indent="-228600" defTabSz="4572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1400" dirty="0">
                <a:solidFill>
                  <a:srgbClr val="000000"/>
                </a:solidFill>
                <a:latin typeface="Calibri" charset="0"/>
              </a:rPr>
              <a:t>Spam detection</a:t>
            </a:r>
          </a:p>
        </p:txBody>
      </p:sp>
      <p:sp>
        <p:nvSpPr>
          <p:cNvPr id="44" name="Rectangle 43"/>
          <p:cNvSpPr/>
          <p:nvPr/>
        </p:nvSpPr>
        <p:spPr bwMode="auto">
          <a:xfrm>
            <a:off x="588432" y="2205730"/>
            <a:ext cx="1689102" cy="17905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Let’s go to Agra!</a:t>
            </a:r>
          </a:p>
        </p:txBody>
      </p:sp>
      <p:sp>
        <p:nvSpPr>
          <p:cNvPr id="45" name="Rectangle 44"/>
          <p:cNvSpPr/>
          <p:nvPr/>
        </p:nvSpPr>
        <p:spPr bwMode="auto">
          <a:xfrm>
            <a:off x="602325" y="2418456"/>
            <a:ext cx="1662508" cy="1702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Buy V1AGRA …</a:t>
            </a:r>
          </a:p>
        </p:txBody>
      </p:sp>
      <p:sp>
        <p:nvSpPr>
          <p:cNvPr id="67678" name="Rectangle 45"/>
          <p:cNvSpPr>
            <a:spLocks noChangeArrowheads="1"/>
          </p:cNvSpPr>
          <p:nvPr/>
        </p:nvSpPr>
        <p:spPr bwMode="auto">
          <a:xfrm>
            <a:off x="2374903" y="2048200"/>
            <a:ext cx="304515" cy="305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defTabSz="457200"/>
            <a:r>
              <a:rPr lang="en-US" sz="1800" dirty="0">
                <a:solidFill>
                  <a:srgbClr val="008000"/>
                </a:solidFill>
                <a:latin typeface="Zapf Dingbats" charset="0"/>
                <a:cs typeface="Zapf Dingbats" charset="0"/>
              </a:rPr>
              <a:t>✓</a:t>
            </a:r>
            <a:endParaRPr lang="en-US" sz="1800" dirty="0">
              <a:solidFill>
                <a:srgbClr val="008000"/>
              </a:solidFill>
              <a:latin typeface="Arial" charset="0"/>
            </a:endParaRPr>
          </a:p>
        </p:txBody>
      </p:sp>
      <p:sp>
        <p:nvSpPr>
          <p:cNvPr id="67679" name="Rectangle 46"/>
          <p:cNvSpPr>
            <a:spLocks noChangeArrowheads="1"/>
          </p:cNvSpPr>
          <p:nvPr/>
        </p:nvSpPr>
        <p:spPr bwMode="auto">
          <a:xfrm>
            <a:off x="2382881" y="2312621"/>
            <a:ext cx="33068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l" defTabSz="457200"/>
            <a:r>
              <a:rPr lang="en-US" sz="1800" dirty="0">
                <a:solidFill>
                  <a:srgbClr val="FF0000"/>
                </a:solidFill>
                <a:latin typeface="Zapf Dingbats" charset="0"/>
                <a:cs typeface="Zapf Dingbats" charset="0"/>
              </a:rPr>
              <a:t>✗</a:t>
            </a:r>
            <a:endParaRPr lang="en-US" sz="1800" dirty="0">
              <a:solidFill>
                <a:srgbClr val="FF0000"/>
              </a:solidFill>
              <a:latin typeface="Arial" charset="0"/>
            </a:endParaRPr>
          </a:p>
        </p:txBody>
      </p:sp>
      <p:sp>
        <p:nvSpPr>
          <p:cNvPr id="56" name="Rectangle 55"/>
          <p:cNvSpPr/>
          <p:nvPr/>
        </p:nvSpPr>
        <p:spPr>
          <a:xfrm>
            <a:off x="342902" y="3259264"/>
            <a:ext cx="2590800" cy="1523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100" dirty="0">
                <a:solidFill>
                  <a:prstClr val="black"/>
                </a:solidFill>
                <a:latin typeface="Calibri"/>
                <a:cs typeface="Times New Roman"/>
              </a:rPr>
              <a:t>Colorless   green   ideas   sleep   furiously.</a:t>
            </a:r>
          </a:p>
        </p:txBody>
      </p:sp>
      <p:sp>
        <p:nvSpPr>
          <p:cNvPr id="57" name="Rectangle 56"/>
          <p:cNvSpPr/>
          <p:nvPr/>
        </p:nvSpPr>
        <p:spPr>
          <a:xfrm>
            <a:off x="465082" y="3106864"/>
            <a:ext cx="2154873" cy="125016"/>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     ADJ         ADJ    NOUN  VERB      ADV</a:t>
            </a:r>
          </a:p>
        </p:txBody>
      </p:sp>
      <p:sp>
        <p:nvSpPr>
          <p:cNvPr id="58" name="Rectangle 57"/>
          <p:cNvSpPr/>
          <p:nvPr/>
        </p:nvSpPr>
        <p:spPr>
          <a:xfrm>
            <a:off x="304800" y="4081679"/>
            <a:ext cx="2590800" cy="19650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100" dirty="0">
                <a:solidFill>
                  <a:prstClr val="black"/>
                </a:solidFill>
                <a:latin typeface="Calibri"/>
                <a:cs typeface="Times New Roman"/>
              </a:rPr>
              <a:t>Einstein met with UN officials in Princeton</a:t>
            </a:r>
          </a:p>
        </p:txBody>
      </p:sp>
      <p:sp>
        <p:nvSpPr>
          <p:cNvPr id="59" name="Rectangle 58"/>
          <p:cNvSpPr/>
          <p:nvPr/>
        </p:nvSpPr>
        <p:spPr>
          <a:xfrm>
            <a:off x="521623" y="3957114"/>
            <a:ext cx="2156618" cy="125015"/>
          </a:xfrm>
          <a:prstGeom prst="rect">
            <a:avLst/>
          </a:prstGeom>
          <a:solidFill>
            <a:srgbClr val="DEF1DE"/>
          </a:solid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PERSON              ORG                      LOC</a:t>
            </a:r>
          </a:p>
        </p:txBody>
      </p:sp>
      <p:sp>
        <p:nvSpPr>
          <p:cNvPr id="63" name="Rectangle 62"/>
          <p:cNvSpPr/>
          <p:nvPr/>
        </p:nvSpPr>
        <p:spPr>
          <a:xfrm>
            <a:off x="3246589" y="4734984"/>
            <a:ext cx="1831293" cy="30479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tIns="0" bIns="0" anchor="ctr"/>
          <a:lstStyle/>
          <a:p>
            <a:pPr algn="l" defTabSz="457200">
              <a:lnSpc>
                <a:spcPct val="90000"/>
              </a:lnSpc>
              <a:defRPr/>
            </a:pPr>
            <a:r>
              <a:rPr lang="en-US" sz="1050" dirty="0">
                <a:solidFill>
                  <a:prstClr val="black"/>
                </a:solidFill>
                <a:latin typeface="Calibri"/>
                <a:cs typeface="Times New Roman"/>
              </a:rPr>
              <a:t>You’re invited to our dinner party, Friday May 27 at 8:30</a:t>
            </a:r>
          </a:p>
        </p:txBody>
      </p:sp>
      <p:pic>
        <p:nvPicPr>
          <p:cNvPr id="67673" name="Picture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7556" y="4692118"/>
            <a:ext cx="289026" cy="193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Rectangle 65"/>
          <p:cNvSpPr/>
          <p:nvPr/>
        </p:nvSpPr>
        <p:spPr bwMode="auto">
          <a:xfrm>
            <a:off x="5385965" y="4658783"/>
            <a:ext cx="563985" cy="346472"/>
          </a:xfrm>
          <a:prstGeom prst="rect">
            <a:avLst/>
          </a:prstGeom>
          <a:noFill/>
          <a:ln w="317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900" dirty="0">
                <a:solidFill>
                  <a:prstClr val="white">
                    <a:lumMod val="50000"/>
                  </a:prstClr>
                </a:solidFill>
                <a:latin typeface="Calibri"/>
                <a:cs typeface="Times New Roman"/>
              </a:rPr>
              <a:t>Party</a:t>
            </a:r>
            <a:br>
              <a:rPr lang="en-US" sz="900" dirty="0">
                <a:solidFill>
                  <a:prstClr val="white">
                    <a:lumMod val="50000"/>
                  </a:prstClr>
                </a:solidFill>
                <a:latin typeface="Calibri"/>
                <a:cs typeface="Times New Roman"/>
              </a:rPr>
            </a:br>
            <a:r>
              <a:rPr lang="en-US" sz="900" dirty="0">
                <a:solidFill>
                  <a:prstClr val="white">
                    <a:lumMod val="50000"/>
                  </a:prstClr>
                </a:solidFill>
                <a:latin typeface="Calibri"/>
                <a:cs typeface="Times New Roman"/>
              </a:rPr>
              <a:t>May 27</a:t>
            </a:r>
            <a:br>
              <a:rPr lang="en-US" sz="900" dirty="0">
                <a:solidFill>
                  <a:prstClr val="white">
                    <a:lumMod val="50000"/>
                  </a:prstClr>
                </a:solidFill>
                <a:latin typeface="Calibri"/>
                <a:cs typeface="Times New Roman"/>
              </a:rPr>
            </a:br>
            <a:r>
              <a:rPr lang="en-US" sz="900" dirty="0">
                <a:solidFill>
                  <a:srgbClr val="0000FF"/>
                </a:solidFill>
                <a:latin typeface="Calibri"/>
                <a:cs typeface="Times New Roman"/>
              </a:rPr>
              <a:t>add</a:t>
            </a:r>
          </a:p>
        </p:txBody>
      </p:sp>
      <p:cxnSp>
        <p:nvCxnSpPr>
          <p:cNvPr id="69" name="Straight Connector 68"/>
          <p:cNvCxnSpPr/>
          <p:nvPr/>
        </p:nvCxnSpPr>
        <p:spPr bwMode="auto">
          <a:xfrm flipV="1">
            <a:off x="5507988" y="5115983"/>
            <a:ext cx="162560" cy="1294"/>
          </a:xfrm>
          <a:prstGeom prst="line">
            <a:avLst/>
          </a:prstGeom>
          <a:ln w="9525" cap="flat" cmpd="sng" algn="ctr">
            <a:solidFill>
              <a:srgbClr val="0000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3378409" y="1425920"/>
            <a:ext cx="2137410" cy="15523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Best roast chicken in San Francisco!</a:t>
            </a:r>
          </a:p>
        </p:txBody>
      </p:sp>
      <p:sp>
        <p:nvSpPr>
          <p:cNvPr id="76" name="Rectangle 75"/>
          <p:cNvSpPr/>
          <p:nvPr/>
        </p:nvSpPr>
        <p:spPr>
          <a:xfrm>
            <a:off x="3378409" y="1657350"/>
            <a:ext cx="213741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waiter ignored us for 20 minutes.</a:t>
            </a:r>
          </a:p>
        </p:txBody>
      </p:sp>
      <p:pic>
        <p:nvPicPr>
          <p:cNvPr id="67630"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21869" y="1352550"/>
            <a:ext cx="275928" cy="1910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631" name="Picture 8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21868" y="1657350"/>
            <a:ext cx="275167"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5" name="Rectangle 84"/>
          <p:cNvSpPr/>
          <p:nvPr/>
        </p:nvSpPr>
        <p:spPr>
          <a:xfrm>
            <a:off x="3352800" y="2321643"/>
            <a:ext cx="2640330" cy="147125"/>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Carter told Mubarak he shouldn’t run again.</a:t>
            </a:r>
          </a:p>
        </p:txBody>
      </p:sp>
      <p:sp>
        <p:nvSpPr>
          <p:cNvPr id="100" name="Arc 99"/>
          <p:cNvSpPr/>
          <p:nvPr/>
        </p:nvSpPr>
        <p:spPr>
          <a:xfrm>
            <a:off x="3581400" y="2216545"/>
            <a:ext cx="1066800" cy="228600"/>
          </a:xfrm>
          <a:prstGeom prst="arc">
            <a:avLst>
              <a:gd name="adj1" fmla="val 10822610"/>
              <a:gd name="adj2" fmla="val 0"/>
            </a:avLst>
          </a:prstGeom>
          <a:ln w="12700" cap="flat" cmpd="sng" algn="ctr">
            <a:solidFill>
              <a:srgbClr val="FF0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200">
              <a:defRPr/>
            </a:pPr>
            <a:endParaRPr lang="en-US" sz="1800">
              <a:solidFill>
                <a:prstClr val="black"/>
              </a:solidFill>
              <a:latin typeface="Calibri"/>
            </a:endParaRPr>
          </a:p>
        </p:txBody>
      </p:sp>
      <p:sp>
        <p:nvSpPr>
          <p:cNvPr id="101" name="Arc 100"/>
          <p:cNvSpPr/>
          <p:nvPr/>
        </p:nvSpPr>
        <p:spPr>
          <a:xfrm>
            <a:off x="4267200" y="2233479"/>
            <a:ext cx="376237" cy="287866"/>
          </a:xfrm>
          <a:prstGeom prst="arc">
            <a:avLst>
              <a:gd name="adj1" fmla="val 10830349"/>
              <a:gd name="adj2" fmla="val 10"/>
            </a:avLst>
          </a:prstGeom>
          <a:ln w="12700" cap="flat" cmpd="sng" algn="ctr">
            <a:solidFill>
              <a:srgbClr val="008000"/>
            </a:solidFill>
            <a:prstDash val="solid"/>
            <a:round/>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defTabSz="457200">
              <a:defRPr/>
            </a:pPr>
            <a:endParaRPr lang="en-US" sz="1800">
              <a:solidFill>
                <a:prstClr val="black"/>
              </a:solidFill>
              <a:latin typeface="Calibri"/>
            </a:endParaRPr>
          </a:p>
        </p:txBody>
      </p:sp>
      <p:pic>
        <p:nvPicPr>
          <p:cNvPr id="67635"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5562600" y="2876550"/>
            <a:ext cx="381000" cy="19812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sp>
        <p:nvSpPr>
          <p:cNvPr id="104" name="Rectangle 103"/>
          <p:cNvSpPr/>
          <p:nvPr/>
        </p:nvSpPr>
        <p:spPr>
          <a:xfrm>
            <a:off x="3124200" y="2802063"/>
            <a:ext cx="2286000" cy="2286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anchor="ctr"/>
          <a:lstStyle/>
          <a:p>
            <a:pPr algn="ctr" defTabSz="457200">
              <a:defRPr/>
            </a:pPr>
            <a:r>
              <a:rPr lang="en-US" sz="1200" dirty="0">
                <a:solidFill>
                  <a:prstClr val="black"/>
                </a:solidFill>
                <a:latin typeface="Calibri"/>
                <a:cs typeface="Times New Roman"/>
              </a:rPr>
              <a:t>I need new batteries for my </a:t>
            </a:r>
            <a:r>
              <a:rPr lang="en-US" sz="1200" b="1" i="1" dirty="0">
                <a:solidFill>
                  <a:srgbClr val="FF0000"/>
                </a:solidFill>
                <a:latin typeface="Calibri"/>
                <a:cs typeface="Times New Roman"/>
              </a:rPr>
              <a:t>mouse</a:t>
            </a:r>
            <a:r>
              <a:rPr lang="en-US" sz="1200" dirty="0">
                <a:solidFill>
                  <a:prstClr val="black"/>
                </a:solidFill>
                <a:latin typeface="Calibri"/>
                <a:cs typeface="Times New Roman"/>
              </a:rPr>
              <a:t>.</a:t>
            </a:r>
          </a:p>
        </p:txBody>
      </p:sp>
      <p:sp>
        <p:nvSpPr>
          <p:cNvPr id="108" name="Rectangle 107"/>
          <p:cNvSpPr/>
          <p:nvPr/>
        </p:nvSpPr>
        <p:spPr>
          <a:xfrm>
            <a:off x="3107351" y="4181710"/>
            <a:ext cx="2607649" cy="165528"/>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13</a:t>
            </a:r>
            <a:r>
              <a:rPr lang="en-US" sz="1000" baseline="30000" dirty="0">
                <a:solidFill>
                  <a:prstClr val="black"/>
                </a:solidFill>
                <a:latin typeface="Calibri"/>
                <a:cs typeface="Times New Roman"/>
              </a:rPr>
              <a:t>th</a:t>
            </a:r>
            <a:r>
              <a:rPr lang="en-US" sz="1000" dirty="0">
                <a:solidFill>
                  <a:prstClr val="black"/>
                </a:solidFill>
                <a:latin typeface="Calibri"/>
                <a:cs typeface="Times New Roman"/>
              </a:rPr>
              <a:t> Shanghai International Film Festival…</a:t>
            </a:r>
          </a:p>
        </p:txBody>
      </p:sp>
      <p:sp>
        <p:nvSpPr>
          <p:cNvPr id="109" name="Rectangle 108"/>
          <p:cNvSpPr/>
          <p:nvPr/>
        </p:nvSpPr>
        <p:spPr>
          <a:xfrm>
            <a:off x="3124200" y="3982708"/>
            <a:ext cx="2065864" cy="14439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defTabSz="457200">
              <a:defRPr/>
            </a:pPr>
            <a:r>
              <a:rPr lang="zh-TW" altLang="en-US" sz="1000" dirty="0">
                <a:solidFill>
                  <a:srgbClr val="000000"/>
                </a:solidFill>
                <a:cs typeface="Times New Roman"/>
              </a:rPr>
              <a:t>第</a:t>
            </a:r>
            <a:r>
              <a:rPr lang="en-US" altLang="zh-TW" sz="1000" dirty="0">
                <a:solidFill>
                  <a:srgbClr val="000000"/>
                </a:solidFill>
                <a:cs typeface="Times New Roman"/>
              </a:rPr>
              <a:t>13</a:t>
            </a:r>
            <a:r>
              <a:rPr lang="zh-TW" altLang="en-US" sz="1000" dirty="0">
                <a:solidFill>
                  <a:srgbClr val="000000"/>
                </a:solidFill>
                <a:cs typeface="Times New Roman"/>
              </a:rPr>
              <a:t>届上海国际电影节开幕</a:t>
            </a:r>
            <a:r>
              <a:rPr lang="en-US" altLang="zh-TW" sz="1000" dirty="0">
                <a:solidFill>
                  <a:srgbClr val="000000"/>
                </a:solidFill>
                <a:cs typeface="Times New Roman"/>
              </a:rPr>
              <a:t>…</a:t>
            </a:r>
            <a:endParaRPr lang="zh-TW" altLang="en-US" sz="1000" dirty="0">
              <a:solidFill>
                <a:srgbClr val="000000"/>
              </a:solidFill>
              <a:cs typeface="Times New Roman"/>
            </a:endParaRPr>
          </a:p>
        </p:txBody>
      </p:sp>
      <p:sp>
        <p:nvSpPr>
          <p:cNvPr id="110" name="Right Arrow 109"/>
          <p:cNvSpPr/>
          <p:nvPr/>
        </p:nvSpPr>
        <p:spPr>
          <a:xfrm>
            <a:off x="5384799" y="3983172"/>
            <a:ext cx="217060" cy="137518"/>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prstClr val="white"/>
              </a:solidFill>
              <a:latin typeface="Calibri"/>
            </a:endParaRPr>
          </a:p>
        </p:txBody>
      </p:sp>
      <p:sp>
        <p:nvSpPr>
          <p:cNvPr id="111" name="Rectangle 110"/>
          <p:cNvSpPr/>
          <p:nvPr/>
        </p:nvSpPr>
        <p:spPr>
          <a:xfrm>
            <a:off x="6477000" y="3342282"/>
            <a:ext cx="1319212" cy="11886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Dow Jones is up</a:t>
            </a:r>
          </a:p>
        </p:txBody>
      </p:sp>
      <p:sp>
        <p:nvSpPr>
          <p:cNvPr id="113" name="Rectangle 112"/>
          <p:cNvSpPr/>
          <p:nvPr/>
        </p:nvSpPr>
        <p:spPr>
          <a:xfrm>
            <a:off x="6705600" y="3638550"/>
            <a:ext cx="1192037" cy="156136"/>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Housing prices rose</a:t>
            </a:r>
          </a:p>
        </p:txBody>
      </p:sp>
      <p:sp>
        <p:nvSpPr>
          <p:cNvPr id="114" name="Right Arrow 113"/>
          <p:cNvSpPr/>
          <p:nvPr/>
        </p:nvSpPr>
        <p:spPr>
          <a:xfrm>
            <a:off x="7946850" y="3461146"/>
            <a:ext cx="179387" cy="125015"/>
          </a:xfrm>
          <a:prstGeom prst="rightArrow">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prstClr val="white"/>
              </a:solidFill>
              <a:latin typeface="Calibri"/>
            </a:endParaRPr>
          </a:p>
        </p:txBody>
      </p:sp>
      <p:sp>
        <p:nvSpPr>
          <p:cNvPr id="115" name="Rectangle 114"/>
          <p:cNvSpPr/>
          <p:nvPr/>
        </p:nvSpPr>
        <p:spPr>
          <a:xfrm>
            <a:off x="8248474" y="3379577"/>
            <a:ext cx="766762" cy="310169"/>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a:solidFill>
                  <a:prstClr val="black"/>
                </a:solidFill>
                <a:latin typeface="Calibri"/>
                <a:cs typeface="Times New Roman"/>
              </a:rPr>
              <a:t>Economy is good</a:t>
            </a:r>
          </a:p>
        </p:txBody>
      </p:sp>
      <p:sp>
        <p:nvSpPr>
          <p:cNvPr id="116" name="Rectangle 115"/>
          <p:cNvSpPr/>
          <p:nvPr/>
        </p:nvSpPr>
        <p:spPr>
          <a:xfrm>
            <a:off x="6388644" y="1810146"/>
            <a:ext cx="2374356" cy="304403"/>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Q. How effective is ibuprofen in reducing fever in patients with acute febrile illness?</a:t>
            </a:r>
          </a:p>
        </p:txBody>
      </p:sp>
      <p:sp>
        <p:nvSpPr>
          <p:cNvPr id="119" name="Rectangle 118"/>
          <p:cNvSpPr/>
          <p:nvPr/>
        </p:nvSpPr>
        <p:spPr>
          <a:xfrm>
            <a:off x="3810000" y="3530600"/>
            <a:ext cx="22098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50" dirty="0">
                <a:solidFill>
                  <a:prstClr val="black"/>
                </a:solidFill>
                <a:latin typeface="Calibri"/>
                <a:cs typeface="Times New Roman"/>
              </a:rPr>
              <a:t>I can see Alcatraz from the window!</a:t>
            </a:r>
          </a:p>
        </p:txBody>
      </p:sp>
      <p:cxnSp>
        <p:nvCxnSpPr>
          <p:cNvPr id="121" name="Straight Connector 120"/>
          <p:cNvCxnSpPr/>
          <p:nvPr/>
        </p:nvCxnSpPr>
        <p:spPr>
          <a:xfrm rot="10800000">
            <a:off x="5257801" y="3459291"/>
            <a:ext cx="93663"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5165725" y="3459291"/>
            <a:ext cx="95250"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rot="10800000">
            <a:off x="5111751" y="3399759"/>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rot="5400000" flipH="1" flipV="1">
            <a:off x="4987132" y="3394203"/>
            <a:ext cx="119063" cy="130175"/>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10800000">
            <a:off x="4962526" y="3341418"/>
            <a:ext cx="149225" cy="5834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V="1">
            <a:off x="4719638" y="3341418"/>
            <a:ext cx="242887"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V="1">
            <a:off x="4476751" y="3341418"/>
            <a:ext cx="485775" cy="17740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rot="10800000">
            <a:off x="4810126" y="3281887"/>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rot="10800000">
            <a:off x="4660901" y="3222356"/>
            <a:ext cx="149225" cy="59531"/>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4325939" y="3284268"/>
            <a:ext cx="484187" cy="234554"/>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flipV="1">
            <a:off x="4114800" y="3227118"/>
            <a:ext cx="542925" cy="335232"/>
          </a:xfrm>
          <a:prstGeom prst="line">
            <a:avLst/>
          </a:prstGeom>
          <a:ln w="6350"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8" name="Rectangle 147"/>
          <p:cNvSpPr/>
          <p:nvPr/>
        </p:nvSpPr>
        <p:spPr>
          <a:xfrm>
            <a:off x="6405785" y="2620708"/>
            <a:ext cx="2121693" cy="15271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XYZ acquired ABC yesterday</a:t>
            </a:r>
          </a:p>
        </p:txBody>
      </p:sp>
      <p:sp>
        <p:nvSpPr>
          <p:cNvPr id="149" name="Rectangle 148"/>
          <p:cNvSpPr/>
          <p:nvPr/>
        </p:nvSpPr>
        <p:spPr>
          <a:xfrm>
            <a:off x="6405785" y="2789989"/>
            <a:ext cx="2121693" cy="155854"/>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ABC has been taken over by XYZ</a:t>
            </a:r>
          </a:p>
        </p:txBody>
      </p:sp>
      <p:sp>
        <p:nvSpPr>
          <p:cNvPr id="151" name="Rectangular Callout 150"/>
          <p:cNvSpPr/>
          <p:nvPr/>
        </p:nvSpPr>
        <p:spPr>
          <a:xfrm>
            <a:off x="6985982" y="4019550"/>
            <a:ext cx="2054655" cy="208183"/>
          </a:xfrm>
          <a:prstGeom prst="wedgeRectCallout">
            <a:avLst>
              <a:gd name="adj1" fmla="val -67569"/>
              <a:gd name="adj2" fmla="val 96660"/>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a:solidFill>
                  <a:srgbClr val="000000"/>
                </a:solidFill>
                <a:latin typeface="Calibri"/>
              </a:rPr>
              <a:t>Where is Citizen Kane playing in SF? </a:t>
            </a:r>
          </a:p>
        </p:txBody>
      </p:sp>
      <p:sp>
        <p:nvSpPr>
          <p:cNvPr id="152" name="Rectangular Callout 151"/>
          <p:cNvSpPr/>
          <p:nvPr/>
        </p:nvSpPr>
        <p:spPr>
          <a:xfrm>
            <a:off x="6936349" y="4324350"/>
            <a:ext cx="1714818" cy="327295"/>
          </a:xfrm>
          <a:prstGeom prst="wedgeRectCallout">
            <a:avLst>
              <a:gd name="adj1" fmla="val 63386"/>
              <a:gd name="adj2" fmla="val -39734"/>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000" dirty="0">
                <a:solidFill>
                  <a:srgbClr val="000000"/>
                </a:solidFill>
                <a:latin typeface="Calibri"/>
              </a:rPr>
              <a:t>Castro Theatre at 7:30. Do you want a ticket?</a:t>
            </a:r>
          </a:p>
        </p:txBody>
      </p:sp>
      <p:pic>
        <p:nvPicPr>
          <p:cNvPr id="67666" name="Picture 15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flipH="1">
            <a:off x="6298773" y="4340605"/>
            <a:ext cx="379664" cy="288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 name="Rectangle 111"/>
          <p:cNvSpPr/>
          <p:nvPr/>
        </p:nvSpPr>
        <p:spPr>
          <a:xfrm>
            <a:off x="6553200" y="3486150"/>
            <a:ext cx="1295400" cy="152400"/>
          </a:xfrm>
          <a:prstGeom prst="rect">
            <a:avLst/>
          </a:prstGeom>
          <a:solidFill>
            <a:schemeClr val="bg1"/>
          </a:solidFill>
          <a:ln w="3175" cap="flat" cmpd="sng" algn="ctr">
            <a:solidFill>
              <a:schemeClr val="bg1">
                <a:lumMod val="50000"/>
              </a:schemeClr>
            </a:solidFill>
            <a:prstDash val="solid"/>
            <a:round/>
            <a:headEnd type="none" w="med" len="med"/>
            <a:tailEnd type="none" w="med" len="med"/>
          </a:ln>
          <a:effectLst>
            <a:outerShdw blurRad="25400" dist="12700" dir="270000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defTabSz="457200">
              <a:defRPr/>
            </a:pPr>
            <a:r>
              <a:rPr lang="en-US" sz="1000" dirty="0">
                <a:solidFill>
                  <a:prstClr val="black"/>
                </a:solidFill>
                <a:latin typeface="Calibri"/>
                <a:cs typeface="Times New Roman"/>
              </a:rPr>
              <a:t>The S&amp;P500 jumped</a:t>
            </a:r>
          </a:p>
        </p:txBody>
      </p:sp>
      <p:pic>
        <p:nvPicPr>
          <p:cNvPr id="2" name="Picture 1" descr="BU009519.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5423" y="2571750"/>
            <a:ext cx="440577" cy="438150"/>
          </a:xfrm>
          <a:prstGeom prst="rect">
            <a:avLst/>
          </a:prstGeom>
        </p:spPr>
      </p:pic>
      <p:pic>
        <p:nvPicPr>
          <p:cNvPr id="3" name="Picture 2" descr="skd186802sd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2037" y="4070746"/>
            <a:ext cx="408163" cy="438150"/>
          </a:xfrm>
          <a:prstGeom prst="rect">
            <a:avLst/>
          </a:prstGeom>
        </p:spPr>
      </p:pic>
      <p:sp>
        <p:nvSpPr>
          <p:cNvPr id="4" name="Rectangle 3">
            <a:extLst>
              <a:ext uri="{FF2B5EF4-FFF2-40B4-BE49-F238E27FC236}">
                <a16:creationId xmlns:a16="http://schemas.microsoft.com/office/drawing/2014/main" id="{25006277-5D4F-224F-907A-B2ED356432D3}"/>
              </a:ext>
            </a:extLst>
          </p:cNvPr>
          <p:cNvSpPr/>
          <p:nvPr/>
        </p:nvSpPr>
        <p:spPr>
          <a:xfrm>
            <a:off x="2933702" y="742950"/>
            <a:ext cx="3238498" cy="4400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Rectangle 82">
            <a:extLst>
              <a:ext uri="{FF2B5EF4-FFF2-40B4-BE49-F238E27FC236}">
                <a16:creationId xmlns:a16="http://schemas.microsoft.com/office/drawing/2014/main" id="{605197BA-D79E-DF4D-8099-E1941F9ADB0A}"/>
              </a:ext>
            </a:extLst>
          </p:cNvPr>
          <p:cNvSpPr/>
          <p:nvPr/>
        </p:nvSpPr>
        <p:spPr>
          <a:xfrm>
            <a:off x="6167072" y="715433"/>
            <a:ext cx="3060778" cy="41703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232C5FE9-B1CA-A84F-8B57-AD71515284C9}"/>
              </a:ext>
            </a:extLst>
          </p:cNvPr>
          <p:cNvSpPr txBox="1"/>
          <p:nvPr/>
        </p:nvSpPr>
        <p:spPr>
          <a:xfrm>
            <a:off x="56873" y="4857750"/>
            <a:ext cx="1749197" cy="261610"/>
          </a:xfrm>
          <a:prstGeom prst="rect">
            <a:avLst/>
          </a:prstGeom>
          <a:noFill/>
        </p:spPr>
        <p:txBody>
          <a:bodyPr wrap="none" rtlCol="0">
            <a:spAutoFit/>
          </a:bodyPr>
          <a:lstStyle/>
          <a:p>
            <a:r>
              <a:rPr lang="en-US" sz="1100" dirty="0"/>
              <a:t>(Slide source: Dan </a:t>
            </a:r>
            <a:r>
              <a:rPr lang="en-US" sz="1100" dirty="0" err="1"/>
              <a:t>Jurafsky</a:t>
            </a:r>
            <a:r>
              <a:rPr lang="en-US" sz="1100" dirty="0"/>
              <a:t>)</a:t>
            </a:r>
          </a:p>
        </p:txBody>
      </p:sp>
      <p:sp>
        <p:nvSpPr>
          <p:cNvPr id="19" name="Footer Placeholder 18">
            <a:extLst>
              <a:ext uri="{FF2B5EF4-FFF2-40B4-BE49-F238E27FC236}">
                <a16:creationId xmlns:a16="http://schemas.microsoft.com/office/drawing/2014/main" id="{5BEE0BCD-E83A-C041-9BEC-D298BE309FEB}"/>
              </a:ext>
            </a:extLst>
          </p:cNvPr>
          <p:cNvSpPr>
            <a:spLocks noGrp="1"/>
          </p:cNvSpPr>
          <p:nvPr>
            <p:ph type="ftr" sz="quarter" idx="5"/>
          </p:nvPr>
        </p:nvSpPr>
        <p:spPr/>
        <p:txBody>
          <a:bodyPr/>
          <a:lstStyle/>
          <a:p>
            <a:r>
              <a:rPr lang="en-US"/>
              <a:t>© Anagha Kulkarni</a:t>
            </a:r>
          </a:p>
        </p:txBody>
      </p:sp>
      <p:sp>
        <p:nvSpPr>
          <p:cNvPr id="20" name="Slide Number Placeholder 19">
            <a:extLst>
              <a:ext uri="{FF2B5EF4-FFF2-40B4-BE49-F238E27FC236}">
                <a16:creationId xmlns:a16="http://schemas.microsoft.com/office/drawing/2014/main" id="{A332F9B3-A4B3-DC41-9C4A-58654AC1F4E8}"/>
              </a:ext>
            </a:extLst>
          </p:cNvPr>
          <p:cNvSpPr>
            <a:spLocks noGrp="1"/>
          </p:cNvSpPr>
          <p:nvPr>
            <p:ph type="sldNum" sz="quarter" idx="7"/>
          </p:nvPr>
        </p:nvSpPr>
        <p:spPr/>
        <p:txBody>
          <a:bodyPr/>
          <a:lstStyle/>
          <a:p>
            <a:fld id="{B6F15528-21DE-4FAA-801E-634DDDAF4B2B}" type="slidenum">
              <a:rPr lang="en-US" smtClean="0"/>
              <a:pPr/>
              <a:t>4</a:t>
            </a:fld>
            <a:endParaRPr lang="en-US"/>
          </a:p>
        </p:txBody>
      </p:sp>
      <p:sp>
        <p:nvSpPr>
          <p:cNvPr id="21" name="TextBox 20">
            <a:extLst>
              <a:ext uri="{FF2B5EF4-FFF2-40B4-BE49-F238E27FC236}">
                <a16:creationId xmlns:a16="http://schemas.microsoft.com/office/drawing/2014/main" id="{938E67A5-204B-8E4D-AD03-41444EB36723}"/>
              </a:ext>
            </a:extLst>
          </p:cNvPr>
          <p:cNvSpPr txBox="1"/>
          <p:nvPr/>
        </p:nvSpPr>
        <p:spPr>
          <a:xfrm>
            <a:off x="1930428" y="731394"/>
            <a:ext cx="2623539" cy="276999"/>
          </a:xfrm>
          <a:prstGeom prst="rect">
            <a:avLst/>
          </a:prstGeom>
          <a:noFill/>
        </p:spPr>
        <p:txBody>
          <a:bodyPr wrap="none" rtlCol="0">
            <a:spAutoFit/>
          </a:bodyPr>
          <a:lstStyle/>
          <a:p>
            <a:r>
              <a:rPr lang="en-US" sz="1200" b="1" dirty="0"/>
              <a:t>NLU: Natural Language Understanding</a:t>
            </a:r>
          </a:p>
        </p:txBody>
      </p:sp>
      <p:sp>
        <p:nvSpPr>
          <p:cNvPr id="88" name="TextBox 87">
            <a:extLst>
              <a:ext uri="{FF2B5EF4-FFF2-40B4-BE49-F238E27FC236}">
                <a16:creationId xmlns:a16="http://schemas.microsoft.com/office/drawing/2014/main" id="{FDC8780A-EAA9-1649-AA55-6501E11D9DDC}"/>
              </a:ext>
            </a:extLst>
          </p:cNvPr>
          <p:cNvSpPr txBox="1"/>
          <p:nvPr/>
        </p:nvSpPr>
        <p:spPr>
          <a:xfrm>
            <a:off x="6478076" y="730288"/>
            <a:ext cx="2393732" cy="276999"/>
          </a:xfrm>
          <a:prstGeom prst="rect">
            <a:avLst/>
          </a:prstGeom>
          <a:noFill/>
        </p:spPr>
        <p:txBody>
          <a:bodyPr wrap="none" rtlCol="0">
            <a:spAutoFit/>
          </a:bodyPr>
          <a:lstStyle/>
          <a:p>
            <a:r>
              <a:rPr lang="en-US" sz="1200" b="1" dirty="0"/>
              <a:t>NLG: Natural Language Generation</a:t>
            </a:r>
          </a:p>
        </p:txBody>
      </p:sp>
      <p:sp>
        <p:nvSpPr>
          <p:cNvPr id="89" name="TextBox 88">
            <a:extLst>
              <a:ext uri="{FF2B5EF4-FFF2-40B4-BE49-F238E27FC236}">
                <a16:creationId xmlns:a16="http://schemas.microsoft.com/office/drawing/2014/main" id="{DA2E5968-D64C-5441-A96B-21ABAFCB4087}"/>
              </a:ext>
            </a:extLst>
          </p:cNvPr>
          <p:cNvSpPr txBox="1"/>
          <p:nvPr/>
        </p:nvSpPr>
        <p:spPr>
          <a:xfrm>
            <a:off x="4313060" y="692094"/>
            <a:ext cx="2338782" cy="553998"/>
          </a:xfrm>
          <a:prstGeom prst="rect">
            <a:avLst/>
          </a:prstGeom>
          <a:noFill/>
        </p:spPr>
        <p:txBody>
          <a:bodyPr wrap="none" rtlCol="0">
            <a:spAutoFit/>
          </a:bodyPr>
          <a:lstStyle/>
          <a:p>
            <a:pPr algn="ctr"/>
            <a:r>
              <a:rPr lang="en-US" b="1" dirty="0"/>
              <a:t>+</a:t>
            </a:r>
            <a:endParaRPr lang="en-US" sz="1200" b="1" dirty="0"/>
          </a:p>
          <a:p>
            <a:r>
              <a:rPr lang="en-US" sz="1200" b="1" dirty="0"/>
              <a:t>NLP: Natural Language Processing</a:t>
            </a:r>
          </a:p>
        </p:txBody>
      </p:sp>
    </p:spTree>
    <p:extLst>
      <p:ext uri="{BB962C8B-B14F-4D97-AF65-F5344CB8AC3E}">
        <p14:creationId xmlns:p14="http://schemas.microsoft.com/office/powerpoint/2010/main" val="40459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3" grpId="0" animBg="1"/>
      <p:bldP spid="21" grpId="0"/>
      <p:bldP spid="88" grpId="0"/>
      <p:bldP spid="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7231379" cy="492443"/>
          </a:xfrm>
        </p:spPr>
        <p:txBody>
          <a:bodyPr/>
          <a:lstStyle/>
          <a:p>
            <a:r>
              <a:rPr lang="en-US" dirty="0"/>
              <a:t>Basics of Text Processing </a:t>
            </a:r>
          </a:p>
        </p:txBody>
      </p:sp>
      <p:sp>
        <p:nvSpPr>
          <p:cNvPr id="3" name="Text Placeholder 2"/>
          <p:cNvSpPr>
            <a:spLocks noGrp="1"/>
          </p:cNvSpPr>
          <p:nvPr>
            <p:ph type="body" idx="1"/>
          </p:nvPr>
        </p:nvSpPr>
        <p:spPr>
          <a:xfrm>
            <a:off x="356234" y="1364424"/>
            <a:ext cx="8431530" cy="3416320"/>
          </a:xfrm>
        </p:spPr>
        <p:txBody>
          <a:bodyPr/>
          <a:lstStyle/>
          <a:p>
            <a:pPr marL="457200" indent="-457200">
              <a:buFont typeface="Arial" charset="0"/>
              <a:buChar char="•"/>
            </a:pPr>
            <a:r>
              <a:rPr lang="en-US" dirty="0"/>
              <a:t>Regular Expressions</a:t>
            </a:r>
          </a:p>
          <a:p>
            <a:pPr marL="457200" indent="-457200">
              <a:buFont typeface="Arial" charset="0"/>
              <a:buChar char="•"/>
            </a:pPr>
            <a:endParaRPr lang="en-US" dirty="0"/>
          </a:p>
          <a:p>
            <a:pPr marL="457200" indent="-457200">
              <a:buFont typeface="Arial" charset="0"/>
              <a:buChar char="•"/>
            </a:pPr>
            <a:r>
              <a:rPr lang="en-US" dirty="0"/>
              <a:t>Text Normalization</a:t>
            </a:r>
          </a:p>
          <a:p>
            <a:pPr marL="914400" lvl="1" indent="-457200">
              <a:buFont typeface="Arial" charset="0"/>
              <a:buChar char="•"/>
            </a:pPr>
            <a:r>
              <a:rPr lang="en-US" dirty="0"/>
              <a:t>Tokens and Lemmas</a:t>
            </a:r>
          </a:p>
          <a:p>
            <a:pPr marL="914400" lvl="1" indent="-457200">
              <a:buFont typeface="Arial" charset="0"/>
              <a:buChar char="•"/>
            </a:pPr>
            <a:r>
              <a:rPr lang="en-US" dirty="0"/>
              <a:t>Sentence Segmentation</a:t>
            </a:r>
          </a:p>
          <a:p>
            <a:pPr marL="457200" indent="-457200">
              <a:buFont typeface="Arial" charset="0"/>
              <a:buChar char="•"/>
            </a:pPr>
            <a:endParaRPr lang="en-US" dirty="0"/>
          </a:p>
          <a:p>
            <a:pPr marL="457200" indent="-457200">
              <a:buFont typeface="Arial" charset="0"/>
              <a:buChar char="•"/>
            </a:pPr>
            <a:r>
              <a:rPr lang="en-US" dirty="0"/>
              <a:t>Edit Distance</a:t>
            </a:r>
          </a:p>
          <a:p>
            <a:pPr marL="914400" lvl="1" indent="-457200">
              <a:buFont typeface="Arial" charset="0"/>
              <a:buChar char="•"/>
            </a:pPr>
            <a:endParaRPr lang="en-US" dirty="0"/>
          </a:p>
          <a:p>
            <a:endParaRPr lang="en-US" dirty="0"/>
          </a:p>
        </p:txBody>
      </p:sp>
      <p:sp>
        <p:nvSpPr>
          <p:cNvPr id="4" name="Footer Placeholder 3">
            <a:extLst>
              <a:ext uri="{FF2B5EF4-FFF2-40B4-BE49-F238E27FC236}">
                <a16:creationId xmlns:a16="http://schemas.microsoft.com/office/drawing/2014/main" id="{79AFD175-454A-5145-8405-530CEB537910}"/>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30A09F33-6E03-A44C-AC64-7C38BF9F4BD5}"/>
              </a:ext>
            </a:extLst>
          </p:cNvPr>
          <p:cNvSpPr>
            <a:spLocks noGrp="1"/>
          </p:cNvSpPr>
          <p:nvPr>
            <p:ph type="sldNum" sz="quarter" idx="7"/>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85514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F0FA65-864F-C9A3-88FF-8AEDF2B28847}"/>
              </a:ext>
            </a:extLst>
          </p:cNvPr>
          <p:cNvSpPr/>
          <p:nvPr/>
        </p:nvSpPr>
        <p:spPr>
          <a:xfrm>
            <a:off x="228600" y="514350"/>
            <a:ext cx="5943600" cy="2590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918A2DD-AFB5-0002-9D2D-E9219B3D04BD}"/>
              </a:ext>
            </a:extLst>
          </p:cNvPr>
          <p:cNvSpPr>
            <a:spLocks noGrp="1"/>
          </p:cNvSpPr>
          <p:nvPr>
            <p:ph type="title"/>
          </p:nvPr>
        </p:nvSpPr>
        <p:spPr>
          <a:xfrm>
            <a:off x="332483" y="21524"/>
            <a:ext cx="6449317" cy="492443"/>
          </a:xfrm>
        </p:spPr>
        <p:txBody>
          <a:bodyPr/>
          <a:lstStyle/>
          <a:p>
            <a:r>
              <a:rPr lang="en-US" dirty="0"/>
              <a:t>ELIZA</a:t>
            </a:r>
          </a:p>
        </p:txBody>
      </p:sp>
      <p:sp>
        <p:nvSpPr>
          <p:cNvPr id="3" name="Text Placeholder 2">
            <a:extLst>
              <a:ext uri="{FF2B5EF4-FFF2-40B4-BE49-F238E27FC236}">
                <a16:creationId xmlns:a16="http://schemas.microsoft.com/office/drawing/2014/main" id="{056A03CF-B297-3EA5-CDEA-9AC553609594}"/>
              </a:ext>
            </a:extLst>
          </p:cNvPr>
          <p:cNvSpPr>
            <a:spLocks noGrp="1"/>
          </p:cNvSpPr>
          <p:nvPr>
            <p:ph type="body" idx="1"/>
          </p:nvPr>
        </p:nvSpPr>
        <p:spPr>
          <a:xfrm>
            <a:off x="228600" y="3293365"/>
            <a:ext cx="8915400" cy="1754326"/>
          </a:xfrm>
        </p:spPr>
        <p:txBody>
          <a:bodyPr/>
          <a:lstStyle/>
          <a:p>
            <a:r>
              <a:rPr lang="en-US" sz="1200" dirty="0"/>
              <a:t>ELIZA: An early NLP system; a simple rule-based chatbot that was designed to mimic Rogerian styled psychotherapist. </a:t>
            </a:r>
          </a:p>
          <a:p>
            <a:endParaRPr lang="en-US" sz="1200" dirty="0"/>
          </a:p>
          <a:p>
            <a:r>
              <a:rPr lang="en-US" sz="1200" dirty="0"/>
              <a:t>Turing Test</a:t>
            </a:r>
          </a:p>
          <a:p>
            <a:r>
              <a:rPr lang="en-US" sz="900" dirty="0"/>
              <a:t>"I had not realized ... that extremely short exposures to a relatively simple computer program could induce powerful delusional thinking in quite normal people.” -- </a:t>
            </a:r>
            <a:r>
              <a:rPr lang="en-US" sz="900" dirty="0" err="1"/>
              <a:t>Weizenbaum</a:t>
            </a:r>
            <a:endParaRPr lang="en-US" sz="900" dirty="0"/>
          </a:p>
          <a:p>
            <a:endParaRPr lang="en-US" sz="900" dirty="0"/>
          </a:p>
          <a:p>
            <a:r>
              <a:rPr lang="en-US" sz="1200" dirty="0"/>
              <a:t>Pattern matching </a:t>
            </a:r>
          </a:p>
          <a:p>
            <a:r>
              <a:rPr lang="en-US" sz="1200" dirty="0">
                <a:latin typeface="Cambria Math" panose="02040503050406030204" pitchFamily="18" charset="0"/>
                <a:ea typeface="Cambria Math" panose="02040503050406030204" pitchFamily="18" charset="0"/>
              </a:rPr>
              <a:t>	“I am X” =&gt; “DO YOU THINK COMING HERE WILL HELP YOU NOT TO X”</a:t>
            </a:r>
          </a:p>
          <a:p>
            <a:r>
              <a:rPr lang="en-US" sz="1200" dirty="0">
                <a:latin typeface="Cambria Math" panose="02040503050406030204" pitchFamily="18" charset="0"/>
                <a:ea typeface="Cambria Math" panose="02040503050406030204" pitchFamily="18" charset="0"/>
              </a:rPr>
              <a:t>	“I need X” =&gt; “WHAT WOULD IT MEAN TO YOU IF YOU GOT X”</a:t>
            </a:r>
          </a:p>
          <a:p>
            <a:endParaRPr lang="en-US" sz="1200" dirty="0">
              <a:latin typeface="Cambria Math" panose="02040503050406030204" pitchFamily="18" charset="0"/>
              <a:ea typeface="Cambria Math" panose="02040503050406030204" pitchFamily="18" charset="0"/>
            </a:endParaRPr>
          </a:p>
          <a:p>
            <a:r>
              <a:rPr lang="en-US" sz="1200" dirty="0">
                <a:latin typeface="Arial" panose="020B0604020202020204" pitchFamily="34" charset="0"/>
                <a:ea typeface="Cambria Math" panose="02040503050406030204" pitchFamily="18" charset="0"/>
                <a:cs typeface="Arial" panose="020B0604020202020204" pitchFamily="34" charset="0"/>
              </a:rPr>
              <a:t>No world knowledge needed.</a:t>
            </a:r>
          </a:p>
        </p:txBody>
      </p:sp>
      <p:sp>
        <p:nvSpPr>
          <p:cNvPr id="4" name="Footer Placeholder 3">
            <a:extLst>
              <a:ext uri="{FF2B5EF4-FFF2-40B4-BE49-F238E27FC236}">
                <a16:creationId xmlns:a16="http://schemas.microsoft.com/office/drawing/2014/main" id="{93D7C0FC-0A0D-4B8B-36E3-DB7017C18AF2}"/>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CA32C697-BB09-33D4-4A6F-17D4AD7BC409}"/>
              </a:ext>
            </a:extLst>
          </p:cNvPr>
          <p:cNvSpPr>
            <a:spLocks noGrp="1"/>
          </p:cNvSpPr>
          <p:nvPr>
            <p:ph type="sldNum" sz="quarter" idx="7"/>
          </p:nvPr>
        </p:nvSpPr>
        <p:spPr/>
        <p:txBody>
          <a:bodyPr/>
          <a:lstStyle/>
          <a:p>
            <a:fld id="{B6F15528-21DE-4FAA-801E-634DDDAF4B2B}" type="slidenum">
              <a:rPr lang="en-US" smtClean="0"/>
              <a:pPr/>
              <a:t>6</a:t>
            </a:fld>
            <a:endParaRPr lang="en-US"/>
          </a:p>
        </p:txBody>
      </p:sp>
      <p:pic>
        <p:nvPicPr>
          <p:cNvPr id="6" name="Picture 5">
            <a:extLst>
              <a:ext uri="{FF2B5EF4-FFF2-40B4-BE49-F238E27FC236}">
                <a16:creationId xmlns:a16="http://schemas.microsoft.com/office/drawing/2014/main" id="{84E25A2F-C834-4180-DCEF-B65D2902EE3C}"/>
              </a:ext>
            </a:extLst>
          </p:cNvPr>
          <p:cNvPicPr>
            <a:picLocks noChangeAspect="1"/>
          </p:cNvPicPr>
          <p:nvPr/>
        </p:nvPicPr>
        <p:blipFill>
          <a:blip r:embed="rId3"/>
          <a:stretch>
            <a:fillRect/>
          </a:stretch>
        </p:blipFill>
        <p:spPr>
          <a:xfrm>
            <a:off x="266700" y="529987"/>
            <a:ext cx="5867399" cy="2498963"/>
          </a:xfrm>
          <a:prstGeom prst="rect">
            <a:avLst/>
          </a:prstGeom>
        </p:spPr>
      </p:pic>
      <p:sp>
        <p:nvSpPr>
          <p:cNvPr id="9" name="TextBox 8">
            <a:extLst>
              <a:ext uri="{FF2B5EF4-FFF2-40B4-BE49-F238E27FC236}">
                <a16:creationId xmlns:a16="http://schemas.microsoft.com/office/drawing/2014/main" id="{A9D3FC34-D951-6AA4-3969-2B6DBC154737}"/>
              </a:ext>
            </a:extLst>
          </p:cNvPr>
          <p:cNvSpPr txBox="1"/>
          <p:nvPr/>
        </p:nvSpPr>
        <p:spPr>
          <a:xfrm>
            <a:off x="6400800" y="855642"/>
            <a:ext cx="2654141" cy="523220"/>
          </a:xfrm>
          <a:prstGeom prst="rect">
            <a:avLst/>
          </a:prstGeom>
          <a:noFill/>
        </p:spPr>
        <p:txBody>
          <a:bodyPr wrap="square">
            <a:spAutoFit/>
          </a:bodyPr>
          <a:lstStyle/>
          <a:p>
            <a:r>
              <a:rPr lang="en-US" sz="1400" dirty="0">
                <a:hlinkClick r:id="rId4"/>
              </a:rPr>
              <a:t>http://psych.fullerton.edu/mbirnbaum/psych101/Eliza.htm</a:t>
            </a:r>
            <a:endParaRPr lang="en-US" sz="1400" dirty="0"/>
          </a:p>
        </p:txBody>
      </p:sp>
    </p:spTree>
    <p:extLst>
      <p:ext uri="{BB962C8B-B14F-4D97-AF65-F5344CB8AC3E}">
        <p14:creationId xmlns:p14="http://schemas.microsoft.com/office/powerpoint/2010/main" val="191878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83C-A157-8FD2-F213-C8E1F0C8E889}"/>
              </a:ext>
            </a:extLst>
          </p:cNvPr>
          <p:cNvSpPr>
            <a:spLocks noGrp="1"/>
          </p:cNvSpPr>
          <p:nvPr>
            <p:ph type="title"/>
          </p:nvPr>
        </p:nvSpPr>
        <p:spPr>
          <a:xfrm>
            <a:off x="332483" y="21524"/>
            <a:ext cx="6449317" cy="492443"/>
          </a:xfrm>
        </p:spPr>
        <p:txBody>
          <a:bodyPr/>
          <a:lstStyle/>
          <a:p>
            <a:r>
              <a:rPr lang="en-US" dirty="0"/>
              <a:t>Modern Conversational Agents</a:t>
            </a:r>
          </a:p>
        </p:txBody>
      </p:sp>
      <p:sp>
        <p:nvSpPr>
          <p:cNvPr id="3" name="Text Placeholder 2">
            <a:extLst>
              <a:ext uri="{FF2B5EF4-FFF2-40B4-BE49-F238E27FC236}">
                <a16:creationId xmlns:a16="http://schemas.microsoft.com/office/drawing/2014/main" id="{7278C052-98C2-7BFA-EAE7-846891525BE5}"/>
              </a:ext>
            </a:extLst>
          </p:cNvPr>
          <p:cNvSpPr>
            <a:spLocks noGrp="1"/>
          </p:cNvSpPr>
          <p:nvPr>
            <p:ph type="body" idx="1"/>
          </p:nvPr>
        </p:nvSpPr>
        <p:spPr>
          <a:xfrm>
            <a:off x="356234" y="1364424"/>
            <a:ext cx="8431530" cy="984885"/>
          </a:xfrm>
        </p:spPr>
        <p:txBody>
          <a:bodyPr/>
          <a:lstStyle/>
          <a:p>
            <a:r>
              <a:rPr lang="en-US" sz="1600" dirty="0"/>
              <a:t>More sophisticated pattern matching and machine learning</a:t>
            </a:r>
          </a:p>
          <a:p>
            <a:endParaRPr lang="en-US" sz="1600" dirty="0"/>
          </a:p>
          <a:p>
            <a:r>
              <a:rPr lang="en-US" sz="1600" dirty="0"/>
              <a:t>Presence of world knowledge </a:t>
            </a:r>
          </a:p>
          <a:p>
            <a:r>
              <a:rPr lang="en-US" sz="1600" dirty="0"/>
              <a:t>	usually limited to specific domain though, e.g. restaurant booking chatbot</a:t>
            </a:r>
          </a:p>
        </p:txBody>
      </p:sp>
      <p:sp>
        <p:nvSpPr>
          <p:cNvPr id="4" name="Footer Placeholder 3">
            <a:extLst>
              <a:ext uri="{FF2B5EF4-FFF2-40B4-BE49-F238E27FC236}">
                <a16:creationId xmlns:a16="http://schemas.microsoft.com/office/drawing/2014/main" id="{68558A6E-327F-64ED-1615-47EB957B07B5}"/>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5C185104-A766-F0BE-D46C-A8A7B884EC7D}"/>
              </a:ext>
            </a:extLst>
          </p:cNvPr>
          <p:cNvSpPr>
            <a:spLocks noGrp="1"/>
          </p:cNvSpPr>
          <p:nvPr>
            <p:ph type="sldNum" sz="quarter" idx="7"/>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321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4844"/>
            <a:ext cx="7231379" cy="492443"/>
          </a:xfrm>
        </p:spPr>
        <p:txBody>
          <a:bodyPr/>
          <a:lstStyle/>
          <a:p>
            <a:r>
              <a:rPr lang="en-US" dirty="0"/>
              <a:t>Regular Expressions (RE)</a:t>
            </a:r>
          </a:p>
        </p:txBody>
      </p:sp>
      <p:sp>
        <p:nvSpPr>
          <p:cNvPr id="3" name="Text Placeholder 2"/>
          <p:cNvSpPr>
            <a:spLocks noGrp="1"/>
          </p:cNvSpPr>
          <p:nvPr>
            <p:ph type="body" idx="1"/>
          </p:nvPr>
        </p:nvSpPr>
        <p:spPr>
          <a:xfrm>
            <a:off x="356234" y="840522"/>
            <a:ext cx="8787766" cy="4093428"/>
          </a:xfrm>
        </p:spPr>
        <p:txBody>
          <a:bodyPr/>
          <a:lstStyle/>
          <a:p>
            <a:r>
              <a:rPr lang="en-US" sz="1800" dirty="0"/>
              <a:t>Very powerful tool.</a:t>
            </a:r>
          </a:p>
          <a:p>
            <a:endParaRPr lang="en-US" sz="1800" dirty="0"/>
          </a:p>
          <a:p>
            <a:r>
              <a:rPr lang="en-US" sz="1800" dirty="0"/>
              <a:t>Usage: To search for lexical patterns in a corpus. </a:t>
            </a:r>
          </a:p>
          <a:p>
            <a:endParaRPr lang="en-US" sz="1800" dirty="0"/>
          </a:p>
          <a:p>
            <a:r>
              <a:rPr lang="en-US" sz="1800" dirty="0"/>
              <a:t>E.g. Find all the lines that contain one or more numbers in the below corpus.</a:t>
            </a:r>
          </a:p>
          <a:p>
            <a:pPr marL="457200" indent="-457200">
              <a:buFont typeface="+mj-lt"/>
              <a:buAutoNum type="arabicPeriod"/>
            </a:pPr>
            <a:r>
              <a:rPr lang="en-US" sz="1600" dirty="0">
                <a:latin typeface="Times New Roman" charset="0"/>
                <a:ea typeface="Times New Roman" charset="0"/>
                <a:cs typeface="Times New Roman" charset="0"/>
              </a:rPr>
              <a:t>Mahoney becomes the 14th president of SFSU </a:t>
            </a:r>
          </a:p>
          <a:p>
            <a:pPr marL="457200" indent="-457200">
              <a:buFont typeface="+mj-lt"/>
              <a:buAutoNum type="arabicPeriod"/>
            </a:pPr>
            <a:r>
              <a:rPr lang="en-US" sz="1600" dirty="0">
                <a:latin typeface="Times New Roman" charset="0"/>
                <a:ea typeface="Times New Roman" charset="0"/>
                <a:cs typeface="Times New Roman" charset="0"/>
              </a:rPr>
              <a:t>and the first woman appointed to serve in the role in a permanent ​capacity. </a:t>
            </a:r>
          </a:p>
          <a:p>
            <a:pPr marL="457200" indent="-457200">
              <a:buFont typeface="+mj-lt"/>
              <a:buAutoNum type="arabicPeriod"/>
            </a:pPr>
            <a:r>
              <a:rPr lang="en-US" sz="1600" dirty="0">
                <a:latin typeface="Times New Roman" charset="0"/>
                <a:ea typeface="Times New Roman" charset="0"/>
                <a:cs typeface="Times New Roman" charset="0"/>
              </a:rPr>
              <a:t>She will join the campus in her new capacity on July 15. </a:t>
            </a:r>
          </a:p>
          <a:p>
            <a:pPr marL="457200" indent="-457200">
              <a:buFont typeface="+mj-lt"/>
              <a:buAutoNum type="arabicPeriod"/>
            </a:pPr>
            <a:r>
              <a:rPr lang="en-US" sz="1600" dirty="0">
                <a:latin typeface="Times New Roman" charset="0"/>
                <a:ea typeface="Times New Roman" charset="0"/>
                <a:cs typeface="Times New Roman" charset="0"/>
              </a:rPr>
              <a:t>Mahoney succeeds Leslie E. Wong who will be retiring in July 2019 </a:t>
            </a:r>
          </a:p>
          <a:p>
            <a:pPr marL="457200" indent="-457200">
              <a:buFont typeface="+mj-lt"/>
              <a:buAutoNum type="arabicPeriod"/>
            </a:pPr>
            <a:r>
              <a:rPr lang="en-US" sz="1600" dirty="0">
                <a:latin typeface="Times New Roman" charset="0"/>
                <a:ea typeface="Times New Roman" charset="0"/>
                <a:cs typeface="Times New Roman" charset="0"/>
              </a:rPr>
              <a:t>after 46 years in higher education including service </a:t>
            </a:r>
          </a:p>
          <a:p>
            <a:pPr marL="457200" indent="-457200">
              <a:buFont typeface="+mj-lt"/>
              <a:buAutoNum type="arabicPeriod"/>
            </a:pPr>
            <a:r>
              <a:rPr lang="en-US" sz="1600" dirty="0">
                <a:latin typeface="Times New Roman" charset="0"/>
                <a:ea typeface="Times New Roman" charset="0"/>
                <a:cs typeface="Times New Roman" charset="0"/>
              </a:rPr>
              <a:t>as SFSU president for the past seven years.</a:t>
            </a:r>
          </a:p>
          <a:p>
            <a:endParaRPr lang="en-US" sz="1800" dirty="0"/>
          </a:p>
          <a:p>
            <a:r>
              <a:rPr lang="en-US" sz="1800" dirty="0"/>
              <a:t>RE: /[0-9]+/g    (Answer: Lines 1, 3, 4, 5)</a:t>
            </a:r>
          </a:p>
          <a:p>
            <a:r>
              <a:rPr lang="en-US" sz="1800" dirty="0"/>
              <a:t>RE: /\b[0-9]+\b/g    (Answer: Lines 3, 4, 5)</a:t>
            </a:r>
          </a:p>
          <a:p>
            <a:r>
              <a:rPr lang="en-US" sz="1800" dirty="0"/>
              <a:t>What about lines 2 (“first”) and 6 (“seven”)??</a:t>
            </a:r>
          </a:p>
        </p:txBody>
      </p:sp>
      <p:sp>
        <p:nvSpPr>
          <p:cNvPr id="4" name="Footer Placeholder 3">
            <a:extLst>
              <a:ext uri="{FF2B5EF4-FFF2-40B4-BE49-F238E27FC236}">
                <a16:creationId xmlns:a16="http://schemas.microsoft.com/office/drawing/2014/main" id="{29DC28BD-921F-4C46-AEF2-F3FCB6CB8C62}"/>
              </a:ext>
            </a:extLst>
          </p:cNvPr>
          <p:cNvSpPr>
            <a:spLocks noGrp="1"/>
          </p:cNvSpPr>
          <p:nvPr>
            <p:ph type="ftr" sz="quarter" idx="5"/>
          </p:nvPr>
        </p:nvSpPr>
        <p:spPr/>
        <p:txBody>
          <a:bodyPr/>
          <a:lstStyle/>
          <a:p>
            <a:r>
              <a:rPr lang="en-US"/>
              <a:t>© Anagha Kulkarni</a:t>
            </a:r>
          </a:p>
        </p:txBody>
      </p:sp>
      <p:sp>
        <p:nvSpPr>
          <p:cNvPr id="5" name="Slide Number Placeholder 4">
            <a:extLst>
              <a:ext uri="{FF2B5EF4-FFF2-40B4-BE49-F238E27FC236}">
                <a16:creationId xmlns:a16="http://schemas.microsoft.com/office/drawing/2014/main" id="{0AC50AAC-096C-C64F-8427-602F015EC2DC}"/>
              </a:ext>
            </a:extLst>
          </p:cNvPr>
          <p:cNvSpPr>
            <a:spLocks noGrp="1"/>
          </p:cNvSpPr>
          <p:nvPr>
            <p:ph type="sldNum" sz="quarter" idx="7"/>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175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310" y="64770"/>
            <a:ext cx="7231379" cy="492443"/>
          </a:xfrm>
        </p:spPr>
        <p:txBody>
          <a:bodyPr/>
          <a:lstStyle/>
          <a:p>
            <a:r>
              <a:rPr lang="en-US" dirty="0"/>
              <a:t>RE: Basics</a:t>
            </a:r>
          </a:p>
        </p:txBody>
      </p:sp>
      <p:sp>
        <p:nvSpPr>
          <p:cNvPr id="3" name="Text Placeholder 2"/>
          <p:cNvSpPr>
            <a:spLocks noGrp="1"/>
          </p:cNvSpPr>
          <p:nvPr>
            <p:ph type="body" idx="1"/>
          </p:nvPr>
        </p:nvSpPr>
        <p:spPr>
          <a:xfrm>
            <a:off x="245533" y="3714750"/>
            <a:ext cx="8431530" cy="1231106"/>
          </a:xfrm>
        </p:spPr>
        <p:txBody>
          <a:bodyPr/>
          <a:lstStyle/>
          <a:p>
            <a:r>
              <a:rPr lang="en-US" sz="1600" dirty="0"/>
              <a:t>RE are case sensitive by default. To make RE case insensitive: use ‘</a:t>
            </a:r>
            <a:r>
              <a:rPr lang="en-US" sz="1600" dirty="0" err="1"/>
              <a:t>i</a:t>
            </a:r>
            <a:r>
              <a:rPr lang="en-US" sz="1600" dirty="0"/>
              <a:t>’ modifier </a:t>
            </a:r>
          </a:p>
          <a:p>
            <a:r>
              <a:rPr lang="en-US" sz="1600" dirty="0"/>
              <a:t>RE are lazy by default. To fix that: use ‘g’ modifier</a:t>
            </a:r>
          </a:p>
          <a:p>
            <a:r>
              <a:rPr lang="en-US" sz="1600" dirty="0"/>
              <a:t>	e.g. /apple/</a:t>
            </a:r>
            <a:r>
              <a:rPr lang="en-US" sz="1600" dirty="0" err="1"/>
              <a:t>ig</a:t>
            </a:r>
            <a:endParaRPr lang="en-US" sz="1600" dirty="0"/>
          </a:p>
          <a:p>
            <a:endParaRPr lang="en-US" sz="1600" dirty="0"/>
          </a:p>
          <a:p>
            <a:r>
              <a:rPr lang="en-US" sz="1600" dirty="0"/>
              <a:t>“I ate an apple at APPLE without any thought about my friend Apple.”</a:t>
            </a:r>
          </a:p>
        </p:txBody>
      </p:sp>
      <p:pic>
        <p:nvPicPr>
          <p:cNvPr id="4" name="Picture 3"/>
          <p:cNvPicPr>
            <a:picLocks noChangeAspect="1"/>
          </p:cNvPicPr>
          <p:nvPr/>
        </p:nvPicPr>
        <p:blipFill>
          <a:blip r:embed="rId2"/>
          <a:stretch>
            <a:fillRect/>
          </a:stretch>
        </p:blipFill>
        <p:spPr>
          <a:xfrm>
            <a:off x="228600" y="532548"/>
            <a:ext cx="7802192" cy="1484746"/>
          </a:xfrm>
          <a:prstGeom prst="rect">
            <a:avLst/>
          </a:prstGeom>
        </p:spPr>
      </p:pic>
      <p:pic>
        <p:nvPicPr>
          <p:cNvPr id="5" name="Picture 4"/>
          <p:cNvPicPr>
            <a:picLocks noChangeAspect="1"/>
          </p:cNvPicPr>
          <p:nvPr/>
        </p:nvPicPr>
        <p:blipFill>
          <a:blip r:embed="rId3"/>
          <a:stretch>
            <a:fillRect/>
          </a:stretch>
        </p:blipFill>
        <p:spPr>
          <a:xfrm>
            <a:off x="199813" y="2033804"/>
            <a:ext cx="7772400" cy="1448760"/>
          </a:xfrm>
          <a:prstGeom prst="rect">
            <a:avLst/>
          </a:prstGeom>
        </p:spPr>
      </p:pic>
      <p:sp>
        <p:nvSpPr>
          <p:cNvPr id="6" name="Footer Placeholder 5">
            <a:extLst>
              <a:ext uri="{FF2B5EF4-FFF2-40B4-BE49-F238E27FC236}">
                <a16:creationId xmlns:a16="http://schemas.microsoft.com/office/drawing/2014/main" id="{08907F04-BE21-0B49-B6CC-617056B69253}"/>
              </a:ext>
            </a:extLst>
          </p:cNvPr>
          <p:cNvSpPr>
            <a:spLocks noGrp="1"/>
          </p:cNvSpPr>
          <p:nvPr>
            <p:ph type="ftr" sz="quarter" idx="5"/>
          </p:nvPr>
        </p:nvSpPr>
        <p:spPr/>
        <p:txBody>
          <a:bodyPr/>
          <a:lstStyle/>
          <a:p>
            <a:r>
              <a:rPr lang="en-US"/>
              <a:t>© Anagha Kulkarni</a:t>
            </a:r>
          </a:p>
        </p:txBody>
      </p:sp>
      <p:sp>
        <p:nvSpPr>
          <p:cNvPr id="7" name="Slide Number Placeholder 6">
            <a:extLst>
              <a:ext uri="{FF2B5EF4-FFF2-40B4-BE49-F238E27FC236}">
                <a16:creationId xmlns:a16="http://schemas.microsoft.com/office/drawing/2014/main" id="{203B47A6-79E8-5347-BAE7-B8048C53C30A}"/>
              </a:ext>
            </a:extLst>
          </p:cNvPr>
          <p:cNvSpPr>
            <a:spLocks noGrp="1"/>
          </p:cNvSpPr>
          <p:nvPr>
            <p:ph type="sldNum" sz="quarter" idx="7"/>
          </p:nvPr>
        </p:nvSpPr>
        <p:spPr/>
        <p:txBody>
          <a:bodyPr/>
          <a:lstStyle/>
          <a:p>
            <a:fld id="{B6F15528-21DE-4FAA-801E-634DDDAF4B2B}" type="slidenum">
              <a:rPr lang="en-US" smtClean="0"/>
              <a:pPr/>
              <a:t>9</a:t>
            </a:fld>
            <a:endParaRPr lang="en-US"/>
          </a:p>
        </p:txBody>
      </p:sp>
      <p:sp>
        <p:nvSpPr>
          <p:cNvPr id="8" name="Rectangle 7">
            <a:extLst>
              <a:ext uri="{FF2B5EF4-FFF2-40B4-BE49-F238E27FC236}">
                <a16:creationId xmlns:a16="http://schemas.microsoft.com/office/drawing/2014/main" id="{735A5BCE-0871-114F-B185-6AF0A2EA8956}"/>
              </a:ext>
            </a:extLst>
          </p:cNvPr>
          <p:cNvSpPr/>
          <p:nvPr/>
        </p:nvSpPr>
        <p:spPr>
          <a:xfrm>
            <a:off x="170593" y="904646"/>
            <a:ext cx="8686800" cy="251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5D7A04-47B5-BF46-9E9B-7D1B8B70361F}"/>
              </a:ext>
            </a:extLst>
          </p:cNvPr>
          <p:cNvSpPr/>
          <p:nvPr/>
        </p:nvSpPr>
        <p:spPr>
          <a:xfrm>
            <a:off x="246794" y="1177573"/>
            <a:ext cx="8686800" cy="251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1644711-D27E-3F4A-9FD0-B7DE15BDE4CE}"/>
              </a:ext>
            </a:extLst>
          </p:cNvPr>
          <p:cNvSpPr/>
          <p:nvPr/>
        </p:nvSpPr>
        <p:spPr>
          <a:xfrm>
            <a:off x="232571" y="1450520"/>
            <a:ext cx="8686800" cy="283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064919-B714-A145-BDF0-95FC00D5F853}"/>
              </a:ext>
            </a:extLst>
          </p:cNvPr>
          <p:cNvSpPr/>
          <p:nvPr/>
        </p:nvSpPr>
        <p:spPr>
          <a:xfrm>
            <a:off x="117898" y="2321002"/>
            <a:ext cx="8686800" cy="310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997A28-C8FE-0649-859F-B64B719A64B2}"/>
              </a:ext>
            </a:extLst>
          </p:cNvPr>
          <p:cNvSpPr/>
          <p:nvPr/>
        </p:nvSpPr>
        <p:spPr>
          <a:xfrm>
            <a:off x="174604" y="2647950"/>
            <a:ext cx="8686800" cy="283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F03CB5-E7D6-0047-B744-DDBDBE416C49}"/>
              </a:ext>
            </a:extLst>
          </p:cNvPr>
          <p:cNvSpPr/>
          <p:nvPr/>
        </p:nvSpPr>
        <p:spPr>
          <a:xfrm>
            <a:off x="160381" y="2951187"/>
            <a:ext cx="8686800" cy="260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01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8E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9170</TotalTime>
  <Words>2332</Words>
  <Application>Microsoft Macintosh PowerPoint</Application>
  <PresentationFormat>On-screen Show (16:9)</PresentationFormat>
  <Paragraphs>348</Paragraphs>
  <Slides>23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ＭＳ Ｐゴシック</vt:lpstr>
      <vt:lpstr>新細明體</vt:lpstr>
      <vt:lpstr>Zapf Dingbats</vt:lpstr>
      <vt:lpstr>Arial</vt:lpstr>
      <vt:lpstr>Calibri</vt:lpstr>
      <vt:lpstr>Cambria Math</vt:lpstr>
      <vt:lpstr>Courier</vt:lpstr>
      <vt:lpstr>Lucida Sans</vt:lpstr>
      <vt:lpstr>Times New Roman</vt:lpstr>
      <vt:lpstr>Wingdings</vt:lpstr>
      <vt:lpstr>Office Theme</vt:lpstr>
      <vt:lpstr>PowerPoint Presentation</vt:lpstr>
      <vt:lpstr>Instances of NLT in real-life</vt:lpstr>
      <vt:lpstr>NLP  Different Sectors of our Society</vt:lpstr>
      <vt:lpstr>Lay of the land for Language Technologies</vt:lpstr>
      <vt:lpstr>Basics of Text Processing </vt:lpstr>
      <vt:lpstr>ELIZA</vt:lpstr>
      <vt:lpstr>Modern Conversational Agents</vt:lpstr>
      <vt:lpstr>Regular Expressions (RE)</vt:lpstr>
      <vt:lpstr>RE: Basics</vt:lpstr>
      <vt:lpstr>RE: Basics</vt:lpstr>
      <vt:lpstr>RE: ? Kleene * Kleene +</vt:lpstr>
      <vt:lpstr>Regular Expressions: Anchors  ^   $</vt:lpstr>
      <vt:lpstr>PowerPoint Presentation</vt:lpstr>
      <vt:lpstr>Example</vt:lpstr>
      <vt:lpstr>Errors</vt:lpstr>
      <vt:lpstr>Errors cont.</vt:lpstr>
      <vt:lpstr>Substitution</vt:lpstr>
      <vt:lpstr>Capture Groups</vt:lpstr>
      <vt:lpstr>Substitution, Capture Groups</vt:lpstr>
      <vt:lpstr>RE Summary</vt:lpstr>
      <vt:lpstr>Exercises</vt:lpstr>
      <vt:lpstr>ELIZA exercise</vt:lpstr>
      <vt:lpstr>Slightly improved ELIZA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530 Computational Linguistics</dc:title>
  <cp:lastModifiedBy>Mark Kim</cp:lastModifiedBy>
  <cp:revision>193</cp:revision>
  <cp:lastPrinted>2020-08-27T01:58:20Z</cp:lastPrinted>
  <dcterms:created xsi:type="dcterms:W3CDTF">2019-08-21T17:42:26Z</dcterms:created>
  <dcterms:modified xsi:type="dcterms:W3CDTF">2023-07-05T21:57:15Z</dcterms:modified>
</cp:coreProperties>
</file>