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98" r:id="rId2"/>
    <p:sldId id="502" r:id="rId3"/>
    <p:sldId id="482" r:id="rId4"/>
    <p:sldId id="368" r:id="rId5"/>
    <p:sldId id="370" r:id="rId6"/>
    <p:sldId id="371" r:id="rId7"/>
    <p:sldId id="379" r:id="rId8"/>
    <p:sldId id="380" r:id="rId9"/>
    <p:sldId id="381" r:id="rId10"/>
    <p:sldId id="382" r:id="rId11"/>
    <p:sldId id="383" r:id="rId12"/>
    <p:sldId id="481" r:id="rId13"/>
    <p:sldId id="385" r:id="rId14"/>
    <p:sldId id="503" r:id="rId15"/>
    <p:sldId id="504" r:id="rId16"/>
    <p:sldId id="388" r:id="rId17"/>
    <p:sldId id="389" r:id="rId18"/>
    <p:sldId id="390" r:id="rId19"/>
    <p:sldId id="391" r:id="rId20"/>
    <p:sldId id="387" r:id="rId21"/>
    <p:sldId id="386" r:id="rId22"/>
    <p:sldId id="505" r:id="rId23"/>
    <p:sldId id="484" r:id="rId24"/>
    <p:sldId id="506" r:id="rId25"/>
    <p:sldId id="488" r:id="rId26"/>
    <p:sldId id="409" r:id="rId27"/>
    <p:sldId id="410" r:id="rId28"/>
    <p:sldId id="415" r:id="rId29"/>
    <p:sldId id="411" r:id="rId30"/>
    <p:sldId id="412" r:id="rId31"/>
    <p:sldId id="416" r:id="rId32"/>
    <p:sldId id="417" r:id="rId33"/>
    <p:sldId id="420" r:id="rId34"/>
    <p:sldId id="418" r:id="rId35"/>
    <p:sldId id="507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49"/>
    <p:restoredTop sz="88567"/>
  </p:normalViewPr>
  <p:slideViewPr>
    <p:cSldViewPr>
      <p:cViewPr varScale="1">
        <p:scale>
          <a:sx n="78" d="100"/>
          <a:sy n="78" d="100"/>
        </p:scale>
        <p:origin x="184" y="1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Apostrophe s: Possessive noun</a:t>
            </a:r>
          </a:p>
          <a:p>
            <a:r>
              <a:rPr lang="en-US" dirty="0"/>
              <a:t>Contraction: it is =&gt; it’s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English lemmatization and Stemming is equivalent because English is not heavily inflected language. These can be highly inflected (such as Latin, Greek, Biblical Hebrew, and Sanskrit),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walk, walking,</a:t>
            </a:r>
            <a:r>
              <a:rPr lang="en-US" baseline="0" dirty="0"/>
              <a:t> walked (suffixes indicate the tense of the word)</a:t>
            </a:r>
          </a:p>
          <a:p>
            <a:r>
              <a:rPr lang="en-US" baseline="0" dirty="0"/>
              <a:t>eat, eating, ate, 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1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accurate than lemmatization but more efficient.  (The ever present tradeoff  between effectiveness and efficiency!)</a:t>
            </a:r>
          </a:p>
          <a:p>
            <a:r>
              <a:rPr lang="en-US" dirty="0"/>
              <a:t>Stemmer cannot do (</a:t>
            </a:r>
            <a:r>
              <a:rPr lang="en-US" dirty="0" err="1"/>
              <a:t>lemmatizer</a:t>
            </a:r>
            <a:r>
              <a:rPr lang="en-US" dirty="0"/>
              <a:t> would / should): </a:t>
            </a:r>
          </a:p>
          <a:p>
            <a:r>
              <a:rPr lang="en-US" dirty="0"/>
              <a:t>ate =&gt; eat</a:t>
            </a:r>
          </a:p>
          <a:p>
            <a:r>
              <a:rPr lang="en-US" dirty="0"/>
              <a:t>am, are, is =&gt; 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of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upper case in mid-sentence?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5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Classes of words: nouns, verbs, adjectives, adverbs, pronouns, determiners, prepositions, conjunctions, Interjections.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Continuing with one of the central goals in NLP: matching two units of text.</a:t>
            </a:r>
          </a:p>
        </p:txBody>
      </p:sp>
    </p:spTree>
    <p:extLst>
      <p:ext uri="{BB962C8B-B14F-4D97-AF65-F5344CB8AC3E}">
        <p14:creationId xmlns:p14="http://schemas.microsoft.com/office/powerpoint/2010/main" val="120783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is from a speech recognizer.</a:t>
            </a:r>
            <a:r>
              <a:rPr lang="en-US" baseline="0" dirty="0"/>
              <a:t>  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from a news article</a:t>
            </a:r>
            <a:r>
              <a:rPr lang="en-US" baseline="0" dirty="0"/>
              <a:t> or some other reliable source.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1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Tokenizer for transcribed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Tokenizer for editorial quality written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Tokenizer for social media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41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30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7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40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4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computations are repeated multiple times.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switching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Syllable: Smallest unit of pronunciation. So, related to utterance, sound (presence of vowels)</a:t>
            </a:r>
          </a:p>
          <a:p>
            <a:r>
              <a:rPr lang="en-US" dirty="0"/>
              <a:t>Morpheme: Smallest unit of word morphology. So, related to the </a:t>
            </a:r>
            <a:r>
              <a:rPr lang="en-US" dirty="0" err="1"/>
              <a:t>scription</a:t>
            </a:r>
            <a:r>
              <a:rPr lang="en-US" dirty="0"/>
              <a:t>, spelling.  Example: visit vs visited past tense: ‘</a:t>
            </a:r>
            <a:r>
              <a:rPr lang="en-US" dirty="0" err="1"/>
              <a:t>ed</a:t>
            </a:r>
            <a:r>
              <a:rPr lang="en-US" dirty="0"/>
              <a:t>’ is the morpheme here.  </a:t>
            </a:r>
          </a:p>
        </p:txBody>
      </p:sp>
    </p:spTree>
    <p:extLst>
      <p:ext uri="{BB962C8B-B14F-4D97-AF65-F5344CB8AC3E}">
        <p14:creationId xmlns:p14="http://schemas.microsoft.com/office/powerpoint/2010/main" val="12410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probability of occurrence is associated with each word, and the segmentation algorithm doesn’t just look for the longest match but also most probable word.  </a:t>
            </a:r>
          </a:p>
          <a:p>
            <a:r>
              <a:rPr lang="en-US" dirty="0"/>
              <a:t>Context is considered</a:t>
            </a:r>
          </a:p>
          <a:p>
            <a:r>
              <a:rPr lang="en-US" dirty="0"/>
              <a:t>Global view of the sentence is taken not just local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2130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Morphology is the study of the internal structure of words and forms a core part of linguistic.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linguistic morphology, inflection (or inflexion) is a process of word formation in which a word is modified to express different grammatical categories such as tense, case, voice, aspect, person, number, gender, mood, animacy, and definiteness.</a:t>
            </a:r>
          </a:p>
        </p:txBody>
      </p:sp>
    </p:spTree>
    <p:extLst>
      <p:ext uri="{BB962C8B-B14F-4D97-AF65-F5344CB8AC3E}">
        <p14:creationId xmlns:p14="http://schemas.microsoft.com/office/powerpoint/2010/main" val="221321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AI-STAARS Summer Session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1938992"/>
          </a:xfrm>
        </p:spPr>
        <p:txBody>
          <a:bodyPr/>
          <a:lstStyle/>
          <a:p>
            <a:pPr marL="533400" indent="-533400"/>
            <a:r>
              <a:rPr lang="en-US" sz="1400" dirty="0"/>
              <a:t>Given a Chinese dictionary, and a string to be tokenized/segmented: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Find the longest word in dictionary that matches the string starting at current pointer location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Move the pointer over the matched part of the string. Output the matched word. 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endParaRPr lang="en-US" sz="1400" dirty="0"/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 sz="1400" dirty="0"/>
              <a:t>Go to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E2B81B-6B38-DB40-81C0-7C48A5A0B5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33264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1295"/>
            <a:ext cx="7772400" cy="430887"/>
          </a:xfrm>
        </p:spPr>
        <p:txBody>
          <a:bodyPr/>
          <a:lstStyle/>
          <a:p>
            <a:r>
              <a:rPr lang="en-US" sz="2800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3077766"/>
          </a:xfrm>
        </p:spPr>
        <p:txBody>
          <a:bodyPr/>
          <a:lstStyle/>
          <a:p>
            <a:r>
              <a:rPr lang="en-US" sz="2000" dirty="0" err="1"/>
              <a:t>Thecatinthehat</a:t>
            </a:r>
            <a:endParaRPr lang="en-US" sz="2000" dirty="0"/>
          </a:p>
          <a:p>
            <a:r>
              <a:rPr lang="en-US" sz="2000" dirty="0" err="1"/>
              <a:t>Thetabledownthere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Doesn’t generally work in English!</a:t>
            </a:r>
          </a:p>
          <a:p>
            <a:endParaRPr lang="en-US" sz="2000" dirty="0"/>
          </a:p>
          <a:p>
            <a:r>
              <a:rPr lang="en-US" sz="2000" dirty="0"/>
              <a:t>But works astonishingly well in Chinese</a:t>
            </a:r>
          </a:p>
          <a:p>
            <a:pPr lvl="1" eaLnBrk="1" hangingPunct="1"/>
            <a:r>
              <a:rPr lang="ja-JP" altLang="en-US" sz="2000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sz="2000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sz="2000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sz="2000" dirty="0">
                <a:cs typeface="ＭＳ Ｐゴシック" charset="-128"/>
                <a:sym typeface="Symbol" charset="2"/>
              </a:rPr>
              <a:t>  </a:t>
            </a:r>
            <a:r>
              <a:rPr lang="ja-JP" altLang="en-US" sz="2000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000" dirty="0"/>
          </a:p>
          <a:p>
            <a:endParaRPr lang="en-US" sz="2000" dirty="0"/>
          </a:p>
          <a:p>
            <a:r>
              <a:rPr lang="en-US" sz="2000" dirty="0"/>
              <a:t>Modern probabilistic segmentation algorithms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200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7429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657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E24F-CA6C-EA43-B626-FB11A4A674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8630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988" y="438150"/>
            <a:ext cx="7231379" cy="492443"/>
          </a:xfrm>
        </p:spPr>
        <p:txBody>
          <a:bodyPr/>
          <a:lstStyle/>
          <a:p>
            <a:r>
              <a:rPr lang="en-US" dirty="0"/>
              <a:t>Types and Tokens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016210"/>
          </a:xfrm>
        </p:spPr>
        <p:txBody>
          <a:bodyPr/>
          <a:lstStyle/>
          <a:p>
            <a:r>
              <a:rPr lang="en-US" sz="2400" dirty="0"/>
              <a:t>“I wonder why. I wonder why. I wonder why I wonder.”</a:t>
            </a:r>
          </a:p>
          <a:p>
            <a:r>
              <a:rPr lang="en-US" sz="2400" dirty="0"/>
              <a:t>						-- Richard Feynman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Type</a:t>
            </a:r>
            <a:r>
              <a:rPr lang="en-US" sz="2000" dirty="0">
                <a:solidFill>
                  <a:srgbClr val="000000"/>
                </a:solidFill>
              </a:rPr>
              <a:t>: an element of the vocabulary. (Unique words.)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Token</a:t>
            </a:r>
            <a:r>
              <a:rPr lang="en-US" sz="2000" dirty="0">
                <a:solidFill>
                  <a:srgbClr val="000000"/>
                </a:solidFill>
              </a:rPr>
              <a:t>: an instance of a type in running text. (Every word.)</a:t>
            </a:r>
          </a:p>
          <a:p>
            <a:endParaRPr lang="en-US" sz="2000" dirty="0"/>
          </a:p>
          <a:p>
            <a:r>
              <a:rPr lang="en-US" sz="2000" dirty="0"/>
              <a:t>How many types, and how many tokens?</a:t>
            </a:r>
          </a:p>
          <a:p>
            <a:pPr lvl="1"/>
            <a:r>
              <a:rPr lang="en-US" sz="2000" dirty="0"/>
              <a:t>3 types</a:t>
            </a:r>
          </a:p>
          <a:p>
            <a:pPr lvl="1"/>
            <a:r>
              <a:rPr lang="en-US" sz="2000" dirty="0"/>
              <a:t>11 tokens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59FBD-26CA-3F43-9237-2049D113A39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1067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43400" y="2286000"/>
            <a:ext cx="4267200" cy="1431161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91CD7-D936-204D-B554-213ED03B4E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AF5CE-C4AE-1645-8D76-5A58F415C8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5B72-0EC9-2C41-897F-0FC085E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0"/>
            <a:ext cx="7231379" cy="492443"/>
          </a:xfrm>
        </p:spPr>
        <p:txBody>
          <a:bodyPr/>
          <a:lstStyle/>
          <a:p>
            <a:r>
              <a:rPr lang="en-US" dirty="0"/>
              <a:t>Why Normalization?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CC6D-C348-E546-BF87-96BDFA08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047750"/>
            <a:ext cx="8431530" cy="2369880"/>
          </a:xfrm>
        </p:spPr>
        <p:txBody>
          <a:bodyPr/>
          <a:lstStyle/>
          <a:p>
            <a:r>
              <a:rPr lang="en-US" sz="1800" dirty="0"/>
              <a:t>Example: QA System</a:t>
            </a:r>
          </a:p>
          <a:p>
            <a:r>
              <a:rPr lang="en-US" sz="1800" dirty="0"/>
              <a:t>Question: Who sang the national anthem at the super bowl 2020?</a:t>
            </a:r>
          </a:p>
          <a:p>
            <a:r>
              <a:rPr lang="en-US" sz="1800" dirty="0"/>
              <a:t>Candidate Answer: Demi Lovato </a:t>
            </a:r>
            <a:r>
              <a:rPr lang="en-US" sz="1800" dirty="0">
                <a:solidFill>
                  <a:schemeClr val="accent4"/>
                </a:solidFill>
              </a:rPr>
              <a:t>sings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1"/>
                </a:solidFill>
              </a:rPr>
              <a:t>National Anthem</a:t>
            </a:r>
            <a:r>
              <a:rPr lang="en-US" sz="1800" dirty="0"/>
              <a:t> at </a:t>
            </a:r>
            <a:r>
              <a:rPr lang="en-US" sz="1800" dirty="0">
                <a:solidFill>
                  <a:schemeClr val="accent1"/>
                </a:solidFill>
              </a:rPr>
              <a:t>Super Bowl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LIV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sing, sang, sung, singing</a:t>
            </a:r>
          </a:p>
          <a:p>
            <a:pPr lvl="1"/>
            <a:r>
              <a:rPr lang="en-US" sz="2000" dirty="0"/>
              <a:t>visit, visiting, visited, visitation</a:t>
            </a:r>
          </a:p>
          <a:p>
            <a:pPr lvl="1"/>
            <a:r>
              <a:rPr lang="en-US" sz="2000" dirty="0"/>
              <a:t>go, going, gone, went</a:t>
            </a:r>
          </a:p>
          <a:p>
            <a:pPr lvl="1"/>
            <a:r>
              <a:rPr lang="en-US" sz="2000" dirty="0"/>
              <a:t>am, are, was, were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4E906-58EE-5141-8CDA-57790989E636}"/>
              </a:ext>
            </a:extLst>
          </p:cNvPr>
          <p:cNvSpPr txBox="1"/>
          <p:nvPr/>
        </p:nvSpPr>
        <p:spPr>
          <a:xfrm>
            <a:off x="3200400" y="3333750"/>
            <a:ext cx="42659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Different types of word normalizations: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Morphological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Case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Numeral systems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06593-C560-1142-9714-189D05134B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9B6F-A350-5E4A-8BF6-FBED4973F2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516" y="590550"/>
            <a:ext cx="7231379" cy="492443"/>
          </a:xfrm>
        </p:spPr>
        <p:txBody>
          <a:bodyPr/>
          <a:lstStyle/>
          <a:p>
            <a:r>
              <a:rPr lang="en-US" dirty="0"/>
              <a:t>Language Morphology: Inflection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462213"/>
          </a:xfrm>
        </p:spPr>
        <p:txBody>
          <a:bodyPr/>
          <a:lstStyle/>
          <a:p>
            <a:r>
              <a:rPr lang="en-US" sz="2000" dirty="0"/>
              <a:t>Seuss’s </a:t>
            </a:r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in the hat is different from other</a:t>
            </a:r>
            <a:r>
              <a:rPr lang="en-US" sz="2000" dirty="0">
                <a:solidFill>
                  <a:srgbClr val="FF0000"/>
                </a:solidFill>
              </a:rPr>
              <a:t> cats! 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Lemma</a:t>
            </a:r>
            <a:r>
              <a:rPr lang="en-US" sz="2000" dirty="0"/>
              <a:t>: the headword or canonical form or dictionary form or citation form for a set of words that have the 1) same part of speech, and 2) same word sense</a:t>
            </a:r>
          </a:p>
          <a:p>
            <a:pPr lvl="2"/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lemma: cat for {</a:t>
            </a:r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</a:t>
            </a:r>
            <a:r>
              <a:rPr lang="en-US" sz="2000" dirty="0"/>
              <a:t>}</a:t>
            </a:r>
          </a:p>
          <a:p>
            <a:pPr lvl="2"/>
            <a:r>
              <a:rPr lang="en-US" sz="2000" dirty="0"/>
              <a:t>lemma: sing for {sing, sang, sung, sings}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6E8CF7-5BF4-044E-A111-E39335D4E4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C91FF-347C-FB48-AF62-E3E3D3A11E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4350"/>
            <a:ext cx="7231379" cy="492443"/>
          </a:xfrm>
        </p:spPr>
        <p:txBody>
          <a:bodyPr/>
          <a:lstStyle/>
          <a:p>
            <a:pPr eaLnBrk="1" hangingPunct="1"/>
            <a:r>
              <a:rPr lang="en-US" dirty="0"/>
              <a:t>Word Normalization: 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599" y="1068257"/>
            <a:ext cx="8686800" cy="3885679"/>
          </a:xfrm>
        </p:spPr>
        <p:txBody>
          <a:bodyPr/>
          <a:lstStyle/>
          <a:p>
            <a:pPr eaLnBrk="1" hangingPunct="1"/>
            <a:r>
              <a:rPr lang="en-US" sz="2000" dirty="0"/>
              <a:t>Reduce inflections or variant forms to the lemma (base form)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am, are,</a:t>
            </a:r>
            <a:r>
              <a:rPr lang="en-US" dirty="0"/>
              <a:t> </a:t>
            </a:r>
            <a:r>
              <a:rPr lang="en-US" i="1" dirty="0"/>
              <a:t>is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be</a:t>
            </a:r>
            <a:endParaRPr lang="en-US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car, cars, car's</a:t>
            </a:r>
            <a:r>
              <a:rPr lang="en-US" dirty="0"/>
              <a:t>, </a:t>
            </a:r>
            <a:r>
              <a:rPr lang="en-US" i="1" dirty="0"/>
              <a:t>cars'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car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US" sz="2000" i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i="1" dirty="0"/>
              <a:t>the </a:t>
            </a:r>
            <a:r>
              <a:rPr lang="en-US" sz="2000" i="1" dirty="0">
                <a:solidFill>
                  <a:schemeClr val="accent2"/>
                </a:solidFill>
              </a:rPr>
              <a:t>boy's</a:t>
            </a:r>
            <a:r>
              <a:rPr lang="en-US" sz="2000" i="1" dirty="0"/>
              <a:t> cars are different colors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the </a:t>
            </a:r>
            <a:r>
              <a:rPr lang="en-US" sz="2000" i="1" dirty="0">
                <a:solidFill>
                  <a:schemeClr val="accent2"/>
                </a:solidFill>
              </a:rPr>
              <a:t>boy</a:t>
            </a:r>
            <a:r>
              <a:rPr lang="en-US" sz="2000" i="1" dirty="0"/>
              <a:t>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it’s</a:t>
            </a:r>
            <a:r>
              <a:rPr lang="en-US" sz="2000" i="1" dirty="0"/>
              <a:t> in the evening </a:t>
            </a:r>
            <a:r>
              <a:rPr lang="en-US" sz="2000" i="1" dirty="0">
                <a:sym typeface="Symbol" charset="2"/>
              </a:rPr>
              <a:t> </a:t>
            </a:r>
            <a:r>
              <a:rPr lang="en-US" sz="2000" i="1" dirty="0">
                <a:solidFill>
                  <a:schemeClr val="accent2"/>
                </a:solidFill>
                <a:sym typeface="Symbol" charset="2"/>
              </a:rPr>
              <a:t>it is</a:t>
            </a:r>
            <a:r>
              <a:rPr lang="en-US" sz="2000" i="1" dirty="0">
                <a:sym typeface="Symbol" charset="2"/>
              </a:rPr>
              <a:t> in the evening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Lemmatization: the process of finding the correct headword/lemma for the given word.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4B099-7FC9-9F4A-B41E-12BD75E825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44684-7A52-C34C-894C-6832002034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449317" cy="492826"/>
          </a:xfrm>
        </p:spPr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711566" cy="2893100"/>
          </a:xfrm>
        </p:spPr>
        <p:txBody>
          <a:bodyPr/>
          <a:lstStyle/>
          <a:p>
            <a:r>
              <a:rPr lang="en-US" sz="2400" dirty="0"/>
              <a:t>Morphemes:</a:t>
            </a:r>
          </a:p>
          <a:p>
            <a:endParaRPr lang="en-US" sz="2400" dirty="0"/>
          </a:p>
          <a:p>
            <a:pPr lvl="1"/>
            <a:r>
              <a:rPr lang="en-US" sz="2000" dirty="0"/>
              <a:t>The small meaningful units that make up words.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Stems</a:t>
            </a:r>
            <a:r>
              <a:rPr lang="en-US" sz="2000" dirty="0"/>
              <a:t>: The core meaning-bearing units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Affixes</a:t>
            </a:r>
            <a:r>
              <a:rPr lang="en-US" sz="2000" dirty="0"/>
              <a:t>: Bits and pieces that adhere to stems (either after or before the stem)</a:t>
            </a:r>
          </a:p>
          <a:p>
            <a:pPr lvl="2"/>
            <a:r>
              <a:rPr lang="en-US" sz="2000" dirty="0"/>
              <a:t>Often with grammatical and semantical functions</a:t>
            </a:r>
          </a:p>
          <a:p>
            <a:pPr lvl="2"/>
            <a:r>
              <a:rPr lang="en-US" sz="2000" dirty="0"/>
              <a:t>E.g.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unattended</a:t>
            </a:r>
          </a:p>
          <a:p>
            <a:pPr lvl="2"/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un - attend -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2000" dirty="0"/>
              <a:t>Negation	 Tense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2357B-9E9C-3B49-873E-1D32B1BB84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55D6A-E5A1-1541-8026-E16309D1A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34" y="130903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1538883"/>
          </a:xfrm>
        </p:spPr>
        <p:txBody>
          <a:bodyPr/>
          <a:lstStyle/>
          <a:p>
            <a:pPr eaLnBrk="1" hangingPunct="1"/>
            <a:r>
              <a:rPr lang="en-US" sz="2000" dirty="0"/>
              <a:t>Process of reducing words to their stems. </a:t>
            </a:r>
          </a:p>
          <a:p>
            <a:pPr eaLnBrk="1" hangingPunct="1"/>
            <a:r>
              <a:rPr lang="en-US" sz="2000" dirty="0"/>
              <a:t>Most Stemmers do crude chopping of affixes.  </a:t>
            </a:r>
          </a:p>
          <a:p>
            <a:pPr eaLnBrk="1" hangingPunct="1"/>
            <a:r>
              <a:rPr lang="en-US" sz="2000" dirty="0"/>
              <a:t>Thus, the resulting stem is often not a meaningful word anymore. 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e.g., </a:t>
            </a:r>
            <a:r>
              <a:rPr lang="en-US" sz="2000" b="1" i="1" dirty="0"/>
              <a:t>automate(s), automatic, automation</a:t>
            </a:r>
            <a:r>
              <a:rPr lang="en-US" sz="2000" dirty="0"/>
              <a:t> all reduced to </a:t>
            </a:r>
            <a:r>
              <a:rPr lang="en-US" sz="2000" b="1" i="1" dirty="0"/>
              <a:t>automat</a:t>
            </a:r>
            <a:r>
              <a:rPr lang="en-US" sz="2000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AFDBE-840C-9B4D-8EC0-5AD6509810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3F5A1-5B5D-9541-9ED7-A4FF7BA20D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861774"/>
          </a:xfrm>
        </p:spPr>
        <p:txBody>
          <a:bodyPr/>
          <a:lstStyle/>
          <a:p>
            <a:pPr eaLnBrk="1" hangingPunct="1"/>
            <a:r>
              <a:rPr lang="en-US" sz="2800" dirty="0"/>
              <a:t>Porter’s algorithm</a:t>
            </a:r>
            <a:br>
              <a:rPr lang="en-US" sz="2800" dirty="0"/>
            </a:br>
            <a:r>
              <a:rPr lang="en-US" sz="2800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29546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FA25D-BB29-C346-BD4C-09ECC941E765}"/>
              </a:ext>
            </a:extLst>
          </p:cNvPr>
          <p:cNvSpPr txBox="1"/>
          <p:nvPr/>
        </p:nvSpPr>
        <p:spPr>
          <a:xfrm>
            <a:off x="80387" y="4667991"/>
            <a:ext cx="695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Krovetz</a:t>
            </a:r>
            <a:r>
              <a:rPr lang="en-US" dirty="0"/>
              <a:t> is another popular English stemmer.  Less aggressive than Porter.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FAEF-C090-184F-A8E8-1B6F3DA5C8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38E7-35E8-BB47-91C4-FBFE1B7595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862322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i="1" dirty="0"/>
              <a:t>Regular Expressions (Yesterday)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u="sng" dirty="0"/>
              <a:t>Text Normalization</a:t>
            </a:r>
            <a:r>
              <a:rPr lang="en-US" dirty="0"/>
              <a:t> (Today)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Edit Distance (Today?)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87745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>
          <a:xfrm>
            <a:off x="356234" y="285750"/>
            <a:ext cx="7231379" cy="984885"/>
          </a:xfrm>
        </p:spPr>
        <p:txBody>
          <a:bodyPr/>
          <a:lstStyle/>
          <a:p>
            <a:pPr eaLnBrk="1" hangingPunct="1"/>
            <a:r>
              <a:rPr lang="en-US" dirty="0"/>
              <a:t>Another type of normalization: </a:t>
            </a:r>
            <a:br>
              <a:rPr lang="en-US" dirty="0"/>
            </a:br>
            <a:r>
              <a:rPr lang="en-US" dirty="0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708434"/>
          </a:xfrm>
        </p:spPr>
        <p:txBody>
          <a:bodyPr/>
          <a:lstStyle/>
          <a:p>
            <a:pPr eaLnBrk="1" hangingPunct="1"/>
            <a:r>
              <a:rPr lang="en-US" sz="1600" dirty="0"/>
              <a:t>Applications like IR (Search Engines) </a:t>
            </a:r>
          </a:p>
          <a:p>
            <a:pPr eaLnBrk="1" hangingPunct="1"/>
            <a:r>
              <a:rPr lang="en-US" sz="1600" dirty="0"/>
              <a:t> Transform all webpages to lower case</a:t>
            </a:r>
          </a:p>
          <a:p>
            <a:pPr eaLnBrk="1" hangingPunct="1"/>
            <a:r>
              <a:rPr lang="en-US" sz="1600" dirty="0"/>
              <a:t>  Why? </a:t>
            </a:r>
          </a:p>
          <a:p>
            <a:pPr lvl="1" eaLnBrk="1" hangingPunct="1"/>
            <a:r>
              <a:rPr lang="en-US" sz="1600" dirty="0"/>
              <a:t>Since user queries tend to be in lower case</a:t>
            </a:r>
          </a:p>
          <a:p>
            <a:pPr lvl="1" eaLnBrk="1" hangingPunct="1"/>
            <a:r>
              <a:rPr lang="en-US" sz="1600" dirty="0"/>
              <a:t>Possible exception:</a:t>
            </a:r>
          </a:p>
          <a:p>
            <a:pPr lvl="2" eaLnBrk="1" hangingPunct="1"/>
            <a:r>
              <a:rPr lang="en-US" sz="1600" dirty="0"/>
              <a:t>e.g., </a:t>
            </a:r>
            <a:r>
              <a:rPr lang="en-US" sz="1600" b="1" i="1" dirty="0"/>
              <a:t>General Motors</a:t>
            </a:r>
          </a:p>
          <a:p>
            <a:pPr lvl="2" eaLnBrk="1" hangingPunct="1"/>
            <a:r>
              <a:rPr lang="en-US" sz="1600" b="1" i="1" dirty="0"/>
              <a:t>Fed</a:t>
            </a:r>
            <a:r>
              <a:rPr lang="en-US" sz="1600" dirty="0"/>
              <a:t> vs. </a:t>
            </a:r>
            <a:r>
              <a:rPr lang="en-US" sz="1600" b="1" i="1" dirty="0"/>
              <a:t>fed</a:t>
            </a:r>
          </a:p>
          <a:p>
            <a:pPr lvl="2" eaLnBrk="1" hangingPunct="1"/>
            <a:r>
              <a:rPr lang="en-US" sz="1600" b="1" i="1" dirty="0"/>
              <a:t>SAIL</a:t>
            </a:r>
            <a:r>
              <a:rPr lang="en-US" sz="1600" dirty="0"/>
              <a:t> vs. </a:t>
            </a:r>
            <a:r>
              <a:rPr lang="en-US" sz="1600" b="1" i="1" dirty="0"/>
              <a:t>sail</a:t>
            </a:r>
          </a:p>
          <a:p>
            <a:pPr lvl="2" eaLnBrk="1" hangingPunct="1"/>
            <a:endParaRPr lang="en-US" sz="1600" b="1" i="1" dirty="0"/>
          </a:p>
          <a:p>
            <a:r>
              <a:rPr lang="en-US" sz="1600" dirty="0"/>
              <a:t>For Named Entity Recognition (NER), Sentiment analysis, MT, Information extraction</a:t>
            </a:r>
          </a:p>
          <a:p>
            <a:pPr lvl="1"/>
            <a:r>
              <a:rPr lang="en-US" sz="1600" dirty="0"/>
              <a:t>Case is helpful / essential (</a:t>
            </a:r>
            <a:r>
              <a:rPr lang="en-US" sz="1600" b="1" i="1" dirty="0"/>
              <a:t>US</a:t>
            </a:r>
            <a:r>
              <a:rPr lang="en-US" sz="1600" dirty="0"/>
              <a:t> versus </a:t>
            </a:r>
            <a:r>
              <a:rPr lang="en-US" sz="1600" b="1" i="1" dirty="0"/>
              <a:t>us </a:t>
            </a:r>
            <a:r>
              <a:rPr lang="en-US" sz="1600" dirty="0"/>
              <a:t>is important)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ADE468-9FE2-8147-90D2-BE5A851B93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A3E84-6E91-AC47-AFCB-B115C8D6BC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555307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/>
              <a:t>Other types of word 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939266"/>
          </a:xfrm>
        </p:spPr>
        <p:txBody>
          <a:bodyPr/>
          <a:lstStyle/>
          <a:p>
            <a:pPr lvl="1" eaLnBrk="1" hangingPunct="1"/>
            <a:r>
              <a:rPr lang="en-US" sz="2000" dirty="0">
                <a:sym typeface="Symbol" charset="2"/>
              </a:rPr>
              <a:t>Punctuation normalization: </a:t>
            </a:r>
          </a:p>
          <a:p>
            <a:pPr lvl="2" eaLnBrk="1" hangingPunct="1"/>
            <a:r>
              <a:rPr lang="en-US" sz="2000" dirty="0">
                <a:sym typeface="Symbol" charset="2"/>
              </a:rPr>
              <a:t>We want to match </a:t>
            </a:r>
            <a:r>
              <a:rPr lang="en-US" sz="2000" b="1" i="1" dirty="0">
                <a:sym typeface="Symbol" charset="2"/>
              </a:rPr>
              <a:t>U.S.A.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b="1" i="1" dirty="0">
                <a:sym typeface="Symbol" charset="2"/>
              </a:rPr>
              <a:t>USA</a:t>
            </a:r>
          </a:p>
          <a:p>
            <a:pPr lvl="2" eaLnBrk="1" hangingPunct="1"/>
            <a:r>
              <a:rPr lang="en-US" sz="1100" dirty="0">
                <a:sym typeface="Symbol" charset="2"/>
              </a:rPr>
              <a:t>Information Retrieval / Search Engines: Indexed text &amp; query terms must have same form.</a:t>
            </a:r>
          </a:p>
          <a:p>
            <a:pPr lvl="2" eaLnBrk="1" hangingPunct="1"/>
            <a:endParaRPr lang="en-US" sz="2000" b="1" i="1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Normalizing for Numeral systems: </a:t>
            </a:r>
          </a:p>
          <a:p>
            <a:pPr lvl="1"/>
            <a:r>
              <a:rPr lang="en-US" sz="2000" dirty="0">
                <a:sym typeface="Symbol" charset="2"/>
              </a:rPr>
              <a:t>	George the IV </a:t>
            </a:r>
            <a:r>
              <a:rPr lang="en-US" sz="2000" dirty="0">
                <a:sym typeface="Wingdings" pitchFamily="2" charset="2"/>
              </a:rPr>
              <a:t> George the 4</a:t>
            </a:r>
            <a:r>
              <a:rPr lang="en-US" sz="2000" baseline="30000" dirty="0">
                <a:sym typeface="Wingdings" pitchFamily="2" charset="2"/>
              </a:rPr>
              <a:t>th</a:t>
            </a:r>
            <a:r>
              <a:rPr lang="en-US" sz="2000" dirty="0">
                <a:sym typeface="Wingdings" pitchFamily="2" charset="2"/>
              </a:rPr>
              <a:t>  George the 4</a:t>
            </a:r>
            <a:endParaRPr lang="en-US" sz="2000" dirty="0">
              <a:sym typeface="Symbol" charset="2"/>
            </a:endParaRPr>
          </a:p>
          <a:p>
            <a:pPr lvl="1"/>
            <a:endParaRPr lang="en-US" sz="2000" dirty="0">
              <a:sym typeface="Symbol" charset="2"/>
            </a:endParaRPr>
          </a:p>
          <a:p>
            <a:pPr lvl="1"/>
            <a:r>
              <a:rPr lang="en-US" sz="2000" dirty="0">
                <a:sym typeface="Symbol" charset="2"/>
              </a:rPr>
              <a:t>Normalizing for domain-specific short hands:</a:t>
            </a:r>
          </a:p>
          <a:p>
            <a:pPr lvl="2"/>
            <a:r>
              <a:rPr lang="en-US" sz="2000" dirty="0">
                <a:sym typeface="Symbol" charset="2"/>
              </a:rPr>
              <a:t>Hashtags, retweets, emoticons</a:t>
            </a:r>
          </a:p>
          <a:p>
            <a:pPr lvl="1"/>
            <a:endParaRPr lang="en-US" sz="2000" dirty="0">
              <a:sym typeface="Symbol" charset="2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2D097-BC68-A646-AA1B-C56174B24B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5B763-ABB2-1B4B-A1BA-4738F903BF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2862-6F85-5DEF-10CE-9C2F6D33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B66B-30E0-5245-73CF-66A53ACE1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2D0C6-D75C-CD6B-F7F6-DBCE42B3169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1383-9485-CED3-24DE-B7321887A3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D2B-E08C-9B49-A04D-992F522C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6782-B8A4-9141-9C46-B6340F22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846659"/>
          </a:xfrm>
        </p:spPr>
        <p:txBody>
          <a:bodyPr/>
          <a:lstStyle/>
          <a:p>
            <a:r>
              <a:rPr lang="en-US" sz="2400" dirty="0"/>
              <a:t>Most common words in a language.</a:t>
            </a:r>
          </a:p>
          <a:p>
            <a:r>
              <a:rPr lang="en-US" sz="2400" dirty="0"/>
              <a:t>e.g. the, a, an, is,…</a:t>
            </a:r>
          </a:p>
          <a:p>
            <a:endParaRPr lang="en-US" sz="2400" dirty="0"/>
          </a:p>
          <a:p>
            <a:r>
              <a:rPr lang="en-US" sz="2400" dirty="0"/>
              <a:t>Most NLP applications remove </a:t>
            </a:r>
            <a:r>
              <a:rPr lang="en-US" sz="2400" dirty="0" err="1"/>
              <a:t>stopwords</a:t>
            </a:r>
            <a:r>
              <a:rPr lang="en-US" sz="2400" dirty="0"/>
              <a:t> before or after normalization step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9E5C-9627-F545-B82A-4F2E3F5D7F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E1501-E209-4443-B0FA-C0E3512F9F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63E4-C5C7-92DF-A892-A5E4E9CF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5D0A-30BB-9554-FB20-B8D0FEEC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068FB-DAC4-C2B1-7A1A-010ED54355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9FBF9-D789-2609-D2A0-EDA46551E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5D13-5261-0A43-915C-8249B58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/>
              <a:t>Sentence Segmentation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049F-C1E0-7C41-A492-2FB1D6F0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8585"/>
            <a:ext cx="8431530" cy="4001095"/>
          </a:xfrm>
        </p:spPr>
        <p:txBody>
          <a:bodyPr/>
          <a:lstStyle/>
          <a:p>
            <a:r>
              <a:rPr lang="en-US" sz="2000" dirty="0"/>
              <a:t>One of the first steps in any text processing pipeline.</a:t>
            </a:r>
          </a:p>
          <a:p>
            <a:endParaRPr lang="en-US" sz="2000" dirty="0"/>
          </a:p>
          <a:p>
            <a:r>
              <a:rPr lang="en-US" sz="2000" dirty="0"/>
              <a:t>Sentence boundary indicators?</a:t>
            </a:r>
          </a:p>
          <a:p>
            <a:endParaRPr lang="en-US" sz="2000" dirty="0"/>
          </a:p>
          <a:p>
            <a:r>
              <a:rPr lang="en-US" sz="2000" dirty="0"/>
              <a:t>Punctuations: Period, Exclamation, Question mark</a:t>
            </a:r>
          </a:p>
          <a:p>
            <a:endParaRPr lang="en-US" sz="2000" dirty="0"/>
          </a:p>
          <a:p>
            <a:r>
              <a:rPr lang="en-US" sz="2000" dirty="0"/>
              <a:t>Periods are overloaded punctuations: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Sentence boundary indicators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Abbreviation indicators (U.S.A.)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Thus, word segmentation and Sentence segmentation is conducted jointly</a:t>
            </a:r>
          </a:p>
          <a:p>
            <a:endParaRPr lang="en-US" sz="2000" dirty="0"/>
          </a:p>
          <a:p>
            <a:r>
              <a:rPr lang="en-US" sz="2000" dirty="0"/>
              <a:t>Rule-based approaches &amp; Machine Learning based approaches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3B26F-81B3-8D48-AED3-9F910A6DBB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52C6-3F52-C343-91EE-23667C584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10778"/>
            <a:ext cx="69342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43400" y="2286000"/>
            <a:ext cx="426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724B-AE28-B342-AE6A-B60E6F3C8E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893F-36CD-7B49-8A23-B5CBB18897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9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796" y="122456"/>
            <a:ext cx="6449317" cy="1000125"/>
          </a:xfrm>
        </p:spPr>
        <p:txBody>
          <a:bodyPr/>
          <a:lstStyle/>
          <a:p>
            <a:r>
              <a:rPr lang="en-US" sz="3200" dirty="0"/>
              <a:t>How similar are two strings?</a:t>
            </a:r>
            <a:br>
              <a:rPr lang="en-US" sz="3200" dirty="0"/>
            </a:br>
            <a:r>
              <a:rPr lang="en-US" sz="3200" dirty="0"/>
              <a:t>For: 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2794611"/>
          </a:xfrm>
        </p:spPr>
        <p:txBody>
          <a:bodyPr/>
          <a:lstStyle/>
          <a:p>
            <a:r>
              <a:rPr lang="en-US" dirty="0"/>
              <a:t>Spelling correction: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14800" y="3311664"/>
            <a:ext cx="498046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  <a:p>
            <a:endParaRPr lang="en-US" sz="1600" dirty="0">
              <a:solidFill>
                <a:srgbClr val="006699"/>
              </a:solidFill>
              <a:latin typeface="Courier New" charset="0"/>
            </a:endParaRPr>
          </a:p>
          <a:p>
            <a:r>
              <a:rPr lang="en-US" sz="1600" dirty="0"/>
              <a:t>Given two sequences, align each letter to a letter or a gap.</a:t>
            </a:r>
            <a:endParaRPr lang="en-US" sz="1600" dirty="0">
              <a:solidFill>
                <a:srgbClr val="006699"/>
              </a:solidFill>
              <a:latin typeface="Courier New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89E079-53AB-FD45-B709-C37D7622DF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B0785-420C-9744-8BF5-15655BBAA5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8955"/>
            <a:ext cx="7467600" cy="984885"/>
          </a:xfrm>
        </p:spPr>
        <p:txBody>
          <a:bodyPr/>
          <a:lstStyle/>
          <a:p>
            <a:r>
              <a:rPr lang="en-US" dirty="0"/>
              <a:t>How similar are two strings?</a:t>
            </a:r>
            <a:br>
              <a:rPr lang="en-US" dirty="0"/>
            </a:br>
            <a:r>
              <a:rPr lang="en-US" dirty="0"/>
              <a:t>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1846659"/>
          </a:xfrm>
        </p:spPr>
        <p:txBody>
          <a:bodyPr/>
          <a:lstStyle/>
          <a:p>
            <a:r>
              <a:rPr lang="en-US" sz="2000" dirty="0"/>
              <a:t>Evaluating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79570"/>
            <a:ext cx="6172200" cy="777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714750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Resolution / Entity </a:t>
            </a:r>
            <a:r>
              <a:rPr lang="en-US" sz="2000" dirty="0"/>
              <a:t>Linking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419350"/>
            <a:ext cx="693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886188"/>
            <a:ext cx="304800" cy="456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843-3744-1B4C-B4D5-0B544770C5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6914C-C6BC-9042-AD14-90BBFCA17F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2483" y="2114550"/>
            <a:ext cx="8431530" cy="2769989"/>
          </a:xfrm>
        </p:spPr>
        <p:txBody>
          <a:bodyPr/>
          <a:lstStyle/>
          <a:p>
            <a:r>
              <a:rPr lang="en-US" sz="2000" dirty="0"/>
              <a:t>The minimum edit distance between two strings:</a:t>
            </a:r>
          </a:p>
          <a:p>
            <a:endParaRPr lang="en-US" sz="2000" dirty="0"/>
          </a:p>
          <a:p>
            <a:r>
              <a:rPr lang="en-US" sz="2000" dirty="0"/>
              <a:t>	Is the minimum number of editing operations -- </a:t>
            </a:r>
          </a:p>
          <a:p>
            <a:pPr lvl="1"/>
            <a:r>
              <a:rPr lang="en-US" sz="2000" dirty="0"/>
              <a:t>		Insertion</a:t>
            </a:r>
          </a:p>
          <a:p>
            <a:pPr lvl="1"/>
            <a:r>
              <a:rPr lang="en-US" sz="2000" dirty="0"/>
              <a:t>		Deletion</a:t>
            </a:r>
          </a:p>
          <a:p>
            <a:pPr lvl="1"/>
            <a:r>
              <a:rPr lang="en-US" sz="2000" dirty="0"/>
              <a:t>		Substitution</a:t>
            </a:r>
          </a:p>
          <a:p>
            <a:r>
              <a:rPr lang="en-US" sz="2000" dirty="0"/>
              <a:t>	that are needed to transform one string into the other string.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38E9D-07F8-0447-9A9D-3344046132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876F1-D34E-8C4C-8913-5B0597CE06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98E97-DD5A-E945-BC49-BD515089C923}"/>
              </a:ext>
            </a:extLst>
          </p:cNvPr>
          <p:cNvSpPr txBox="1"/>
          <p:nvPr/>
        </p:nvSpPr>
        <p:spPr>
          <a:xfrm>
            <a:off x="324823" y="579596"/>
            <a:ext cx="866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Common practice: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Similarity =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“How similar are two strings?” =&gt; “How distant are two strings?”</a:t>
            </a:r>
          </a:p>
        </p:txBody>
      </p:sp>
    </p:spTree>
    <p:extLst>
      <p:ext uri="{BB962C8B-B14F-4D97-AF65-F5344CB8AC3E}">
        <p14:creationId xmlns:p14="http://schemas.microsoft.com/office/powerpoint/2010/main" val="4820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D10C-64ED-B94B-ABFB-CB002430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50"/>
            <a:ext cx="6449317" cy="492443"/>
          </a:xfrm>
        </p:spPr>
        <p:txBody>
          <a:bodyPr/>
          <a:lstStyle/>
          <a:p>
            <a:r>
              <a:rPr lang="en-US" dirty="0"/>
              <a:t>Text: Primary currency of NLP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D4FD-8961-D54F-A997-8ACCAAD8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954655"/>
          </a:xfrm>
        </p:spPr>
        <p:txBody>
          <a:bodyPr/>
          <a:lstStyle/>
          <a:p>
            <a:r>
              <a:rPr lang="en-US" sz="2400" dirty="0"/>
              <a:t>Different sizes of text:</a:t>
            </a:r>
          </a:p>
          <a:p>
            <a:r>
              <a:rPr lang="en-US" sz="2400" dirty="0"/>
              <a:t>	Corpora / Corpus</a:t>
            </a:r>
          </a:p>
          <a:p>
            <a:r>
              <a:rPr lang="en-US" sz="2400" dirty="0"/>
              <a:t>	Documents</a:t>
            </a:r>
          </a:p>
          <a:p>
            <a:r>
              <a:rPr lang="en-US" sz="2400" dirty="0"/>
              <a:t>	Paragraphs</a:t>
            </a:r>
          </a:p>
          <a:p>
            <a:r>
              <a:rPr lang="en-US" sz="2400" dirty="0"/>
              <a:t>	Sentences</a:t>
            </a:r>
          </a:p>
          <a:p>
            <a:r>
              <a:rPr lang="en-US" sz="2400" dirty="0"/>
              <a:t>	Words</a:t>
            </a:r>
          </a:p>
          <a:p>
            <a:r>
              <a:rPr lang="en-US" sz="2400" dirty="0"/>
              <a:t>	Morphemes</a:t>
            </a:r>
          </a:p>
          <a:p>
            <a:r>
              <a:rPr lang="en-US" sz="2400" dirty="0"/>
              <a:t>	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4051-81AD-0243-8F8F-D12F681C2E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CD3B4-05D3-1F46-9F51-180B965BCEEE}"/>
              </a:ext>
            </a:extLst>
          </p:cNvPr>
          <p:cNvSpPr txBox="1"/>
          <p:nvPr/>
        </p:nvSpPr>
        <p:spPr>
          <a:xfrm>
            <a:off x="3886200" y="3105150"/>
            <a:ext cx="103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7937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3371"/>
            <a:ext cx="7231379" cy="430887"/>
          </a:xfrm>
        </p:spPr>
        <p:txBody>
          <a:bodyPr/>
          <a:lstStyle/>
          <a:p>
            <a:r>
              <a:rPr lang="en-US" sz="2800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>
          <a:xfrm>
            <a:off x="4343400" y="2153377"/>
            <a:ext cx="4953000" cy="36933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strings and their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77" y="2571750"/>
            <a:ext cx="4191000" cy="174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29200" y="4347686"/>
            <a:ext cx="3657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Levenshtein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Distance:  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 Distance)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776" y="610807"/>
            <a:ext cx="449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Cost of each operation (Ins, Del, Sub): 1</a:t>
            </a:r>
          </a:p>
          <a:p>
            <a:endParaRPr lang="en-US" dirty="0"/>
          </a:p>
          <a:p>
            <a:r>
              <a:rPr lang="en-US" dirty="0" err="1"/>
              <a:t>Levenshtein</a:t>
            </a:r>
            <a:r>
              <a:rPr lang="en-US" dirty="0"/>
              <a:t> formulation:</a:t>
            </a:r>
          </a:p>
          <a:p>
            <a:r>
              <a:rPr lang="en-US" dirty="0"/>
              <a:t>Cost of each Ins and Del: 1</a:t>
            </a:r>
          </a:p>
          <a:p>
            <a:r>
              <a:rPr lang="en-US" dirty="0"/>
              <a:t>Cost of each Sub: 2 (1 Del + 1 Ins)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B12D4-45B3-3E4D-9769-E3C3FB46DCFD}"/>
              </a:ext>
            </a:extLst>
          </p:cNvPr>
          <p:cNvGraphicFramePr>
            <a:graphicFrameLocks noGrp="1"/>
          </p:cNvGraphicFramePr>
          <p:nvPr/>
        </p:nvGraphicFramePr>
        <p:xfrm>
          <a:off x="183777" y="2647950"/>
          <a:ext cx="3931020" cy="158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780">
                  <a:extLst>
                    <a:ext uri="{9D8B030D-6E8A-4147-A177-3AD203B41FA5}">
                      <a16:colId xmlns:a16="http://schemas.microsoft.com/office/drawing/2014/main" val="299578427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500611273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26324950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136850134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78342035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68357518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890614745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69869966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981363090"/>
                    </a:ext>
                  </a:extLst>
                </a:gridCol>
              </a:tblGrid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989595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95849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98583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E291064-CF3D-B943-AF87-97476C50C314}"/>
              </a:ext>
            </a:extLst>
          </p:cNvPr>
          <p:cNvGrpSpPr/>
          <p:nvPr/>
        </p:nvGrpSpPr>
        <p:grpSpPr>
          <a:xfrm>
            <a:off x="381000" y="3244842"/>
            <a:ext cx="3505200" cy="457200"/>
            <a:chOff x="381000" y="3562350"/>
            <a:chExt cx="3505200" cy="457200"/>
          </a:xfrm>
        </p:grpSpPr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B585D93F-AF95-8D42-9743-3DCB141E6970}"/>
                </a:ext>
              </a:extLst>
            </p:cNvPr>
            <p:cNvSpPr/>
            <p:nvPr/>
          </p:nvSpPr>
          <p:spPr>
            <a:xfrm>
              <a:off x="381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F5B5C9C-87AF-8241-9BDA-C4520A890C98}"/>
                </a:ext>
              </a:extLst>
            </p:cNvPr>
            <p:cNvSpPr/>
            <p:nvPr/>
          </p:nvSpPr>
          <p:spPr>
            <a:xfrm>
              <a:off x="762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5862EE17-5F62-7B49-A189-840735F488EE}"/>
                </a:ext>
              </a:extLst>
            </p:cNvPr>
            <p:cNvSpPr/>
            <p:nvPr/>
          </p:nvSpPr>
          <p:spPr>
            <a:xfrm>
              <a:off x="12192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4BF83778-7758-D64A-8582-7F8633DC6F8A}"/>
                </a:ext>
              </a:extLst>
            </p:cNvPr>
            <p:cNvSpPr/>
            <p:nvPr/>
          </p:nvSpPr>
          <p:spPr>
            <a:xfrm>
              <a:off x="1676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7F4F8B6A-644C-A34B-A69C-FE6E04BD23E2}"/>
                </a:ext>
              </a:extLst>
            </p:cNvPr>
            <p:cNvSpPr/>
            <p:nvPr/>
          </p:nvSpPr>
          <p:spPr>
            <a:xfrm>
              <a:off x="2057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346ABAD5-16F9-5C40-902A-2871FFDD23C2}"/>
                </a:ext>
              </a:extLst>
            </p:cNvPr>
            <p:cNvSpPr/>
            <p:nvPr/>
          </p:nvSpPr>
          <p:spPr>
            <a:xfrm>
              <a:off x="25146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E7C0931-BBE5-CC40-A4A0-5DF59CBADDE9}"/>
                </a:ext>
              </a:extLst>
            </p:cNvPr>
            <p:cNvSpPr/>
            <p:nvPr/>
          </p:nvSpPr>
          <p:spPr>
            <a:xfrm>
              <a:off x="29718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3B6C8B7F-F387-0547-8C8A-7ED572E80363}"/>
                </a:ext>
              </a:extLst>
            </p:cNvPr>
            <p:cNvSpPr/>
            <p:nvPr/>
          </p:nvSpPr>
          <p:spPr>
            <a:xfrm>
              <a:off x="3429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DD11B506-0A3C-104E-A6A2-6C20C48C4A7B}"/>
                </a:ext>
              </a:extLst>
            </p:cNvPr>
            <p:cNvSpPr/>
            <p:nvPr/>
          </p:nvSpPr>
          <p:spPr>
            <a:xfrm>
              <a:off x="3810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AF0FEA-7A16-3246-B0D9-82A32F1DE9E9}"/>
              </a:ext>
            </a:extLst>
          </p:cNvPr>
          <p:cNvSpPr txBox="1"/>
          <p:nvPr/>
        </p:nvSpPr>
        <p:spPr>
          <a:xfrm>
            <a:off x="0" y="4400550"/>
            <a:ext cx="443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Distance: 2 + 2 + 2 + 2 +2 =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BDE36-81B1-1F40-903B-BC17043E1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91FEE4-F54B-E84B-B313-F558FDFBE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30887"/>
          </a:xfrm>
        </p:spPr>
        <p:txBody>
          <a:bodyPr/>
          <a:lstStyle/>
          <a:p>
            <a:r>
              <a:rPr lang="en-US" sz="2800" dirty="0"/>
              <a:t>How to find the Min Edit Distance?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23243"/>
            <a:ext cx="8431530" cy="1969770"/>
          </a:xfrm>
        </p:spPr>
        <p:txBody>
          <a:bodyPr/>
          <a:lstStyle/>
          <a:p>
            <a:r>
              <a:rPr lang="en-US" sz="2000" dirty="0"/>
              <a:t>Searching for a path (sequence of edits) from the start string to the final string:</a:t>
            </a:r>
          </a:p>
          <a:p>
            <a:pPr lvl="1"/>
            <a:r>
              <a:rPr lang="en-US" sz="1600" b="1" dirty="0"/>
              <a:t>Initial state</a:t>
            </a:r>
            <a:r>
              <a:rPr lang="en-US" sz="1600" dirty="0"/>
              <a:t>: the word being transformed</a:t>
            </a:r>
          </a:p>
          <a:p>
            <a:pPr lvl="1"/>
            <a:r>
              <a:rPr lang="en-US" sz="1600" b="1" dirty="0"/>
              <a:t>Goal state</a:t>
            </a:r>
            <a:r>
              <a:rPr lang="en-US" sz="1600" dirty="0"/>
              <a:t>:  the word we are trying to get to</a:t>
            </a:r>
          </a:p>
          <a:p>
            <a:pPr lvl="1"/>
            <a:r>
              <a:rPr lang="en-US" sz="1600" b="1" dirty="0"/>
              <a:t>Operators</a:t>
            </a:r>
            <a:r>
              <a:rPr lang="en-US" sz="1600" dirty="0"/>
              <a:t>: insert, delete, substitute</a:t>
            </a:r>
            <a:endParaRPr lang="en-US" sz="1600" b="1" dirty="0"/>
          </a:p>
          <a:p>
            <a:pPr lvl="1"/>
            <a:r>
              <a:rPr lang="en-US" sz="1600" b="1" dirty="0"/>
              <a:t>Path cost</a:t>
            </a:r>
            <a:r>
              <a:rPr lang="en-US" sz="1600" dirty="0"/>
              <a:t>: what we want to minimize: the number of edits</a:t>
            </a:r>
          </a:p>
          <a:p>
            <a:endParaRPr lang="en-US" sz="2400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D4418-ABFD-0B4E-9FAB-11E641BD32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F77B4-9942-2F4D-91D5-CDBDF6451F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34" y="57150"/>
            <a:ext cx="6449317" cy="1000125"/>
          </a:xfrm>
        </p:spPr>
        <p:txBody>
          <a:bodyPr/>
          <a:lstStyle/>
          <a:p>
            <a:r>
              <a:rPr lang="en-US" dirty="0"/>
              <a:t>Minimum Edit as Search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234" y="1364424"/>
            <a:ext cx="8431530" cy="2246769"/>
          </a:xfrm>
        </p:spPr>
        <p:txBody>
          <a:bodyPr/>
          <a:lstStyle/>
          <a:p>
            <a:r>
              <a:rPr lang="en-US" sz="2400" dirty="0"/>
              <a:t>But the space of all edit sequences is huge!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paths wind up at the same state.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pPr lvl="2"/>
            <a:r>
              <a:rPr lang="en-US" dirty="0"/>
              <a:t>Just the shortest path to each of those revisited states.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236E1D-6ACB-7B4A-B567-EAE196982E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B2402-0C45-F540-9B2D-537924776C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66750"/>
            <a:ext cx="81534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A37C7-8518-8D46-8833-CAB0FF185C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8F96-62EF-FE42-8EA9-32E680766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6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Define function D(</a:t>
            </a:r>
            <a:r>
              <a:rPr lang="en-US" dirty="0" err="1"/>
              <a:t>n,m</a:t>
            </a:r>
            <a:r>
              <a:rPr lang="en-US" dirty="0"/>
              <a:t>)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141081" y="1123950"/>
            <a:ext cx="9016366" cy="2934137"/>
          </a:xfrm>
        </p:spPr>
        <p:txBody>
          <a:bodyPr/>
          <a:lstStyle/>
          <a:p>
            <a:r>
              <a:rPr lang="en-US" sz="2200" dirty="0"/>
              <a:t>For two strings</a:t>
            </a:r>
          </a:p>
          <a:p>
            <a:pPr lvl="1"/>
            <a:r>
              <a:rPr lang="en-US" sz="2200" dirty="0"/>
              <a:t>X of length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Y of length </a:t>
            </a:r>
            <a:r>
              <a:rPr lang="en-US" sz="2200" i="1" dirty="0"/>
              <a:t>M</a:t>
            </a:r>
          </a:p>
          <a:p>
            <a:pPr lvl="1"/>
            <a:endParaRPr lang="en-US" sz="2200" i="1" baseline="-25000" dirty="0"/>
          </a:p>
          <a:p>
            <a:r>
              <a:rPr lang="en-US" sz="2200" dirty="0"/>
              <a:t>We define D(</a:t>
            </a:r>
            <a:r>
              <a:rPr lang="en-US" sz="2200" i="1" dirty="0" err="1"/>
              <a:t>i,j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as the edit distance between X[1..</a:t>
            </a:r>
            <a:r>
              <a:rPr lang="en-US" sz="2200" i="1" dirty="0"/>
              <a:t>i</a:t>
            </a:r>
            <a:r>
              <a:rPr lang="en-US" sz="2200" dirty="0"/>
              <a:t>] and Y[1..</a:t>
            </a:r>
            <a:r>
              <a:rPr lang="en-US" sz="2200" i="1" dirty="0"/>
              <a:t>j</a:t>
            </a:r>
            <a:r>
              <a:rPr lang="en-US" sz="22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 (Substrings)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edit distance between X and Y (the complete strings) is thus D(</a:t>
            </a:r>
            <a:r>
              <a:rPr lang="en-US" sz="2200" i="1" dirty="0"/>
              <a:t>N,M</a:t>
            </a:r>
            <a:r>
              <a:rPr lang="en-US" sz="22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4E2092-1247-844E-B720-524FF6264C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9029C-B71F-4142-880A-90821F8D1F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A1450-30CF-3F4C-B1C6-41CC9A6FC6D3}"/>
              </a:ext>
            </a:extLst>
          </p:cNvPr>
          <p:cNvSpPr txBox="1"/>
          <p:nvPr/>
        </p:nvSpPr>
        <p:spPr>
          <a:xfrm>
            <a:off x="3200400" y="1123950"/>
            <a:ext cx="2313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E.g.</a:t>
            </a:r>
          </a:p>
          <a:p>
            <a:r>
              <a:rPr lang="en-US" sz="2000" dirty="0"/>
              <a:t>X: INTENTION  (N: 9)</a:t>
            </a:r>
          </a:p>
          <a:p>
            <a:r>
              <a:rPr lang="en-US" sz="2000" dirty="0"/>
              <a:t>Y: EXECUTION (M: 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0EB04-BCE7-3D4B-85B4-60F3AF42551E}"/>
              </a:ext>
            </a:extLst>
          </p:cNvPr>
          <p:cNvSpPr txBox="1"/>
          <p:nvPr/>
        </p:nvSpPr>
        <p:spPr>
          <a:xfrm>
            <a:off x="7696200" y="1733550"/>
            <a:ext cx="136447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E.g. D(2,3):</a:t>
            </a:r>
          </a:p>
          <a:p>
            <a:r>
              <a:rPr lang="en-US" sz="2000" dirty="0"/>
              <a:t>X[1..2]: IN</a:t>
            </a:r>
          </a:p>
          <a:p>
            <a:r>
              <a:rPr lang="en-US" sz="2000" dirty="0"/>
              <a:t>Y[1..3]: EXE</a:t>
            </a:r>
          </a:p>
          <a:p>
            <a:r>
              <a:rPr lang="en-US" sz="2000" dirty="0"/>
              <a:t>D(2,3) = 5</a:t>
            </a:r>
          </a:p>
        </p:txBody>
      </p:sp>
    </p:spTree>
    <p:extLst>
      <p:ext uri="{BB962C8B-B14F-4D97-AF65-F5344CB8AC3E}">
        <p14:creationId xmlns:p14="http://schemas.microsoft.com/office/powerpoint/2010/main" val="4241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  </a:t>
            </a:r>
            <a:r>
              <a:rPr lang="en-US" sz="1400" dirty="0">
                <a:cs typeface="Courier"/>
              </a:rPr>
              <a:t>(Iterator over Source String)</a:t>
            </a:r>
            <a:endParaRPr lang="en-US" sz="1800" dirty="0"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latin typeface="Courier"/>
                <a:cs typeface="Courier"/>
              </a:rPr>
              <a:t>	  For each  j = </a:t>
            </a:r>
            <a:r>
              <a:rPr lang="en-US" dirty="0">
                <a:latin typeface="Courier"/>
                <a:cs typeface="Courier"/>
              </a:rPr>
              <a:t>1…N </a:t>
            </a:r>
            <a:r>
              <a:rPr lang="en-US" sz="1400" dirty="0"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695423"/>
            <a:ext cx="85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810" y="2751951"/>
            <a:ext cx="709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/>
              <a:t>Dynamic programming: Solve a larger problem by dividing it into smaller problems &amp; combining their solutions.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5B0DB53-4C15-CA40-8A0F-8CBCFF082C51}"/>
              </a:ext>
            </a:extLst>
          </p:cNvPr>
          <p:cNvSpPr/>
          <p:nvPr/>
        </p:nvSpPr>
        <p:spPr>
          <a:xfrm rot="5400000">
            <a:off x="-91440" y="2632710"/>
            <a:ext cx="1295400" cy="716280"/>
          </a:xfrm>
          <a:prstGeom prst="bentUp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D8918-68FB-3A4F-A926-0E019CDC6279}"/>
              </a:ext>
            </a:extLst>
          </p:cNvPr>
          <p:cNvSpPr txBox="1"/>
          <p:nvPr/>
        </p:nvSpPr>
        <p:spPr>
          <a:xfrm>
            <a:off x="2562156" y="2093715"/>
            <a:ext cx="6637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simplistic implementation of recurrence is almost always computationally inefficient!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F34D6-2815-C448-8B37-28C841497C8F}"/>
              </a:ext>
            </a:extLst>
          </p:cNvPr>
          <p:cNvSpPr txBox="1"/>
          <p:nvPr/>
        </p:nvSpPr>
        <p:spPr>
          <a:xfrm>
            <a:off x="5952697" y="2243415"/>
            <a:ext cx="2962704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&amp; Dynamic Programming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Remember previously solved problems &amp;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Take a 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6906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3350"/>
            <a:ext cx="6781800" cy="492443"/>
          </a:xfrm>
        </p:spPr>
        <p:txBody>
          <a:bodyPr/>
          <a:lstStyle/>
          <a:p>
            <a:r>
              <a:rPr lang="en-US" sz="3200" dirty="0"/>
              <a:t>Basic Text Processing</a:t>
            </a:r>
            <a:endParaRPr lang="en-US" sz="32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374698" y="1581150"/>
            <a:ext cx="3886200" cy="2092881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 </a:t>
            </a:r>
          </a:p>
          <a:p>
            <a:endParaRPr lang="en-US" sz="3600" dirty="0">
              <a:solidFill>
                <a:srgbClr val="A4001D"/>
              </a:solidFill>
              <a:latin typeface="Calibri" charset="0"/>
            </a:endParaRPr>
          </a:p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Segmentation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EBDF6-5707-C04B-B4C1-69D163DFD9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4172505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80" y="259584"/>
            <a:ext cx="7231379" cy="1000125"/>
          </a:xfrm>
        </p:spPr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047750"/>
            <a:ext cx="8863966" cy="3447098"/>
          </a:xfrm>
        </p:spPr>
        <p:txBody>
          <a:bodyPr/>
          <a:lstStyle/>
          <a:p>
            <a:r>
              <a:rPr lang="en-US" sz="1400" dirty="0"/>
              <a:t>Seuss’s cat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 the hat is different from other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cats! </a:t>
            </a:r>
          </a:p>
          <a:p>
            <a:pPr lvl="1"/>
            <a:r>
              <a:rPr lang="en-US" sz="1400" dirty="0"/>
              <a:t>How to process punctuations?</a:t>
            </a:r>
          </a:p>
          <a:p>
            <a:endParaRPr lang="en-US" sz="1400" dirty="0"/>
          </a:p>
          <a:p>
            <a:r>
              <a:rPr lang="en-US" sz="1400" dirty="0"/>
              <a:t>I do </a:t>
            </a:r>
            <a:r>
              <a:rPr lang="en-US" sz="1400" dirty="0">
                <a:solidFill>
                  <a:schemeClr val="accent1"/>
                </a:solidFill>
              </a:rPr>
              <a:t>uh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main- mainly</a:t>
            </a:r>
            <a:r>
              <a:rPr lang="en-US" sz="1400" dirty="0"/>
              <a:t> business data processing</a:t>
            </a:r>
          </a:p>
          <a:p>
            <a:pPr lvl="1"/>
            <a:r>
              <a:rPr lang="en-US" sz="1400" dirty="0"/>
              <a:t>Disfluencies: </a:t>
            </a:r>
            <a:r>
              <a:rPr lang="en-US" sz="1400" dirty="0">
                <a:solidFill>
                  <a:srgbClr val="C00000"/>
                </a:solidFill>
              </a:rPr>
              <a:t>Fragments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/>
                </a:solidFill>
              </a:rPr>
              <a:t>filled pauses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(Very common in data generated through transcription -- speech to text)</a:t>
            </a:r>
          </a:p>
          <a:p>
            <a:endParaRPr lang="en-US" sz="1400" dirty="0"/>
          </a:p>
          <a:p>
            <a:r>
              <a:rPr lang="en-US" sz="1400" dirty="0"/>
              <a:t>Are all tokenizers created equal?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Editorial quality text (Copyedited and Proofread): Published works (News articles, Books, Scientific articles)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Extempore text: Doctor’s notes (often dictated) during patient’s visit (Transcribed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media text</a:t>
            </a:r>
          </a:p>
          <a:p>
            <a:endParaRPr lang="en-US" sz="1400" dirty="0"/>
          </a:p>
          <a:p>
            <a:r>
              <a:rPr lang="en-US" sz="1400" dirty="0"/>
              <a:t>Other types of text units?</a:t>
            </a:r>
          </a:p>
          <a:p>
            <a:pPr lvl="1"/>
            <a:r>
              <a:rPr lang="en-US" sz="1400" dirty="0"/>
              <a:t>How many syllable?</a:t>
            </a:r>
          </a:p>
          <a:p>
            <a:pPr lvl="1"/>
            <a:r>
              <a:rPr lang="en-US" sz="1400" dirty="0"/>
              <a:t>How many characters?</a:t>
            </a:r>
          </a:p>
          <a:p>
            <a:pPr lvl="1"/>
            <a:r>
              <a:rPr lang="en-US" sz="1400" dirty="0"/>
              <a:t>How many character sequences of length x?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F80021-C18B-8E45-BEA1-E1B03231F7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25416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73496"/>
            <a:ext cx="7231379" cy="861774"/>
          </a:xfrm>
        </p:spPr>
        <p:txBody>
          <a:bodyPr/>
          <a:lstStyle/>
          <a:p>
            <a:pPr eaLnBrk="1" hangingPunct="1"/>
            <a:r>
              <a:rPr lang="en-US" sz="2800" dirty="0"/>
              <a:t>More Examples of Word Tokenization Challenges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456D8-3065-FE4F-8258-F2F2A2614A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42196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52425"/>
            <a:ext cx="7231379" cy="492443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2369880"/>
          </a:xfrm>
        </p:spPr>
        <p:txBody>
          <a:bodyPr/>
          <a:lstStyle/>
          <a:p>
            <a:pPr eaLnBrk="1" hangingPunct="1"/>
            <a:r>
              <a:rPr lang="en-US" sz="1400" dirty="0"/>
              <a:t>French</a:t>
            </a:r>
          </a:p>
          <a:p>
            <a:pPr lvl="1" eaLnBrk="1" hangingPunct="1"/>
            <a:r>
              <a:rPr lang="en-US" sz="1400" b="1" i="1" dirty="0" err="1"/>
              <a:t>L'ensemble</a:t>
            </a:r>
            <a:r>
              <a:rPr lang="en-US" sz="1400" dirty="0"/>
              <a:t> </a:t>
            </a:r>
            <a:r>
              <a:rPr lang="en-US" sz="1400" dirty="0">
                <a:sym typeface="Symbol" charset="2"/>
              </a:rPr>
              <a:t> one token or two?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sz="1400" b="1" i="1" dirty="0">
                <a:sym typeface="Symbol" charset="2"/>
              </a:rPr>
              <a:t>L </a:t>
            </a:r>
            <a:r>
              <a:rPr lang="en-US" sz="1400" dirty="0">
                <a:sym typeface="Symbol" charset="2"/>
              </a:rPr>
              <a:t>/ </a:t>
            </a:r>
            <a:r>
              <a:rPr lang="en-US" sz="1400" b="1" i="1" dirty="0">
                <a:sym typeface="Symbol" charset="2"/>
              </a:rPr>
              <a:t>L’ </a:t>
            </a:r>
            <a:r>
              <a:rPr lang="en-US" sz="1400" dirty="0">
                <a:sym typeface="Symbol" charset="2"/>
              </a:rPr>
              <a:t>/ </a:t>
            </a:r>
            <a:r>
              <a:rPr lang="en-US" sz="1400" b="1" i="1" dirty="0">
                <a:sym typeface="Symbol" charset="2"/>
              </a:rPr>
              <a:t>Le </a:t>
            </a:r>
            <a:r>
              <a:rPr lang="en-US" sz="1400" dirty="0">
                <a:sym typeface="Symbol" charset="2"/>
              </a:rPr>
              <a:t>??</a:t>
            </a: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ym typeface="Symbol" charset="2"/>
              </a:rPr>
              <a:t>Want </a:t>
            </a:r>
            <a:r>
              <a:rPr lang="en-US" sz="1400" b="1" i="1" dirty="0" err="1">
                <a:sym typeface="Symbol" charset="2"/>
              </a:rPr>
              <a:t>l’ensemble</a:t>
            </a:r>
            <a:r>
              <a:rPr lang="en-US" sz="1400" dirty="0">
                <a:sym typeface="Symbol" charset="2"/>
              </a:rPr>
              <a:t> (translates to: ‘All’) to match with </a:t>
            </a:r>
            <a:r>
              <a:rPr lang="en-US" sz="1400" b="1" i="1" dirty="0">
                <a:sym typeface="Symbol" charset="2"/>
              </a:rPr>
              <a:t>un ensemble</a:t>
            </a:r>
            <a:r>
              <a:rPr lang="en-US" sz="1400" dirty="0">
                <a:sym typeface="Symbol" charset="2"/>
              </a:rPr>
              <a:t> (translates to: ‘A set’)</a:t>
            </a:r>
          </a:p>
          <a:p>
            <a:pPr lvl="1" eaLnBrk="1" hangingPunct="1"/>
            <a:endParaRPr lang="en-US" sz="1400" b="1" i="1" dirty="0">
              <a:sym typeface="Symbol" charset="2"/>
            </a:endParaRPr>
          </a:p>
          <a:p>
            <a:pPr lvl="1" eaLnBrk="1" hangingPunct="1"/>
            <a:endParaRPr lang="en-US" sz="1400" b="1" i="1" dirty="0">
              <a:sym typeface="Symbol" charset="2"/>
            </a:endParaRPr>
          </a:p>
          <a:p>
            <a:pPr eaLnBrk="1" hangingPunct="1"/>
            <a:r>
              <a:rPr lang="en-US" sz="1400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1400" b="1" i="1" dirty="0" err="1">
                <a:sym typeface="Symbol" charset="2"/>
              </a:rPr>
              <a:t>Lebensversicherungsgesellschaftsangestellter</a:t>
            </a:r>
            <a:endParaRPr lang="en-US" sz="1400" b="1" i="1" dirty="0">
              <a:sym typeface="Symbol" charset="2"/>
            </a:endParaRPr>
          </a:p>
          <a:p>
            <a:pPr lvl="1" eaLnBrk="1" hangingPunct="1"/>
            <a:r>
              <a:rPr lang="en-US" sz="14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1400" dirty="0">
                <a:sym typeface="Symbol" charset="2"/>
              </a:rPr>
              <a:t>German search engines (information retrieval systems) need </a:t>
            </a:r>
            <a:r>
              <a:rPr lang="en-US" sz="1400" b="1" dirty="0">
                <a:sym typeface="Symbol" charset="2"/>
              </a:rPr>
              <a:t>compound splitter. </a:t>
            </a:r>
          </a:p>
          <a:p>
            <a:pPr lvl="1" eaLnBrk="1" hangingPunct="1"/>
            <a:r>
              <a:rPr lang="en-US" sz="1400" b="1" dirty="0">
                <a:sym typeface="Symbol" charset="2"/>
              </a:rPr>
              <a:t>	</a:t>
            </a:r>
            <a:r>
              <a:rPr lang="en-US" sz="1400" dirty="0">
                <a:sym typeface="Symbol" charset="2"/>
              </a:rPr>
              <a:t>E.g. Search query ‘</a:t>
            </a:r>
            <a:r>
              <a:rPr lang="en-US" sz="1400" dirty="0" err="1">
                <a:sym typeface="Symbol" charset="2"/>
              </a:rPr>
              <a:t>Lebensversicherung</a:t>
            </a:r>
            <a:r>
              <a:rPr lang="en-US" sz="1400" dirty="0">
                <a:sym typeface="Symbol" charset="2"/>
              </a:rPr>
              <a:t>’ (‘life insurance’)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A51EA-3505-DB4F-827E-2069EBAF46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10049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2089" y="133035"/>
            <a:ext cx="7772400" cy="492443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2400657"/>
          </a:xfrm>
        </p:spPr>
        <p:txBody>
          <a:bodyPr/>
          <a:lstStyle/>
          <a:p>
            <a:pPr eaLnBrk="1" hangingPunct="1"/>
            <a:r>
              <a:rPr lang="en-US" sz="2000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sz="1400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14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1400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sz="1400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sz="1400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endParaRPr lang="en-US" sz="2000" dirty="0">
              <a:sym typeface="Symbol" charset="2"/>
            </a:endParaRPr>
          </a:p>
          <a:p>
            <a:pPr eaLnBrk="1" hangingPunct="1"/>
            <a:endParaRPr lang="en-US" sz="2000" dirty="0">
              <a:sym typeface="Symbol" charset="2"/>
            </a:endParaRPr>
          </a:p>
          <a:p>
            <a:pPr eaLnBrk="1" hangingPunct="1"/>
            <a:r>
              <a:rPr lang="en-US" sz="2000" dirty="0">
                <a:sym typeface="Symbol" charset="2"/>
              </a:rPr>
              <a:t>Further complicated in Japanese, with multiple alphabet systems intermingled</a:t>
            </a:r>
          </a:p>
          <a:p>
            <a:pPr lvl="1" eaLnBrk="1" hangingPunct="1"/>
            <a:r>
              <a:rPr lang="en-US" sz="1400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43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438" y="3792"/>
              <a:ext cx="699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cs typeface="Calibri"/>
                </a:rPr>
                <a:t>Hiragana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732214" y="4061670"/>
            <a:ext cx="1258886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31633" y="4061670"/>
            <a:ext cx="92867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512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Search user could express query entirely in hiragana!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4D679-D44C-B245-8FF3-D34224BC6B28}"/>
              </a:ext>
            </a:extLst>
          </p:cNvPr>
          <p:cNvSpPr txBox="1"/>
          <p:nvPr/>
        </p:nvSpPr>
        <p:spPr>
          <a:xfrm>
            <a:off x="7302228" y="4031308"/>
            <a:ext cx="158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writing systems!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54962-2BCC-6F44-AEBB-3CF472194E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A1F7-7A46-1145-84D6-B7927475AB1F}"/>
              </a:ext>
            </a:extLst>
          </p:cNvPr>
          <p:cNvSpPr/>
          <p:nvPr/>
        </p:nvSpPr>
        <p:spPr>
          <a:xfrm>
            <a:off x="533400" y="3333750"/>
            <a:ext cx="8154875" cy="1583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769989"/>
          </a:xfrm>
        </p:spPr>
        <p:txBody>
          <a:bodyPr/>
          <a:lstStyle/>
          <a:p>
            <a:endParaRPr lang="en-US" sz="2000" b="1" dirty="0"/>
          </a:p>
          <a:p>
            <a:r>
              <a:rPr lang="en-US" sz="2000" dirty="0"/>
              <a:t>Chinese words are not separated by spaces or any other delimiter.</a:t>
            </a:r>
          </a:p>
          <a:p>
            <a:endParaRPr lang="en-US" sz="2000" dirty="0"/>
          </a:p>
          <a:p>
            <a:r>
              <a:rPr lang="en-US" sz="2000" dirty="0"/>
              <a:t>Chinese words are composed of characters</a:t>
            </a:r>
          </a:p>
          <a:p>
            <a:pPr lvl="1"/>
            <a:r>
              <a:rPr lang="en-US" sz="2000" dirty="0"/>
              <a:t>Characters are generally 1 syllable and 1 morpheme.</a:t>
            </a:r>
          </a:p>
          <a:p>
            <a:pPr lvl="1"/>
            <a:r>
              <a:rPr lang="en-US" sz="2000" dirty="0"/>
              <a:t>Average word is 2.4 characters long.</a:t>
            </a:r>
          </a:p>
          <a:p>
            <a:pPr lvl="1"/>
            <a:endParaRPr lang="en-US" sz="2000" dirty="0"/>
          </a:p>
          <a:p>
            <a:r>
              <a:rPr lang="en-US" sz="2000" dirty="0"/>
              <a:t>Standard baseline word segmentation algorithm: </a:t>
            </a:r>
          </a:p>
          <a:p>
            <a:pPr lvl="1"/>
            <a:r>
              <a:rPr lang="en-US" sz="2000" dirty="0"/>
              <a:t>Maximum Matching  (also called Greedy)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3ADE08-5F0C-8145-A1BC-2306B7D7B9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</p:spTree>
    <p:extLst>
      <p:ext uri="{BB962C8B-B14F-4D97-AF65-F5344CB8AC3E}">
        <p14:creationId xmlns:p14="http://schemas.microsoft.com/office/powerpoint/2010/main" val="36476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8735</TotalTime>
  <Words>2658</Words>
  <Application>Microsoft Macintosh PowerPoint</Application>
  <PresentationFormat>On-screen Show (16:9)</PresentationFormat>
  <Paragraphs>477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华文黑体</vt:lpstr>
      <vt:lpstr>Arial</vt:lpstr>
      <vt:lpstr>Calibri</vt:lpstr>
      <vt:lpstr>Courier</vt:lpstr>
      <vt:lpstr>Courier New</vt:lpstr>
      <vt:lpstr>Lucida Sans</vt:lpstr>
      <vt:lpstr>Symbol</vt:lpstr>
      <vt:lpstr>Times</vt:lpstr>
      <vt:lpstr>Times New Roman</vt:lpstr>
      <vt:lpstr>Wingdings</vt:lpstr>
      <vt:lpstr>Office Theme</vt:lpstr>
      <vt:lpstr>PowerPoint Presentation</vt:lpstr>
      <vt:lpstr>Basics of Text Processing </vt:lpstr>
      <vt:lpstr>Text: Primary currency of NLP</vt:lpstr>
      <vt:lpstr>Basic Text Processing</vt:lpstr>
      <vt:lpstr>How many words?</vt:lpstr>
      <vt:lpstr>More Examples of Word Tokenization Challenges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Types and Tokens</vt:lpstr>
      <vt:lpstr>Basic Text Processing</vt:lpstr>
      <vt:lpstr>Why Normalization?</vt:lpstr>
      <vt:lpstr>Language Morphology: Inflection</vt:lpstr>
      <vt:lpstr>Word Normalization: Lemmatization</vt:lpstr>
      <vt:lpstr>Morphology</vt:lpstr>
      <vt:lpstr>Stemming</vt:lpstr>
      <vt:lpstr>Porter’s algorithm The most common English stemmer</vt:lpstr>
      <vt:lpstr>Another type of normalization:  Case folding</vt:lpstr>
      <vt:lpstr>Other types of word normalization</vt:lpstr>
      <vt:lpstr>PowerPoint Presentation</vt:lpstr>
      <vt:lpstr>Stopwords</vt:lpstr>
      <vt:lpstr>PowerPoint Presentation</vt:lpstr>
      <vt:lpstr>Sentence Segmentation </vt:lpstr>
      <vt:lpstr>Minimum Edit Distance</vt:lpstr>
      <vt:lpstr>How similar are two strings? For: </vt:lpstr>
      <vt:lpstr>How similar are two strings? For:</vt:lpstr>
      <vt:lpstr>Minimum Edit Distance</vt:lpstr>
      <vt:lpstr>Minimum Edit Distance</vt:lpstr>
      <vt:lpstr>How to find the Min Edit Distance?</vt:lpstr>
      <vt:lpstr>Minimum Edit as Search</vt:lpstr>
      <vt:lpstr>Minimum Edit Distance</vt:lpstr>
      <vt:lpstr>Define function D(n,m)</vt:lpstr>
      <vt:lpstr>Defining Min Edit Distance (Levenshtein)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Mark Kim</cp:lastModifiedBy>
  <cp:revision>251</cp:revision>
  <cp:lastPrinted>2020-08-27T01:58:20Z</cp:lastPrinted>
  <dcterms:created xsi:type="dcterms:W3CDTF">2019-08-21T17:42:26Z</dcterms:created>
  <dcterms:modified xsi:type="dcterms:W3CDTF">2023-07-06T19:24:59Z</dcterms:modified>
</cp:coreProperties>
</file>