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98" r:id="rId2"/>
    <p:sldId id="499" r:id="rId3"/>
    <p:sldId id="500" r:id="rId4"/>
    <p:sldId id="501" r:id="rId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74"/>
    <p:restoredTop sz="88585"/>
  </p:normalViewPr>
  <p:slideViewPr>
    <p:cSldViewPr>
      <p:cViewPr varScale="1">
        <p:scale>
          <a:sx n="92" d="100"/>
          <a:sy n="92" d="100"/>
        </p:scale>
        <p:origin x="192" y="3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2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86756-D4B1-2045-882B-DFAF0615DC7D}" type="datetime1">
              <a:rPr lang="en-US" smtClean="0"/>
              <a:t>7/6/23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79D7-9098-344C-AD60-0308FFCF6379}" type="datetime1">
              <a:rPr lang="en-US" smtClean="0"/>
              <a:t>7/6/23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ED665-70AD-D24C-93FB-75F78F702340}" type="datetime1">
              <a:rPr lang="en-US" smtClean="0"/>
              <a:t>7/6/23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kim22@mail.sfs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AI-STAARS Summer Session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Python File I/O</a:t>
            </a:r>
            <a:endParaRPr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375357" y="3181350"/>
            <a:ext cx="23932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Mark Kim</a:t>
            </a:r>
          </a:p>
          <a:p>
            <a:pPr algn="ctr"/>
            <a:r>
              <a:rPr lang="en-US" dirty="0">
                <a:hlinkClick r:id="rId3"/>
              </a:rPr>
              <a:t>mkim22@mail.sfsu.edu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141D-A534-3940-90FE-F84F17F07B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6329" y="133350"/>
            <a:ext cx="636106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l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Opening a file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141D-A534-3940-90FE-F84F17F07B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903F32-8299-7E41-93D7-B43C2968802F}"/>
              </a:ext>
            </a:extLst>
          </p:cNvPr>
          <p:cNvSpPr/>
          <p:nvPr/>
        </p:nvSpPr>
        <p:spPr>
          <a:xfrm>
            <a:off x="381000" y="742950"/>
            <a:ext cx="66778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open(file, mode='r', encoding=None)</a:t>
            </a:r>
          </a:p>
          <a:p>
            <a:endParaRPr lang="en-US" dirty="0"/>
          </a:p>
          <a:p>
            <a:r>
              <a:rPr lang="en-US" dirty="0"/>
              <a:t>file: filename</a:t>
            </a:r>
          </a:p>
          <a:p>
            <a:r>
              <a:rPr lang="en-US" dirty="0"/>
              <a:t>encoding: text encoding (usually ‘utf-8’)</a:t>
            </a:r>
          </a:p>
          <a:p>
            <a:r>
              <a:rPr lang="en-US" dirty="0"/>
              <a:t>mode: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FF718F3-F09E-654D-B84D-B41B2958E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601686"/>
              </p:ext>
            </p:extLst>
          </p:nvPr>
        </p:nvGraphicFramePr>
        <p:xfrm>
          <a:off x="533400" y="2208155"/>
          <a:ext cx="4648200" cy="2371342"/>
        </p:xfrm>
        <a:graphic>
          <a:graphicData uri="http://schemas.openxmlformats.org/drawingml/2006/table">
            <a:tbl>
              <a:tblPr/>
              <a:tblGrid>
                <a:gridCol w="655503">
                  <a:extLst>
                    <a:ext uri="{9D8B030D-6E8A-4147-A177-3AD203B41FA5}">
                      <a16:colId xmlns:a16="http://schemas.microsoft.com/office/drawing/2014/main" val="1963007303"/>
                    </a:ext>
                  </a:extLst>
                </a:gridCol>
                <a:gridCol w="3992697">
                  <a:extLst>
                    <a:ext uri="{9D8B030D-6E8A-4147-A177-3AD203B41FA5}">
                      <a16:colId xmlns:a16="http://schemas.microsoft.com/office/drawing/2014/main" val="2811102680"/>
                    </a:ext>
                  </a:extLst>
                </a:gridCol>
              </a:tblGrid>
              <a:tr h="201168">
                <a:tc>
                  <a:txBody>
                    <a:bodyPr/>
                    <a:lstStyle/>
                    <a:p>
                      <a:r>
                        <a:rPr lang="en-US" sz="1000"/>
                        <a:t>Access Modes </a:t>
                      </a:r>
                    </a:p>
                  </a:txBody>
                  <a:tcPr marL="49321" marR="49321" marT="24661" marB="24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Description </a:t>
                      </a:r>
                    </a:p>
                  </a:txBody>
                  <a:tcPr marL="49321" marR="49321" marT="24661" marB="24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7853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r>
                        <a:rPr lang="en-US" sz="1000"/>
                        <a:t>r </a:t>
                      </a:r>
                    </a:p>
                  </a:txBody>
                  <a:tcPr marL="49321" marR="49321" marT="24661" marB="24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Opens a file for reading only. </a:t>
                      </a:r>
                    </a:p>
                  </a:txBody>
                  <a:tcPr marL="49321" marR="49321" marT="24661" marB="24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72286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r>
                        <a:rPr lang="en-US" sz="1000"/>
                        <a:t>rb </a:t>
                      </a:r>
                    </a:p>
                  </a:txBody>
                  <a:tcPr marL="49321" marR="49321" marT="24661" marB="24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Opens a file for reading only in binary format. </a:t>
                      </a:r>
                    </a:p>
                  </a:txBody>
                  <a:tcPr marL="49321" marR="49321" marT="24661" marB="24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694443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r>
                        <a:rPr lang="en-US" sz="1000"/>
                        <a:t>r+ </a:t>
                      </a:r>
                    </a:p>
                  </a:txBody>
                  <a:tcPr marL="49321" marR="49321" marT="24661" marB="24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Opens a file for both reading and writing. </a:t>
                      </a:r>
                    </a:p>
                  </a:txBody>
                  <a:tcPr marL="49321" marR="49321" marT="24661" marB="24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85893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r>
                        <a:rPr lang="en-US" sz="1000"/>
                        <a:t>rb+ </a:t>
                      </a:r>
                    </a:p>
                  </a:txBody>
                  <a:tcPr marL="49321" marR="49321" marT="24661" marB="24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Opens a file for both reading and writing in binary format. </a:t>
                      </a:r>
                    </a:p>
                  </a:txBody>
                  <a:tcPr marL="49321" marR="49321" marT="24661" marB="24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51412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r>
                        <a:rPr lang="en-US" sz="1000"/>
                        <a:t>w </a:t>
                      </a:r>
                    </a:p>
                  </a:txBody>
                  <a:tcPr marL="49321" marR="49321" marT="24661" marB="24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Opens a file for writing only. </a:t>
                      </a:r>
                    </a:p>
                  </a:txBody>
                  <a:tcPr marL="49321" marR="49321" marT="24661" marB="24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95107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r>
                        <a:rPr lang="en-US" sz="1000"/>
                        <a:t>wb </a:t>
                      </a:r>
                    </a:p>
                  </a:txBody>
                  <a:tcPr marL="49321" marR="49321" marT="24661" marB="24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Opens a file for writing only in binary format. </a:t>
                      </a:r>
                    </a:p>
                  </a:txBody>
                  <a:tcPr marL="49321" marR="49321" marT="24661" marB="24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27700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r>
                        <a:rPr lang="en-US" sz="1000"/>
                        <a:t>a </a:t>
                      </a:r>
                    </a:p>
                  </a:txBody>
                  <a:tcPr marL="49321" marR="49321" marT="24661" marB="24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Opens a file for appending. </a:t>
                      </a:r>
                    </a:p>
                  </a:txBody>
                  <a:tcPr marL="49321" marR="49321" marT="24661" marB="24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68822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r>
                        <a:rPr lang="en-US" sz="1000"/>
                        <a:t>ab </a:t>
                      </a:r>
                    </a:p>
                  </a:txBody>
                  <a:tcPr marL="49321" marR="49321" marT="24661" marB="24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Opens a file for appending in binary format. </a:t>
                      </a:r>
                    </a:p>
                  </a:txBody>
                  <a:tcPr marL="49321" marR="49321" marT="24661" marB="24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07126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r>
                        <a:rPr lang="en-US" sz="1000"/>
                        <a:t>a+ </a:t>
                      </a:r>
                    </a:p>
                  </a:txBody>
                  <a:tcPr marL="49321" marR="49321" marT="24661" marB="24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Opens a file for both appending and reading. </a:t>
                      </a:r>
                    </a:p>
                  </a:txBody>
                  <a:tcPr marL="49321" marR="49321" marT="24661" marB="24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75486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r>
                        <a:rPr lang="en-US" sz="1000"/>
                        <a:t>ab+ </a:t>
                      </a:r>
                    </a:p>
                  </a:txBody>
                  <a:tcPr marL="49321" marR="49321" marT="24661" marB="24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Opens a file for both appending and reading in binary format. </a:t>
                      </a:r>
                    </a:p>
                  </a:txBody>
                  <a:tcPr marL="49321" marR="49321" marT="24661" marB="246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200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85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6329" y="133350"/>
            <a:ext cx="636106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l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Opening a file - usage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141D-A534-3940-90FE-F84F17F07B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5B63F-9A16-CA45-A356-2F73830FCB37}"/>
              </a:ext>
            </a:extLst>
          </p:cNvPr>
          <p:cNvSpPr txBox="1"/>
          <p:nvPr/>
        </p:nvSpPr>
        <p:spPr>
          <a:xfrm>
            <a:off x="381000" y="895350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= open(”</a:t>
            </a:r>
            <a:r>
              <a:rPr lang="en-US" dirty="0" err="1"/>
              <a:t>mytext.txt</a:t>
            </a:r>
            <a:r>
              <a:rPr lang="en-US" dirty="0"/>
              <a:t>”, “w”)</a:t>
            </a:r>
          </a:p>
          <a:p>
            <a:r>
              <a:rPr lang="en-US" dirty="0" err="1"/>
              <a:t>f.write</a:t>
            </a:r>
            <a:r>
              <a:rPr lang="en-US" dirty="0"/>
              <a:t>(“Hello world!\n”)</a:t>
            </a:r>
          </a:p>
          <a:p>
            <a:r>
              <a:rPr lang="en-US" dirty="0" err="1"/>
              <a:t>f.write</a:t>
            </a:r>
            <a:r>
              <a:rPr lang="en-US" dirty="0"/>
              <a:t>(“This is my text file.\n”)</a:t>
            </a:r>
          </a:p>
          <a:p>
            <a:r>
              <a:rPr lang="en-US" dirty="0" err="1"/>
              <a:t>f.write</a:t>
            </a:r>
            <a:r>
              <a:rPr lang="en-US" dirty="0"/>
              <a:t>(“And this is yet another line in this text file.\n”)</a:t>
            </a:r>
          </a:p>
          <a:p>
            <a:r>
              <a:rPr lang="en-US" dirty="0" err="1"/>
              <a:t>f.write</a:t>
            </a:r>
            <a:r>
              <a:rPr lang="en-US" dirty="0"/>
              <a:t>(“Okay, I’m done now, have nice day.\n”)</a:t>
            </a:r>
          </a:p>
          <a:p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f = open(“</a:t>
            </a:r>
            <a:r>
              <a:rPr lang="en-US" dirty="0" err="1"/>
              <a:t>mytext.txt</a:t>
            </a:r>
            <a:r>
              <a:rPr lang="en-US" dirty="0"/>
              <a:t>”, “r”)</a:t>
            </a:r>
          </a:p>
          <a:p>
            <a:r>
              <a:rPr lang="en-US" dirty="0"/>
              <a:t>print(</a:t>
            </a:r>
            <a:r>
              <a:rPr lang="en-US" dirty="0" err="1"/>
              <a:t>f.readline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f.readline</a:t>
            </a:r>
            <a:r>
              <a:rPr lang="en-US" dirty="0"/>
              <a:t>())</a:t>
            </a:r>
          </a:p>
          <a:p>
            <a:r>
              <a:rPr lang="en-US" dirty="0" err="1"/>
              <a:t>f.close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061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6329" y="133350"/>
            <a:ext cx="636106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l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Opening a file – usage (maybe better)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141D-A534-3940-90FE-F84F17F07B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5B63F-9A16-CA45-A356-2F73830FCB37}"/>
              </a:ext>
            </a:extLst>
          </p:cNvPr>
          <p:cNvSpPr txBox="1"/>
          <p:nvPr/>
        </p:nvSpPr>
        <p:spPr>
          <a:xfrm>
            <a:off x="381000" y="895350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open('</a:t>
            </a:r>
            <a:r>
              <a:rPr lang="en-US" dirty="0" err="1"/>
              <a:t>mytext.txt</a:t>
            </a:r>
            <a:r>
              <a:rPr lang="en-US" dirty="0"/>
              <a:t>', 'w') as f:</a:t>
            </a:r>
          </a:p>
          <a:p>
            <a:pPr lvl="1"/>
            <a:r>
              <a:rPr lang="en-US" dirty="0" err="1"/>
              <a:t>f.write</a:t>
            </a:r>
            <a:r>
              <a:rPr lang="en-US" dirty="0"/>
              <a:t>('Hello world!\n')</a:t>
            </a:r>
          </a:p>
          <a:p>
            <a:pPr lvl="1"/>
            <a:r>
              <a:rPr lang="en-US" dirty="0" err="1"/>
              <a:t>f.write</a:t>
            </a:r>
            <a:r>
              <a:rPr lang="en-US" dirty="0"/>
              <a:t>('This is my text file.\n')</a:t>
            </a:r>
          </a:p>
          <a:p>
            <a:pPr lvl="1"/>
            <a:r>
              <a:rPr lang="en-US" dirty="0" err="1"/>
              <a:t>f.write</a:t>
            </a:r>
            <a:r>
              <a:rPr lang="en-US" dirty="0"/>
              <a:t>('And this is yet another line in this text file.\n')</a:t>
            </a:r>
          </a:p>
          <a:p>
            <a:pPr lvl="1"/>
            <a:r>
              <a:rPr lang="en-US" dirty="0" err="1"/>
              <a:t>f.write</a:t>
            </a:r>
            <a:r>
              <a:rPr lang="en-US" dirty="0"/>
              <a:t>('Okay, I’m done now, have nice day.\n')</a:t>
            </a:r>
          </a:p>
          <a:p>
            <a:br>
              <a:rPr lang="en-US" dirty="0"/>
            </a:br>
            <a:r>
              <a:rPr lang="en-US" dirty="0"/>
              <a:t>with open('</a:t>
            </a:r>
            <a:r>
              <a:rPr lang="en-US" dirty="0" err="1"/>
              <a:t>mytext.txt</a:t>
            </a:r>
            <a:r>
              <a:rPr lang="en-US" dirty="0"/>
              <a:t>', 'r+') as f: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f.readline</a:t>
            </a:r>
            <a:r>
              <a:rPr lang="en-US" dirty="0"/>
              <a:t>().strip('\n'))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f.readline</a:t>
            </a:r>
            <a:r>
              <a:rPr lang="en-US" dirty="0"/>
              <a:t>())</a:t>
            </a:r>
          </a:p>
          <a:p>
            <a:pPr lvl="1"/>
            <a:r>
              <a:rPr lang="en-US" dirty="0" err="1"/>
              <a:t>f.write</a:t>
            </a:r>
            <a:r>
              <a:rPr lang="en-US" dirty="0"/>
              <a:t>('Yet another added line\n')</a:t>
            </a:r>
          </a:p>
          <a:p>
            <a:br>
              <a:rPr lang="en-US" dirty="0"/>
            </a:br>
            <a:r>
              <a:rPr lang="en-US" dirty="0"/>
              <a:t>with open('</a:t>
            </a:r>
            <a:r>
              <a:rPr lang="en-US" dirty="0" err="1"/>
              <a:t>mytext.txt</a:t>
            </a:r>
            <a:r>
              <a:rPr lang="en-US" dirty="0"/>
              <a:t>', 'r') as f: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f.read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96547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8853</TotalTime>
  <Words>394</Words>
  <Application>Microsoft Macintosh PowerPoint</Application>
  <PresentationFormat>On-screen Show (16:9)</PresentationFormat>
  <Paragraphs>61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Mark Kim</cp:lastModifiedBy>
  <cp:revision>259</cp:revision>
  <cp:lastPrinted>2020-08-27T01:58:20Z</cp:lastPrinted>
  <dcterms:created xsi:type="dcterms:W3CDTF">2019-08-21T17:42:26Z</dcterms:created>
  <dcterms:modified xsi:type="dcterms:W3CDTF">2023-07-06T21:22:35Z</dcterms:modified>
</cp:coreProperties>
</file>