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496" r:id="rId3"/>
    <p:sldId id="533" r:id="rId4"/>
    <p:sldId id="385" r:id="rId5"/>
    <p:sldId id="387" r:id="rId6"/>
    <p:sldId id="499" r:id="rId7"/>
    <p:sldId id="391" r:id="rId8"/>
    <p:sldId id="392" r:id="rId9"/>
    <p:sldId id="393" r:id="rId10"/>
    <p:sldId id="395" r:id="rId11"/>
    <p:sldId id="396" r:id="rId12"/>
    <p:sldId id="495" r:id="rId13"/>
    <p:sldId id="525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21" r:id="rId22"/>
    <p:sldId id="505" r:id="rId23"/>
    <p:sldId id="530" r:id="rId24"/>
    <p:sldId id="515" r:id="rId25"/>
    <p:sldId id="517" r:id="rId26"/>
    <p:sldId id="542" r:id="rId27"/>
    <p:sldId id="419" r:id="rId28"/>
    <p:sldId id="528" r:id="rId29"/>
    <p:sldId id="535" r:id="rId30"/>
    <p:sldId id="532" r:id="rId31"/>
    <p:sldId id="536" r:id="rId32"/>
    <p:sldId id="534" r:id="rId33"/>
    <p:sldId id="537" r:id="rId34"/>
    <p:sldId id="539" r:id="rId35"/>
    <p:sldId id="540" r:id="rId36"/>
    <p:sldId id="422" r:id="rId37"/>
    <p:sldId id="543" r:id="rId38"/>
    <p:sldId id="545" r:id="rId39"/>
    <p:sldId id="579" r:id="rId40"/>
    <p:sldId id="472" r:id="rId41"/>
    <p:sldId id="580" r:id="rId42"/>
    <p:sldId id="546" r:id="rId43"/>
    <p:sldId id="547" r:id="rId44"/>
    <p:sldId id="581" r:id="rId45"/>
    <p:sldId id="548" r:id="rId46"/>
    <p:sldId id="582" r:id="rId47"/>
    <p:sldId id="549" r:id="rId48"/>
    <p:sldId id="550" r:id="rId49"/>
    <p:sldId id="583" r:id="rId50"/>
    <p:sldId id="552" r:id="rId51"/>
    <p:sldId id="553" r:id="rId52"/>
    <p:sldId id="555" r:id="rId53"/>
    <p:sldId id="584" r:id="rId54"/>
    <p:sldId id="519" r:id="rId55"/>
    <p:sldId id="458" r:id="rId56"/>
    <p:sldId id="578" r:id="rId57"/>
    <p:sldId id="564" r:id="rId58"/>
    <p:sldId id="565" r:id="rId59"/>
    <p:sldId id="566" r:id="rId6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1"/>
    <p:restoredTop sz="88531"/>
  </p:normalViewPr>
  <p:slideViewPr>
    <p:cSldViewPr>
      <p:cViewPr varScale="1">
        <p:scale>
          <a:sx n="98" d="100"/>
          <a:sy n="98" d="100"/>
        </p:scale>
        <p:origin x="128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41.emf"/><Relationship Id="rId4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9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6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17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Row w1 and column w2</a:t>
            </a:r>
          </a:p>
          <a:p>
            <a:pPr eaLnBrk="1" hangingPunct="1"/>
            <a:r>
              <a:rPr lang="en-US" dirty="0"/>
              <a:t>Thus not a symmetric matrix</a:t>
            </a:r>
          </a:p>
        </p:txBody>
      </p:sp>
    </p:spTree>
    <p:extLst>
      <p:ext uri="{BB962C8B-B14F-4D97-AF65-F5344CB8AC3E}">
        <p14:creationId xmlns:p14="http://schemas.microsoft.com/office/powerpoint/2010/main" val="3283340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18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19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7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This corpus is not from China. </a:t>
            </a:r>
            <a:r>
              <a:rPr lang="en-US" baseline="0" dirty="0"/>
              <a:t> </a:t>
            </a:r>
            <a:r>
              <a:rPr lang="en-US" dirty="0"/>
              <a:t>More demand for </a:t>
            </a:r>
            <a:r>
              <a:rPr lang="en-US" dirty="0" err="1"/>
              <a:t>chinese</a:t>
            </a:r>
            <a:r>
              <a:rPr lang="en-US" dirty="0"/>
              <a:t> food.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Typically a verb comes after “to”.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Information seeking activity for personal use.</a:t>
            </a:r>
            <a:r>
              <a:rPr lang="en-US" baseline="0" dirty="0"/>
              <a:t>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16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21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0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of zero frequency n-grams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1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23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Probability in non-technical language ‘likelihood’</a:t>
            </a:r>
          </a:p>
          <a:p>
            <a:endParaRPr lang="en-US" dirty="0"/>
          </a:p>
          <a:p>
            <a:r>
              <a:rPr lang="en-US" dirty="0"/>
              <a:t>minuet: a kind of ballroom 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4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Whiteboard:  Trigram LM: Estimation with MLE + Laplace Smoothing</a:t>
            </a:r>
          </a:p>
          <a:p>
            <a:r>
              <a:rPr lang="en-US" dirty="0" err="1"/>
              <a:t>P_Laplace</a:t>
            </a:r>
            <a:r>
              <a:rPr lang="en-US" dirty="0"/>
              <a:t>(w_n|w_n-2, w_n-1) = ( C(w_n-2 w_n-1 </a:t>
            </a:r>
            <a:r>
              <a:rPr lang="en-US" dirty="0" err="1"/>
              <a:t>w_n</a:t>
            </a:r>
            <a:r>
              <a:rPr lang="en-US" dirty="0"/>
              <a:t>) + 1 ) / </a:t>
            </a:r>
            <a:r>
              <a:rPr lang="en-US" dirty="0" err="1"/>
              <a:t>Sum_w</a:t>
            </a:r>
            <a:r>
              <a:rPr lang="en-US" dirty="0"/>
              <a:t>_. ( C(w_n-2 w_n-1 w_.) + 1 ) =  ( C(w_n-2 w_n-1 </a:t>
            </a:r>
            <a:r>
              <a:rPr lang="en-US" dirty="0" err="1"/>
              <a:t>w_n</a:t>
            </a:r>
            <a:r>
              <a:rPr lang="en-US" dirty="0"/>
              <a:t>) + 1 ) / ( C(w_n-2 w_n-1) + V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0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P(want | I) x P(lunch | want) = 0.33 x 0.0054</a:t>
            </a:r>
          </a:p>
          <a:p>
            <a:r>
              <a:rPr lang="en-US" dirty="0"/>
              <a:t>P(want | I) x P(lunch | want) = 0.21 x 0.0025</a:t>
            </a:r>
          </a:p>
          <a:p>
            <a:endParaRPr lang="en-US" dirty="0"/>
          </a:p>
          <a:p>
            <a:r>
              <a:rPr lang="en-US" dirty="0"/>
              <a:t>P(lunch | I) x P( want | lunch)</a:t>
            </a:r>
          </a:p>
          <a:p>
            <a:r>
              <a:rPr lang="en-US" dirty="0"/>
              <a:t>0 x 0</a:t>
            </a:r>
          </a:p>
          <a:p>
            <a:r>
              <a:rPr lang="en-US" dirty="0"/>
              <a:t>0.00025 x 0.00056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5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27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Problem of zero frequency n-grams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2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of zero frequency n-grams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validation will come later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6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36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66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7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used for identifying Spam Pages,</a:t>
            </a:r>
            <a:r>
              <a:rPr lang="en-US" baseline="0" dirty="0"/>
              <a:t> so that these pages are excluded from the inverted index.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AE56-4535-4A42-A153-0049C9EE6E4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5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8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44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68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35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40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Bayes rule first, and then</a:t>
            </a:r>
            <a:r>
              <a:rPr lang="en-US" baseline="0" dirty="0"/>
              <a:t> likelihood, prior probability, and posterior probability.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9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P(c = UK) = 3/6 = 1/2 = P(China)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72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Multinomial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64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09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defined over the entire training data.  But the denominator</a:t>
            </a:r>
            <a:r>
              <a:rPr lang="en-US" baseline="0" dirty="0"/>
              <a:t> count restricted to the specific class </a:t>
            </a:r>
            <a:r>
              <a:rPr lang="en-US" baseline="0" dirty="0" err="1"/>
              <a:t>cj</a:t>
            </a:r>
            <a:r>
              <a:rPr lang="en-US" baseline="0" dirty="0"/>
              <a:t> documents.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91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74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|V|:</a:t>
            </a:r>
            <a:r>
              <a:rPr lang="en-US" baseline="0" dirty="0"/>
              <a:t> Size of the vocabulary defined over the *entire* training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8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7/10/23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7/10/23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16C5-A91E-664E-BCEB-074418F9885D}" type="datetime1">
              <a:rPr lang="en-US" smtClean="0"/>
              <a:t>7/10/23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47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E930877-E788-4642-9391-305AC06CAF03}" type="datetime1">
              <a:rPr lang="en-US" smtClean="0"/>
              <a:t>7/10/23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© Anagha Kulkarni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7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7/10/23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tif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iff"/><Relationship Id="rId4" Type="http://schemas.openxmlformats.org/officeDocument/2006/relationships/image" Target="../media/image30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heafield.com/code/kenl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1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8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NUL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2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6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2.emf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3.wmf"/><Relationship Id="rId14" Type="http://schemas.openxmlformats.org/officeDocument/2006/relationships/image" Target="../media/image4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AI-STAARS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https://faculty.sfsu.edu/~ak/home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81915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latin typeface="Calibri"/>
              <a:cs typeface="Calibri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latin typeface="Calibri"/>
              <a:cs typeface="Calibri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latin typeface="Calibri"/>
              <a:cs typeface="Calibri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2000" dirty="0">
                <a:latin typeface="Calibri"/>
                <a:cs typeface="Calibri"/>
              </a:rPr>
              <a:t>Condition on the previous word only: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0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0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0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75438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Bigram model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52145"/>
              </p:ext>
            </p:extLst>
          </p:nvPr>
        </p:nvGraphicFramePr>
        <p:xfrm>
          <a:off x="4724400" y="2000210"/>
          <a:ext cx="3276600" cy="289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2019300" imgH="177800" progId="Equation.3">
                  <p:embed/>
                </p:oleObj>
              </mc:Choice>
              <mc:Fallback>
                <p:oleObj name="Equation" r:id="rId5" imgW="2019300" imgH="1778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00210"/>
                        <a:ext cx="3276600" cy="28977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EF693C-EB59-BE40-A13A-39AB0FA29E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59CF4-9D87-9F41-B61F-C0A35061A4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272A7-D177-93CF-5877-35D335371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005" y="742950"/>
            <a:ext cx="323779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249299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can extend to trigrams, 4-grams, 5-grams,…, n-grams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general these are insufficient models of language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language has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long-distance dependencies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“The computers which I had just put into the machine room on the fifth floor are crashing.”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But we can often get far with N-gram models learned with lots of data!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C6201-8D53-A644-9D7F-D8DF79A7115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B545-BA36-5D4E-BE4F-460FC4091A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2286000"/>
            <a:ext cx="4267200" cy="1714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kern="0" dirty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kern="0" dirty="0">
              <a:latin typeface="Calibri" charset="0"/>
            </a:endParaRPr>
          </a:p>
          <a:p>
            <a:endParaRPr lang="en-US" kern="0" dirty="0">
              <a:latin typeface="Calibri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1200150"/>
            <a:ext cx="3810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/>
            </a:br>
            <a:r>
              <a:rPr lang="en-US" sz="4400" kern="0"/>
              <a:t>Language Modeling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B619BB-AA4F-E84D-857D-4E4ACB7671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F382E-4322-5842-A7B9-9698DBDE36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397B-C2F5-C746-81D5-A836B7CE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9617"/>
            <a:ext cx="6449317" cy="492443"/>
          </a:xfrm>
        </p:spPr>
        <p:txBody>
          <a:bodyPr/>
          <a:lstStyle/>
          <a:p>
            <a:r>
              <a:rPr lang="en-US" dirty="0"/>
              <a:t>Estimating unigram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55C9-F8C3-5644-96C3-FC91240A5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2917722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Using Maximum Likelihood Estimate (MLE):</a:t>
            </a:r>
          </a:p>
          <a:p>
            <a:r>
              <a:rPr lang="en-US" sz="2400" dirty="0">
                <a:latin typeface="Calibri" charset="0"/>
              </a:rPr>
              <a:t> P(w) = count(w) / N</a:t>
            </a:r>
          </a:p>
          <a:p>
            <a:r>
              <a:rPr lang="en-US" sz="2400" dirty="0">
                <a:latin typeface="Calibri" charset="0"/>
              </a:rPr>
              <a:t> </a:t>
            </a:r>
          </a:p>
          <a:p>
            <a:r>
              <a:rPr lang="en-US" sz="2400" dirty="0">
                <a:latin typeface="Calibri" charset="0"/>
              </a:rPr>
              <a:t> N: Total number of words in the corpus</a:t>
            </a:r>
            <a:endParaRPr lang="en-US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(Toy) Corpus: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I am Sam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Sam I 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I do not like green eggs and ham</a:t>
            </a:r>
            <a:endParaRPr lang="en-US" sz="2400" dirty="0">
              <a:latin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DA38A-E0D2-1C47-AF19-EF5C24A8EF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46AC7-5528-8E40-90D6-632ADC8A23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A6C6B-351A-6F4D-A667-20DF3FDF6167}"/>
              </a:ext>
            </a:extLst>
          </p:cNvPr>
          <p:cNvSpPr txBox="1"/>
          <p:nvPr/>
        </p:nvSpPr>
        <p:spPr>
          <a:xfrm>
            <a:off x="6172200" y="3638550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P(Sam) = 2 / 14</a:t>
            </a:r>
          </a:p>
        </p:txBody>
      </p:sp>
    </p:spTree>
    <p:extLst>
      <p:ext uri="{BB962C8B-B14F-4D97-AF65-F5344CB8AC3E}">
        <p14:creationId xmlns:p14="http://schemas.microsoft.com/office/powerpoint/2010/main" val="29476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279100" y="147715"/>
            <a:ext cx="6449317" cy="1000125"/>
          </a:xfrm>
        </p:spPr>
        <p:txBody>
          <a:bodyPr/>
          <a:lstStyle/>
          <a:p>
            <a:pPr eaLnBrk="1" hangingPunct="1"/>
            <a:r>
              <a:rPr lang="en-US" dirty="0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4308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alibri" charset="0"/>
              </a:rPr>
              <a:t>Using MLE: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52600" y="1986333"/>
          <a:ext cx="4282440" cy="99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6333"/>
                        <a:ext cx="4282440" cy="99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109964" y="3815133"/>
          <a:ext cx="3605036" cy="985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64" y="3815133"/>
                        <a:ext cx="3605036" cy="985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FA1A9B-E5F0-F84B-B6C3-7D97E7F93A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8FCCF-A8C0-9C49-9BC6-2A655DDFF4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6367D-8E07-6C49-93A8-6C313A0E3D95}"/>
              </a:ext>
            </a:extLst>
          </p:cNvPr>
          <p:cNvSpPr txBox="1"/>
          <p:nvPr/>
        </p:nvSpPr>
        <p:spPr>
          <a:xfrm>
            <a:off x="1981200" y="1352550"/>
            <a:ext cx="554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Intuition: How often is w</a:t>
            </a:r>
            <a:r>
              <a:rPr lang="en-US" sz="2400" baseline="-25000" dirty="0"/>
              <a:t>i-1</a:t>
            </a:r>
            <a:r>
              <a:rPr lang="en-US" sz="2400" dirty="0"/>
              <a:t> followed by </a:t>
            </a:r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 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AFB0CE-7689-AB77-A7A8-6688867229A4}"/>
              </a:ext>
            </a:extLst>
          </p:cNvPr>
          <p:cNvGrpSpPr/>
          <p:nvPr/>
        </p:nvGrpSpPr>
        <p:grpSpPr>
          <a:xfrm>
            <a:off x="6705600" y="659416"/>
            <a:ext cx="2438400" cy="464530"/>
            <a:chOff x="3013102" y="2562505"/>
            <a:chExt cx="2665144" cy="5316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3D1B49-744F-ADEF-E4F4-C7F6C622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13102" y="2562505"/>
              <a:ext cx="1736672" cy="5316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26DCE8-9417-8114-82CE-C8DF75608FBF}"/>
                </a:ext>
              </a:extLst>
            </p:cNvPr>
            <p:cNvSpPr txBox="1"/>
            <p:nvPr/>
          </p:nvSpPr>
          <p:spPr>
            <a:xfrm>
              <a:off x="4640673" y="2567490"/>
              <a:ext cx="1037573" cy="352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9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972"/>
            <a:ext cx="7391400" cy="553998"/>
          </a:xfrm>
        </p:spPr>
        <p:txBody>
          <a:bodyPr/>
          <a:lstStyle/>
          <a:p>
            <a:pPr eaLnBrk="1" hangingPunct="1"/>
            <a:r>
              <a:rPr lang="en-US" sz="3600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152400" y="1553695"/>
          <a:ext cx="2971800" cy="81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3695"/>
                        <a:ext cx="2971800" cy="81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A75251-0D62-314D-AFE3-B93437153D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9C4CC-F9D7-FF40-AAE2-ED3AFC3747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FBDE5-D68A-4649-BCE0-5529F3BC7DA2}"/>
              </a:ext>
            </a:extLst>
          </p:cNvPr>
          <p:cNvSpPr/>
          <p:nvPr/>
        </p:nvSpPr>
        <p:spPr>
          <a:xfrm>
            <a:off x="3429001" y="3295782"/>
            <a:ext cx="1904999" cy="508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78774-3365-9E47-946C-C545714B9428}"/>
              </a:ext>
            </a:extLst>
          </p:cNvPr>
          <p:cNvSpPr/>
          <p:nvPr/>
        </p:nvSpPr>
        <p:spPr>
          <a:xfrm>
            <a:off x="6476999" y="3295782"/>
            <a:ext cx="2639505" cy="9523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E01AE-1999-C242-B0C5-6CE3F8B2AB89}"/>
              </a:ext>
            </a:extLst>
          </p:cNvPr>
          <p:cNvSpPr/>
          <p:nvPr/>
        </p:nvSpPr>
        <p:spPr>
          <a:xfrm>
            <a:off x="3886200" y="1314582"/>
            <a:ext cx="5105400" cy="10285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45D58-0CD2-5F46-8365-E2E6C55618B5}"/>
              </a:ext>
            </a:extLst>
          </p:cNvPr>
          <p:cNvSpPr/>
          <p:nvPr/>
        </p:nvSpPr>
        <p:spPr>
          <a:xfrm>
            <a:off x="228600" y="3804763"/>
            <a:ext cx="2133600" cy="4433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0C94B-6F0D-6440-9075-DAFF5106E27F}"/>
              </a:ext>
            </a:extLst>
          </p:cNvPr>
          <p:cNvSpPr/>
          <p:nvPr/>
        </p:nvSpPr>
        <p:spPr>
          <a:xfrm>
            <a:off x="1828800" y="3333750"/>
            <a:ext cx="990600" cy="471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2664B-BFE7-BA4C-8078-DFD6756916DF}"/>
              </a:ext>
            </a:extLst>
          </p:cNvPr>
          <p:cNvSpPr/>
          <p:nvPr/>
        </p:nvSpPr>
        <p:spPr>
          <a:xfrm>
            <a:off x="2319313" y="3819375"/>
            <a:ext cx="990600" cy="471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E5048-3963-0147-A5ED-C6B459B03A8D}"/>
              </a:ext>
            </a:extLst>
          </p:cNvPr>
          <p:cNvSpPr/>
          <p:nvPr/>
        </p:nvSpPr>
        <p:spPr>
          <a:xfrm>
            <a:off x="5334000" y="3295782"/>
            <a:ext cx="990600" cy="471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8B1AF-C3E3-F349-AA50-110D6B921481}"/>
              </a:ext>
            </a:extLst>
          </p:cNvPr>
          <p:cNvSpPr/>
          <p:nvPr/>
        </p:nvSpPr>
        <p:spPr>
          <a:xfrm>
            <a:off x="3581400" y="3797184"/>
            <a:ext cx="1676400" cy="471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FA09E5-499B-5E43-BBA0-A02D4D107592}"/>
              </a:ext>
            </a:extLst>
          </p:cNvPr>
          <p:cNvSpPr/>
          <p:nvPr/>
        </p:nvSpPr>
        <p:spPr>
          <a:xfrm>
            <a:off x="5257800" y="3787160"/>
            <a:ext cx="990600" cy="471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915400" cy="1015663"/>
          </a:xfrm>
        </p:spPr>
        <p:txBody>
          <a:bodyPr/>
          <a:lstStyle/>
          <a:p>
            <a:pPr eaLnBrk="1" hangingPunct="1"/>
            <a:r>
              <a:rPr lang="en-US" sz="2400" dirty="0"/>
              <a:t>More examples: </a:t>
            </a:r>
            <a:br>
              <a:rPr lang="en-US" sz="2400" dirty="0"/>
            </a:br>
            <a:r>
              <a:rPr lang="en-US" sz="2400" dirty="0"/>
              <a:t>Corpus: Berkeley Restaurant Project sentences</a:t>
            </a:r>
            <a:br>
              <a:rPr lang="en-US" sz="2400" dirty="0"/>
            </a:br>
            <a:r>
              <a:rPr lang="en-US" sz="1800" dirty="0"/>
              <a:t>(A dialogue system that answered questions about restaurants in Berkeley)</a:t>
            </a:r>
            <a:endParaRPr lang="en-US" sz="24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8113" y="2114550"/>
            <a:ext cx="8686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5ACF2C-E7C6-D847-9792-19D97268C3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D0FD8-22B3-9E49-B0F4-0D04B81384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579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71550"/>
            <a:ext cx="8534400" cy="3333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14543"/>
            <a:ext cx="8153400" cy="292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4678" y="2943225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i="1" baseline="-25000">
                <a:latin typeface="Times New Roman" charset="0"/>
                <a:ea typeface="Times New Roman" charset="0"/>
                <a:cs typeface="Times New Roman" charset="0"/>
              </a:rPr>
              <a:t>i-1</a:t>
            </a:r>
            <a:endParaRPr 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9877" y="134808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2B39A-C03C-6743-A505-83DFADAD90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8EA8D-1A99-2348-AA3B-015C37B995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>
              <a:lnSpc>
                <a:spcPct val="180000"/>
              </a:lnSpc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000" dirty="0">
                <a:latin typeface="Calibri" charset="0"/>
              </a:rPr>
              <a:t>(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|w</a:t>
            </a:r>
            <a:r>
              <a:rPr 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i-1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80000"/>
              </a:lnSpc>
            </a:pPr>
            <a:endParaRPr lang="en-US" sz="2000" i="1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80000"/>
              </a:lnSpc>
            </a:pPr>
            <a:endParaRPr lang="en-US" sz="2000" i="1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18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16573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5410200" y="758446"/>
          <a:ext cx="2667000" cy="72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58446"/>
                        <a:ext cx="2667000" cy="728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33520" y="3714750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i-1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3583" y="219075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7517F-22B9-204A-B298-E0C7AA4741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40C27-CC18-C143-BFEB-3C76ED3BC5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476" y="152035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44786"/>
            <a:ext cx="8534400" cy="2154436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>
                <a:latin typeface="Calibri" charset="0"/>
              </a:rPr>
              <a:t>P(&lt;s&gt; I want </a:t>
            </a:r>
            <a:r>
              <a:rPr lang="en-US" sz="2000" dirty="0" err="1">
                <a:latin typeface="Calibri" charset="0"/>
              </a:rPr>
              <a:t>english</a:t>
            </a:r>
            <a:r>
              <a:rPr lang="en-US" sz="20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alibri" charset="0"/>
              </a:rPr>
              <a:t> 	×  P(</a:t>
            </a:r>
            <a:r>
              <a:rPr lang="en-US" sz="2000" dirty="0" err="1">
                <a:latin typeface="Calibri" charset="0"/>
              </a:rPr>
              <a:t>want|I</a:t>
            </a:r>
            <a:r>
              <a:rPr lang="en-US" sz="20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000" dirty="0">
                <a:latin typeface="Calibri" charset="0"/>
              </a:rPr>
              <a:t>	×  P(</a:t>
            </a:r>
            <a:r>
              <a:rPr lang="en-US" sz="2000" dirty="0" err="1">
                <a:latin typeface="Calibri" charset="0"/>
              </a:rPr>
              <a:t>english|want</a:t>
            </a:r>
            <a:r>
              <a:rPr lang="en-US" sz="20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000" dirty="0">
                <a:latin typeface="Calibri" charset="0"/>
              </a:rPr>
              <a:t>	×  P(</a:t>
            </a:r>
            <a:r>
              <a:rPr lang="en-US" sz="2000" dirty="0" err="1">
                <a:latin typeface="Calibri" charset="0"/>
              </a:rPr>
              <a:t>food|english</a:t>
            </a:r>
            <a:r>
              <a:rPr lang="en-US" sz="20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0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alibri" charset="0"/>
              </a:rPr>
              <a:t>       =  0.000031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17" y="788578"/>
            <a:ext cx="5156200" cy="6111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6113" y="157913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185972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2147919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0.0011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2739" y="249553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2739" y="2806040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0.68</a:t>
            </a:r>
          </a:p>
        </p:txBody>
      </p:sp>
      <p:pic>
        <p:nvPicPr>
          <p:cNvPr id="10" name="Picture 4" descr="b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3021" y="2806040"/>
            <a:ext cx="5896910" cy="208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1AA14-7CC9-CB47-8DEF-2564EF6DBE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7BBA3-8D92-7845-A92C-F16C29CFC7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286000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kern="0" dirty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Introduction to </a:t>
            </a:r>
            <a:r>
              <a:rPr lang="en-US" sz="3200" b="1" kern="0" dirty="0">
                <a:solidFill>
                  <a:srgbClr val="A50021"/>
                </a:solidFill>
                <a:latin typeface="Calibri" charset="0"/>
              </a:rPr>
              <a:t>Probabilistic</a:t>
            </a: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 Language Models &amp; N-grams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200150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 dirty="0"/>
            </a:br>
            <a:r>
              <a:rPr lang="en-US" sz="4400" kern="0" dirty="0"/>
              <a:t>Language Modeling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DE9CA5-3CD3-9141-B54D-64E0D7FB05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BB992-6D8F-7F42-B17F-C2B8C86248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What kinds of trends can be observed?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5" y="1504950"/>
            <a:ext cx="8431530" cy="2154436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P(</a:t>
            </a:r>
            <a:r>
              <a:rPr lang="en-US" sz="2000" dirty="0" err="1">
                <a:latin typeface="Calibri" charset="0"/>
              </a:rPr>
              <a:t>english|want</a:t>
            </a:r>
            <a:r>
              <a:rPr lang="en-US" sz="20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P(</a:t>
            </a:r>
            <a:r>
              <a:rPr lang="en-US" sz="2000" dirty="0" err="1">
                <a:latin typeface="Calibri" charset="0"/>
              </a:rPr>
              <a:t>chinese|want</a:t>
            </a:r>
            <a:r>
              <a:rPr lang="en-US" sz="2000" dirty="0">
                <a:latin typeface="Calibri" charset="0"/>
              </a:rPr>
              <a:t>) = .0065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P(</a:t>
            </a:r>
            <a:r>
              <a:rPr lang="en-US" sz="2000" dirty="0" err="1">
                <a:latin typeface="Calibri" charset="0"/>
              </a:rPr>
              <a:t>eat|to</a:t>
            </a:r>
            <a:r>
              <a:rPr lang="en-US" sz="2000" dirty="0">
                <a:latin typeface="Calibri" charset="0"/>
              </a:rPr>
              <a:t>) = .28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P(</a:t>
            </a:r>
            <a:r>
              <a:rPr lang="en-US" sz="2000" dirty="0" err="1">
                <a:latin typeface="Calibri" charset="0"/>
              </a:rPr>
              <a:t>food|to</a:t>
            </a:r>
            <a:r>
              <a:rPr lang="en-US" sz="2000" dirty="0">
                <a:latin typeface="Calibri" charset="0"/>
              </a:rPr>
              <a:t>) = 0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P (</a:t>
            </a:r>
            <a:r>
              <a:rPr lang="en-US" sz="2000" dirty="0" err="1">
                <a:latin typeface="Calibri" charset="0"/>
              </a:rPr>
              <a:t>i</a:t>
            </a:r>
            <a:r>
              <a:rPr lang="en-US" sz="2000" dirty="0">
                <a:latin typeface="Calibri" charset="0"/>
              </a:rPr>
              <a:t> | &lt;s&gt;) = .25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12EC42-EEC2-1648-BD51-04184DC977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4C5F4-5C01-1447-BF5E-AB1B086215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2483" y="2495550"/>
            <a:ext cx="8431530" cy="92333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(also adding is computationally more efficient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20039" y="1428750"/>
          <a:ext cx="7315201" cy="48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3276600" imgH="215900" progId="Equation.3">
                  <p:embed/>
                </p:oleObj>
              </mc:Choice>
              <mc:Fallback>
                <p:oleObj name="Equation" r:id="rId4" imgW="3276600" imgH="2159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039" y="1428750"/>
                        <a:ext cx="7315201" cy="481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B3F8A-F8BD-C848-BBD6-FB0B5B99820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03DC4-9717-2441-B20D-7FD8869F46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71600" y="1217027"/>
            <a:ext cx="521208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 dirty="0"/>
            </a:br>
            <a:r>
              <a:rPr lang="en-US" sz="4400" kern="0" dirty="0"/>
              <a:t>Language Modeling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71600" y="2495550"/>
            <a:ext cx="4267200" cy="1714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kern="0" dirty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kern="0" dirty="0">
              <a:latin typeface="Calibri" charset="0"/>
            </a:endParaRPr>
          </a:p>
          <a:p>
            <a:endParaRPr lang="en-US" kern="0" dirty="0">
              <a:latin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C4777-C879-F24A-93CF-D10CCB2305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F4BF9-6878-D24D-B40D-94C8C89F83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7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37" y="62560"/>
            <a:ext cx="6760663" cy="861774"/>
          </a:xfrm>
        </p:spPr>
        <p:txBody>
          <a:bodyPr/>
          <a:lstStyle/>
          <a:p>
            <a:pPr eaLnBrk="1" hangingPunct="1"/>
            <a:r>
              <a:rPr lang="en-US" sz="2800" dirty="0"/>
              <a:t>Computing sentence probability using Bigram LM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1AA14-7CC9-CB47-8DEF-2564EF6DBE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7BBA3-8D92-7845-A92C-F16C29CFC7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96B98-45E8-F136-1AF4-70895029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00758"/>
            <a:ext cx="5257800" cy="1751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BA7C4-312C-E723-D172-14D6C64BB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224" y="3181350"/>
            <a:ext cx="6047576" cy="1695659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CFF68EA5-0300-84D1-0D38-CB2A492CDBFD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095126"/>
            <a:ext cx="2438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kern="0" dirty="0">
                <a:latin typeface="Calibri" charset="0"/>
              </a:rPr>
              <a:t>P(I lunch </a:t>
            </a:r>
            <a:r>
              <a:rPr lang="en-US" sz="1200" kern="0" dirty="0" err="1">
                <a:latin typeface="Calibri" charset="0"/>
              </a:rPr>
              <a:t>chinese</a:t>
            </a:r>
            <a:r>
              <a:rPr lang="en-US" sz="1200" kern="0" dirty="0">
                <a:latin typeface="Calibri" charset="0"/>
              </a:rPr>
              <a:t> food)</a:t>
            </a:r>
          </a:p>
          <a:p>
            <a:pPr>
              <a:buFont typeface="Wingdings" charset="2"/>
              <a:buNone/>
            </a:pPr>
            <a:r>
              <a:rPr lang="en-US" sz="1200" kern="0" dirty="0">
                <a:latin typeface="Calibri" charset="0"/>
              </a:rPr>
              <a:t> 	= P(</a:t>
            </a:r>
            <a:r>
              <a:rPr lang="en-US" sz="1200" kern="0" dirty="0" err="1">
                <a:latin typeface="Calibri" charset="0"/>
              </a:rPr>
              <a:t>lunch|I</a:t>
            </a:r>
            <a:r>
              <a:rPr lang="en-US" sz="1200" kern="0" dirty="0">
                <a:latin typeface="Calibri" charset="0"/>
              </a:rPr>
              <a:t>)  </a:t>
            </a:r>
          </a:p>
          <a:p>
            <a:r>
              <a:rPr lang="en-US" sz="1200" kern="0" dirty="0">
                <a:latin typeface="Calibri" charset="0"/>
              </a:rPr>
              <a:t>	×  P(</a:t>
            </a:r>
            <a:r>
              <a:rPr lang="en-US" sz="1200" kern="0" dirty="0" err="1">
                <a:latin typeface="Calibri" charset="0"/>
              </a:rPr>
              <a:t>chinese|lunch</a:t>
            </a:r>
            <a:r>
              <a:rPr lang="en-US" sz="1200" kern="0" dirty="0">
                <a:latin typeface="Calibri" charset="0"/>
              </a:rPr>
              <a:t>)   </a:t>
            </a:r>
          </a:p>
          <a:p>
            <a:r>
              <a:rPr lang="en-US" sz="1200" kern="0" dirty="0">
                <a:latin typeface="Calibri" charset="0"/>
              </a:rPr>
              <a:t>	×  P(</a:t>
            </a:r>
            <a:r>
              <a:rPr lang="en-US" sz="1200" kern="0" dirty="0" err="1">
                <a:latin typeface="Calibri" charset="0"/>
              </a:rPr>
              <a:t>food|chinese</a:t>
            </a:r>
            <a:r>
              <a:rPr lang="en-US" sz="1200" kern="0" dirty="0">
                <a:latin typeface="Calibri" charset="0"/>
              </a:rPr>
              <a:t>)</a:t>
            </a:r>
          </a:p>
          <a:p>
            <a:r>
              <a:rPr lang="en-US" sz="1200" kern="0" dirty="0">
                <a:latin typeface="Calibri" charset="0"/>
              </a:rPr>
              <a:t>	= 0 x 0 x 0.52</a:t>
            </a:r>
          </a:p>
          <a:p>
            <a:pPr>
              <a:buFont typeface="Wingdings" charset="2"/>
              <a:buNone/>
            </a:pPr>
            <a:r>
              <a:rPr lang="en-US" sz="1200" kern="0" dirty="0">
                <a:latin typeface="Calibri" charset="0"/>
              </a:rPr>
              <a:t>       	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A6E34-855B-B3AE-23DC-61981E3BBE4C}"/>
              </a:ext>
            </a:extLst>
          </p:cNvPr>
          <p:cNvSpPr txBox="1"/>
          <p:nvPr/>
        </p:nvSpPr>
        <p:spPr>
          <a:xfrm>
            <a:off x="2601018" y="1164225"/>
            <a:ext cx="12089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For simplicity, I am ignoring the first term in the product, P(I)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5E29D35-A6F7-2AAD-24CB-6CCD36EF2260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400265"/>
            <a:ext cx="271542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kern="0" dirty="0">
                <a:latin typeface="Calibri" charset="0"/>
              </a:rPr>
              <a:t>P(I lunch </a:t>
            </a:r>
            <a:r>
              <a:rPr lang="en-US" sz="1200" kern="0" dirty="0" err="1">
                <a:latin typeface="Calibri" charset="0"/>
              </a:rPr>
              <a:t>chinese</a:t>
            </a:r>
            <a:r>
              <a:rPr lang="en-US" sz="1200" kern="0" dirty="0">
                <a:latin typeface="Calibri" charset="0"/>
              </a:rPr>
              <a:t> food)</a:t>
            </a:r>
          </a:p>
          <a:p>
            <a:pPr>
              <a:buFont typeface="Wingdings" charset="2"/>
              <a:buNone/>
            </a:pPr>
            <a:r>
              <a:rPr lang="en-US" sz="1200" kern="0" dirty="0">
                <a:latin typeface="Calibri" charset="0"/>
              </a:rPr>
              <a:t> 	= P(</a:t>
            </a:r>
            <a:r>
              <a:rPr lang="en-US" sz="1200" kern="0" dirty="0" err="1">
                <a:latin typeface="Calibri" charset="0"/>
              </a:rPr>
              <a:t>lunch|I</a:t>
            </a:r>
            <a:r>
              <a:rPr lang="en-US" sz="1200" kern="0" dirty="0">
                <a:latin typeface="Calibri" charset="0"/>
              </a:rPr>
              <a:t>)  </a:t>
            </a:r>
          </a:p>
          <a:p>
            <a:r>
              <a:rPr lang="en-US" sz="1200" kern="0" dirty="0">
                <a:latin typeface="Calibri" charset="0"/>
              </a:rPr>
              <a:t>	×  P(</a:t>
            </a:r>
            <a:r>
              <a:rPr lang="en-US" sz="1200" kern="0" dirty="0" err="1">
                <a:latin typeface="Calibri" charset="0"/>
              </a:rPr>
              <a:t>chinese|lunch</a:t>
            </a:r>
            <a:r>
              <a:rPr lang="en-US" sz="1200" kern="0" dirty="0">
                <a:latin typeface="Calibri" charset="0"/>
              </a:rPr>
              <a:t>)   </a:t>
            </a:r>
          </a:p>
          <a:p>
            <a:r>
              <a:rPr lang="en-US" sz="1200" kern="0" dirty="0">
                <a:latin typeface="Calibri" charset="0"/>
              </a:rPr>
              <a:t>	×  P(</a:t>
            </a:r>
            <a:r>
              <a:rPr lang="en-US" sz="1200" kern="0" dirty="0" err="1">
                <a:latin typeface="Calibri" charset="0"/>
              </a:rPr>
              <a:t>food|chinese</a:t>
            </a:r>
            <a:r>
              <a:rPr lang="en-US" sz="1200" kern="0" dirty="0">
                <a:latin typeface="Calibri" charset="0"/>
              </a:rPr>
              <a:t>)</a:t>
            </a:r>
          </a:p>
          <a:p>
            <a:r>
              <a:rPr lang="en-US" sz="1200" kern="0" dirty="0">
                <a:latin typeface="Calibri" charset="0"/>
              </a:rPr>
              <a:t>	= 0.00025 x 0.00056 x 0.052</a:t>
            </a:r>
          </a:p>
          <a:p>
            <a:pPr>
              <a:buFont typeface="Wingdings" charset="2"/>
              <a:buNone/>
            </a:pPr>
            <a:r>
              <a:rPr lang="en-US" sz="1200" kern="0" dirty="0">
                <a:latin typeface="Calibri" charset="0"/>
              </a:rPr>
              <a:t>       	</a:t>
            </a:r>
          </a:p>
        </p:txBody>
      </p:sp>
    </p:spTree>
    <p:extLst>
      <p:ext uri="{BB962C8B-B14F-4D97-AF65-F5344CB8AC3E}">
        <p14:creationId xmlns:p14="http://schemas.microsoft.com/office/powerpoint/2010/main" val="4240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34" y="61082"/>
            <a:ext cx="8458200" cy="742950"/>
          </a:xfrm>
        </p:spPr>
        <p:txBody>
          <a:bodyPr/>
          <a:lstStyle/>
          <a:p>
            <a:r>
              <a:rPr lang="en-US" dirty="0"/>
              <a:t>Language Model</a:t>
            </a:r>
            <a:r>
              <a:rPr lang="en-US"/>
              <a:t>: Estimation with Smoothing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028950"/>
            <a:ext cx="2101850" cy="598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49399"/>
            <a:ext cx="1143000" cy="5635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340" y="1223983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Unigram LM: Estimation with MLE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488" y="2780487"/>
            <a:ext cx="5012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Smoothed Unigram LM: Estimation with MLE + Laplace Smoothing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B5604-0934-D649-B979-2290FB927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ED82-BBFB-C447-8CCA-5CD61AC15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DB876-EDD6-497C-B4A5-C0D661935EA4}"/>
              </a:ext>
            </a:extLst>
          </p:cNvPr>
          <p:cNvSpPr txBox="1"/>
          <p:nvPr/>
        </p:nvSpPr>
        <p:spPr>
          <a:xfrm>
            <a:off x="5975352" y="971551"/>
            <a:ext cx="30924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Toy corpus: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am </a:t>
            </a:r>
            <a:r>
              <a:rPr lang="en-US" sz="1400" dirty="0" err="1"/>
              <a:t>i</a:t>
            </a:r>
            <a:r>
              <a:rPr lang="en-US" sz="1400" dirty="0"/>
              <a:t> am </a:t>
            </a:r>
            <a:r>
              <a:rPr lang="en-US" sz="1400" dirty="0" err="1"/>
              <a:t>i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P(</a:t>
            </a:r>
            <a:r>
              <a:rPr lang="en-US" sz="1400" dirty="0" err="1"/>
              <a:t>i</a:t>
            </a:r>
            <a:r>
              <a:rPr lang="en-US" sz="1400" dirty="0"/>
              <a:t>) = 3/5</a:t>
            </a:r>
          </a:p>
          <a:p>
            <a:r>
              <a:rPr lang="en-US" sz="1400" dirty="0" err="1"/>
              <a:t>P</a:t>
            </a:r>
            <a:r>
              <a:rPr lang="en-US" sz="1400" baseline="-25000" dirty="0" err="1"/>
              <a:t>Laplace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(3 + 1) / (5 + 2) = 4/7 </a:t>
            </a:r>
          </a:p>
          <a:p>
            <a:endParaRPr lang="en-US" sz="1400" dirty="0"/>
          </a:p>
          <a:p>
            <a:r>
              <a:rPr lang="en-US" sz="1400" b="1" dirty="0"/>
              <a:t>Conceptually</a:t>
            </a:r>
            <a:r>
              <a:rPr lang="en-US" sz="1400" dirty="0"/>
              <a:t> Laplace smoothing adds one instance of each unique word to the corpus.</a:t>
            </a:r>
          </a:p>
          <a:p>
            <a:r>
              <a:rPr lang="en-US" sz="1400" dirty="0"/>
              <a:t>So, our toy corpus after Laplace smoothing: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am </a:t>
            </a:r>
            <a:r>
              <a:rPr lang="en-US" sz="1400" dirty="0" err="1"/>
              <a:t>i</a:t>
            </a:r>
            <a:r>
              <a:rPr lang="en-US" sz="1400" dirty="0"/>
              <a:t> am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 err="1"/>
              <a:t>i</a:t>
            </a:r>
            <a:r>
              <a:rPr lang="en-US" sz="1400" b="1" dirty="0"/>
              <a:t> am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90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34" y="61082"/>
            <a:ext cx="8458200" cy="742950"/>
          </a:xfrm>
        </p:spPr>
        <p:txBody>
          <a:bodyPr/>
          <a:lstStyle/>
          <a:p>
            <a:r>
              <a:rPr lang="en-US" dirty="0"/>
              <a:t>Language Model</a:t>
            </a:r>
            <a:r>
              <a:rPr lang="en-US"/>
              <a:t>: Estimation with Smoothing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165914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Bigram LM: Estimation with MLE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705040"/>
            <a:ext cx="686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Smoothed Bigram LM: Estimation with MLE + Laplace Smoothing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88972"/>
            <a:ext cx="2601214" cy="57534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DA095-1389-544C-B630-F1CF43B806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16480-B7E9-C84C-896D-02310F44D9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5C4CFC-9476-C4CC-AA4E-1E183FC9AD66}"/>
              </a:ext>
            </a:extLst>
          </p:cNvPr>
          <p:cNvGrpSpPr/>
          <p:nvPr/>
        </p:nvGrpSpPr>
        <p:grpSpPr>
          <a:xfrm>
            <a:off x="1219200" y="3103919"/>
            <a:ext cx="2972764" cy="530082"/>
            <a:chOff x="1219200" y="3103919"/>
            <a:chExt cx="2972764" cy="5300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AED547-67D9-0E21-F4B7-5C0B7D6EC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3105150"/>
              <a:ext cx="1714500" cy="52885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0E0DFA-638A-7FB4-123E-080AB30E5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14" y="3103919"/>
              <a:ext cx="1225550" cy="530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1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40546-3C19-7940-8FA2-2C003BE90C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4A46-7E8A-8F47-96C0-4A9F27E523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337B89-442A-124D-9751-C04742AD2423}"/>
              </a:ext>
            </a:extLst>
          </p:cNvPr>
          <p:cNvSpPr txBox="1">
            <a:spLocks/>
          </p:cNvSpPr>
          <p:nvPr/>
        </p:nvSpPr>
        <p:spPr>
          <a:xfrm>
            <a:off x="5091730" y="2851154"/>
            <a:ext cx="389169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kern="0" dirty="0"/>
              <a:t>Move small probability mass from seen bigrams to unseen bigrams.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8C08E-722A-B9A9-355B-ED208AED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33444"/>
            <a:ext cx="1764146" cy="390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BD86BE-3FA1-D281-25D0-CFAA2D475869}"/>
              </a:ext>
            </a:extLst>
          </p:cNvPr>
          <p:cNvGrpSpPr/>
          <p:nvPr/>
        </p:nvGrpSpPr>
        <p:grpSpPr>
          <a:xfrm>
            <a:off x="5791200" y="4476750"/>
            <a:ext cx="2286964" cy="346230"/>
            <a:chOff x="1219200" y="3103919"/>
            <a:chExt cx="2972764" cy="5300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172982-44A0-0044-D9E3-0A3503E6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3105150"/>
              <a:ext cx="1714500" cy="52885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FAC164-AE76-A570-4167-EFD8793F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414" y="3103919"/>
              <a:ext cx="1225550" cy="53008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147FF6A-763E-6710-40DD-24C4AB885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24902"/>
            <a:ext cx="4572000" cy="15381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08F77F-4DB1-6FD6-1C1E-86065F9E2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5885" y="55130"/>
            <a:ext cx="4495800" cy="1515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91AB99-FF8B-18DD-880B-A844EA361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38" y="3028950"/>
            <a:ext cx="4187385" cy="14119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A68901-8934-B3B6-0C9A-9FFDE74519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723" y="3036700"/>
            <a:ext cx="4895097" cy="1372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ED7BFA-3584-E95F-7910-5FB577278F0B}"/>
              </a:ext>
            </a:extLst>
          </p:cNvPr>
          <p:cNvSpPr txBox="1"/>
          <p:nvPr/>
        </p:nvSpPr>
        <p:spPr>
          <a:xfrm>
            <a:off x="4572000" y="1583757"/>
            <a:ext cx="2042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Bigram LM (without smoothing):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D30B9B-E748-A2AE-D6F1-8C00DCF356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686" y="1583757"/>
            <a:ext cx="717550" cy="1781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B34068-ED75-20C9-0FAC-B99F4B4846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338" y="4444401"/>
            <a:ext cx="1228873" cy="2139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F5970C-C05A-BA0E-B2E7-B8DCD06E53AF}"/>
              </a:ext>
            </a:extLst>
          </p:cNvPr>
          <p:cNvSpPr txBox="1"/>
          <p:nvPr/>
        </p:nvSpPr>
        <p:spPr>
          <a:xfrm>
            <a:off x="4282053" y="4350663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Bigram LM </a:t>
            </a:r>
          </a:p>
          <a:p>
            <a:r>
              <a:rPr lang="en-US" sz="1100" dirty="0"/>
              <a:t>with Laplace smoothing):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F4B44-0DA0-68EE-A2EB-4FC7A768800C}"/>
              </a:ext>
            </a:extLst>
          </p:cNvPr>
          <p:cNvSpPr txBox="1"/>
          <p:nvPr/>
        </p:nvSpPr>
        <p:spPr>
          <a:xfrm>
            <a:off x="1676400" y="2039257"/>
            <a:ext cx="52758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In-class exercise: </a:t>
            </a:r>
          </a:p>
          <a:p>
            <a:r>
              <a:rPr lang="en-US" sz="1100" dirty="0"/>
              <a:t>Compute P(</a:t>
            </a:r>
            <a:r>
              <a:rPr lang="en-US" sz="1100" dirty="0" err="1"/>
              <a:t>i</a:t>
            </a:r>
            <a:r>
              <a:rPr lang="en-US" sz="1100" dirty="0"/>
              <a:t> want lunch) using Bigram LM (top) and Smoothed Bigram LM (bottom table)</a:t>
            </a:r>
          </a:p>
          <a:p>
            <a:r>
              <a:rPr lang="en-US" sz="1100" dirty="0"/>
              <a:t>Compute P(</a:t>
            </a:r>
            <a:r>
              <a:rPr lang="en-US" sz="1100" dirty="0" err="1"/>
              <a:t>i</a:t>
            </a:r>
            <a:r>
              <a:rPr lang="en-US" sz="1100" dirty="0"/>
              <a:t> lunch want) using Bigram LM (top) and Smoothed Bigram LM (bottom table)</a:t>
            </a:r>
          </a:p>
        </p:txBody>
      </p:sp>
    </p:spTree>
    <p:extLst>
      <p:ext uri="{BB962C8B-B14F-4D97-AF65-F5344CB8AC3E}">
        <p14:creationId xmlns:p14="http://schemas.microsoft.com/office/powerpoint/2010/main" val="18776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8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85750"/>
            <a:ext cx="6906517" cy="861774"/>
          </a:xfrm>
        </p:spPr>
        <p:txBody>
          <a:bodyPr/>
          <a:lstStyle/>
          <a:p>
            <a:pPr eaLnBrk="1" hangingPunct="1"/>
            <a:r>
              <a:rPr lang="en-US" sz="2800" dirty="0"/>
              <a:t>Add-1 estimation is a blunt instrument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32489" y="1047750"/>
            <a:ext cx="8431530" cy="2462213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Add-1 is not used for Language Modeling </a:t>
            </a:r>
          </a:p>
          <a:p>
            <a:pPr lvl="1"/>
            <a:r>
              <a:rPr lang="en-US" sz="2000" dirty="0">
                <a:latin typeface="Calibri" charset="0"/>
              </a:rPr>
              <a:t>Takes away too much probability mass from non-zero frequency n-grams</a:t>
            </a:r>
          </a:p>
          <a:p>
            <a:pPr lvl="1"/>
            <a:r>
              <a:rPr lang="en-US" sz="2000" dirty="0">
                <a:latin typeface="Calibri" charset="0"/>
              </a:rPr>
              <a:t>#zero </a:t>
            </a:r>
            <a:r>
              <a:rPr lang="en-US" sz="2000" dirty="0" err="1">
                <a:latin typeface="Calibri" charset="0"/>
              </a:rPr>
              <a:t>freq</a:t>
            </a:r>
            <a:r>
              <a:rPr lang="en-US" sz="2000" dirty="0">
                <a:latin typeface="Calibri" charset="0"/>
              </a:rPr>
              <a:t> n-grams &gt;&gt;&gt; #non-zero </a:t>
            </a:r>
            <a:r>
              <a:rPr lang="en-US" sz="2000" dirty="0" err="1">
                <a:latin typeface="Calibri" charset="0"/>
              </a:rPr>
              <a:t>freq</a:t>
            </a:r>
            <a:r>
              <a:rPr lang="en-US" sz="2000" dirty="0">
                <a:latin typeface="Calibri" charset="0"/>
              </a:rPr>
              <a:t> n-grams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Add-1 is used to smooth other NLP models</a:t>
            </a:r>
          </a:p>
          <a:p>
            <a:pPr lvl="1"/>
            <a:r>
              <a:rPr lang="en-US" sz="2000" dirty="0">
                <a:latin typeface="Calibri" charset="0"/>
              </a:rPr>
              <a:t>For text classification 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In domains where the number of zeros isn’t so huge.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F56F41-B30D-474E-9683-EDA1DB3C7E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45042-7344-9F4B-B2E2-CD14FA480A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4F68-8B56-4D4F-B795-E590D2F3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AA3D-5C99-164B-89FE-30AF319B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846659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Add-k smoothing</a:t>
            </a:r>
          </a:p>
          <a:p>
            <a:pPr lvl="1"/>
            <a:r>
              <a:rPr lang="en-US" sz="2000" dirty="0">
                <a:latin typeface="Calibri" charset="0"/>
              </a:rPr>
              <a:t>k values are fractional (0.5, 0.05, 0.01, ..)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Simple Linear Interpolation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E9937-88B4-2842-B69C-FD0C674EE5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D006-F3E3-114B-894E-9B6C983D8C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8894E-9701-3C40-978A-6011B1FD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967" y="1392508"/>
            <a:ext cx="38354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44D5D-B919-1D42-8A93-AE5F5D56A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850" y="2594174"/>
            <a:ext cx="4279900" cy="128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25DAA-E064-BA43-9230-B358537F9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139" y="3876874"/>
            <a:ext cx="1035050" cy="5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00200" y="1200150"/>
            <a:ext cx="498348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 dirty="0"/>
            </a:br>
            <a:r>
              <a:rPr lang="en-US" sz="4400" kern="0" dirty="0"/>
              <a:t>Language Modeling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2475" y="2986221"/>
            <a:ext cx="4267200" cy="64389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Evaluation</a:t>
            </a:r>
            <a:endParaRPr lang="en-US" sz="3200" kern="0" dirty="0">
              <a:latin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C4777-C879-F24A-93CF-D10CCB2305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F4BF9-6878-D24D-B40D-94C8C89F83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3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A547-B052-A8F5-936F-1AB7E464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86177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Assign a probability to a sentence / phrase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D2411-CCF0-594F-CE68-8367989CFE3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157B-3A33-3C86-D2AE-DBA2518AA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29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4859-04A8-5A45-9C92-30F0BC4D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LM: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4431-4645-D34E-8FB7-01CB39C0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895350"/>
            <a:ext cx="8711566" cy="2708434"/>
          </a:xfrm>
        </p:spPr>
        <p:txBody>
          <a:bodyPr/>
          <a:lstStyle/>
          <a:p>
            <a:r>
              <a:rPr lang="en-US" sz="1600" dirty="0"/>
              <a:t>Let’s say you have two bigram language models, how do you evaluate which one is better? </a:t>
            </a:r>
          </a:p>
          <a:p>
            <a:endParaRPr lang="en-US" sz="1600" dirty="0"/>
          </a:p>
          <a:p>
            <a:r>
              <a:rPr lang="en-US" sz="1600" dirty="0"/>
              <a:t>Extrinsic evaluation approach: Uses the language model in an NLP application, such as, Machine Translation, and then check if the performance of the application improves. </a:t>
            </a:r>
          </a:p>
          <a:p>
            <a:endParaRPr lang="en-US" sz="1600" dirty="0"/>
          </a:p>
          <a:p>
            <a:pPr lvl="1"/>
            <a:r>
              <a:rPr lang="en-US" sz="1600" dirty="0"/>
              <a:t>Downside: Expensive. Running NLP applications end-to-end over and over again can be expensive.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Intrinsic evaluation approach: Measures the quality of language model independent of any application. 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0D687-EA6E-564D-A2B0-5D7BCB4431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B7C7-9551-A741-B4BA-C7D49E04EA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2579-12B8-3744-82DD-DD92958B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LM: Evaluation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99F32-42D8-174A-BD75-E5C0F3CD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5" y="895350"/>
            <a:ext cx="8431530" cy="3447098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New (and very important) terminology: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Train set / Training Corpus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The corpus used to compute the n-gram probabilities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Unseen corpus: A separate corpus that was not part of the training set.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Typical 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Choose a corpus, say, Berkeley restaurant corpus.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Split it into train set (80%) and test set (20%)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Train/Learn a n-gram model (i.e. compute unigram / bigram / n-gram probabilities) using train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 learnt LM to predict probability of test set.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we have multiple n-gram models, then the one that estimates higher probabilities for test set is the better model.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1BEB0-5BA0-0141-A16A-16EDC0B70C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955E0-347A-2C47-8E52-4CC8BB2367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933B-1E74-1A41-826C-A303CF7C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LM: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E6134-4CCC-0043-9079-9E55BFA6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819150"/>
            <a:ext cx="8431530" cy="3447098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Cardinal rule: Never train your model on the test set!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Dev set (Development set)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splitting the corpus into train, test (and dev):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Avoid systematic bias by selecting datapoints (e.g. sentences, paragraphs) at random for each split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sample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replacement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largest split is typically the training set, so as to provide as much learning / “reading” as possible.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set cannot be too small though, otherwise reliable evaluation is not possible. (representative datapoints)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8E1AD-0FB4-4F43-9200-77D68CBB9F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EF93B-658E-4F4F-9C87-AACFB4D7B2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7C8-9212-584E-881B-CC0C0892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Perplexity (PP)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11FA2-35CE-5D40-940D-CE65D489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819150"/>
            <a:ext cx="8431530" cy="3693319"/>
          </a:xfrm>
        </p:spPr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Instead of probability, perplexity is commonly used as the evaluation metric for LMs.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Why?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case of probability, length of the test set becomes a factor, incorrectly.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P(larger test set) &lt; P(smaller test set)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Toy example: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set 1: “hello world”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set 2: “hello world hello world”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Unigram LM (hello: 0.1, world=0.2)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P(Test set 1) = 0.02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P(Test set 2) = 0.0004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Size normalization is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B8887-7482-9C4E-BF6C-58C93B921A6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5B563-AA5A-FE43-8B9E-4C6AEEDE87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1F03-F11F-E84C-A68F-EA3FD346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Perplexity (PP)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5DD18-03C3-C642-BD6E-2A313AF9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7470" y="2923460"/>
            <a:ext cx="8431530" cy="246221"/>
          </a:xfrm>
        </p:spPr>
        <p:txBody>
          <a:bodyPr/>
          <a:lstStyle/>
          <a:p>
            <a:r>
              <a:rPr lang="en-US" sz="1600" dirty="0"/>
              <a:t>With Chain rule: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D97C1-3B98-0A40-BCB9-BF1872629A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93B99-5589-3A45-AA95-3962725991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17482-1E07-E843-8465-56A99ED9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70" y="1038692"/>
            <a:ext cx="2482850" cy="98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7BA2E-A279-5141-AD07-47668C5F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2618660"/>
            <a:ext cx="2747052" cy="86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1E0AD-2B23-7445-9292-BFCFD68C9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184" y="3526750"/>
            <a:ext cx="2187286" cy="7214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9B12EE-DB75-E943-9908-8429180CAA61}"/>
              </a:ext>
            </a:extLst>
          </p:cNvPr>
          <p:cNvSpPr txBox="1">
            <a:spLocks/>
          </p:cNvSpPr>
          <p:nvPr/>
        </p:nvSpPr>
        <p:spPr>
          <a:xfrm>
            <a:off x="2570191" y="3743098"/>
            <a:ext cx="843153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/>
              <a:t>With Bigram LM: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E80B8-656F-718E-51CB-E0B293DB480A}"/>
              </a:ext>
            </a:extLst>
          </p:cNvPr>
          <p:cNvSpPr txBox="1"/>
          <p:nvPr/>
        </p:nvSpPr>
        <p:spPr>
          <a:xfrm>
            <a:off x="152400" y="700377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Perplexity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variation of probability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Inverse probability of the test set, normalized by the number of words in test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Smaller value is better in case of perplexity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As opposed to higher value is better in case of probability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69B5FE0-5DBA-4B6D-DCD5-8BB346AF9C93}"/>
              </a:ext>
            </a:extLst>
          </p:cNvPr>
          <p:cNvSpPr/>
          <p:nvPr/>
        </p:nvSpPr>
        <p:spPr>
          <a:xfrm>
            <a:off x="6781800" y="1503486"/>
            <a:ext cx="990600" cy="340192"/>
          </a:xfrm>
          <a:prstGeom prst="leftArrow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Inverse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23E010D-8BB8-C5F8-DC3D-D284A7B45453}"/>
              </a:ext>
            </a:extLst>
          </p:cNvPr>
          <p:cNvSpPr/>
          <p:nvPr/>
        </p:nvSpPr>
        <p:spPr>
          <a:xfrm>
            <a:off x="3505200" y="1350085"/>
            <a:ext cx="1772285" cy="577094"/>
          </a:xfrm>
          <a:prstGeom prst="rightArrow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normalize by #words in test 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123D26-17D2-8002-E598-43302D118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587247"/>
            <a:ext cx="2927350" cy="5562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528350-8D04-CD36-BAA5-4DCCD550A065}"/>
              </a:ext>
            </a:extLst>
          </p:cNvPr>
          <p:cNvSpPr txBox="1"/>
          <p:nvPr/>
        </p:nvSpPr>
        <p:spPr>
          <a:xfrm>
            <a:off x="175895" y="4165962"/>
            <a:ext cx="2880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Perplexity values for 3 different LMs on test set of 1.5M word corpus from WSJ:</a:t>
            </a:r>
          </a:p>
          <a:p>
            <a:r>
              <a:rPr lang="en-US" sz="1000" dirty="0"/>
              <a:t>(LMs were trained on 38M word corpus from WSJ)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454AB-2D4A-7106-195E-654FB67FB11E}"/>
              </a:ext>
            </a:extLst>
          </p:cNvPr>
          <p:cNvSpPr txBox="1"/>
          <p:nvPr/>
        </p:nvSpPr>
        <p:spPr>
          <a:xfrm>
            <a:off x="3147234" y="4658242"/>
            <a:ext cx="2888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More informative the LM, lower the perplexity.</a:t>
            </a:r>
          </a:p>
        </p:txBody>
      </p:sp>
    </p:spTree>
    <p:extLst>
      <p:ext uri="{BB962C8B-B14F-4D97-AF65-F5344CB8AC3E}">
        <p14:creationId xmlns:p14="http://schemas.microsoft.com/office/powerpoint/2010/main" val="14799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1" grpId="0" animBg="1"/>
      <p:bldP spid="13" grpId="0" animBg="1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B52-9958-4968-00F6-B12AFCBA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Language Models: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A2D8-2F7B-89C0-06F6-620716DC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895350"/>
            <a:ext cx="843153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LMs (n-grams) are the most widely used tool in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LMs provide a way to assign probability to a sentence / phrase / a unit of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LMs also provide a way to predict the next word given previous word(s)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saw how to compute / train / learn n-gram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saw how to compute smoothed n-gram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saw how to evaluate 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sophisticated LMs: Neural Language Models.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9EDF3-D5CB-4A6E-7FA7-18903FE9B6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8F20A-40BE-0C03-1240-97228D60EC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523768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 dirty="0">
                <a:latin typeface="Calibri" charset="0"/>
                <a:hlinkClick r:id="rId3"/>
              </a:rPr>
              <a:t>http://www.speech.sri.com/projects/srilm/</a:t>
            </a:r>
            <a:endParaRPr lang="en-US" sz="3200" dirty="0">
              <a:latin typeface="Calibri" charset="0"/>
            </a:endParaRPr>
          </a:p>
          <a:p>
            <a:pPr lvl="1" eaLnBrk="1" hangingPunct="1"/>
            <a:endParaRPr lang="en-US" sz="3200" dirty="0">
              <a:latin typeface="Calibri" charset="0"/>
            </a:endParaRPr>
          </a:p>
          <a:p>
            <a:r>
              <a:rPr lang="en-US" sz="3600" dirty="0" err="1">
                <a:latin typeface="Calibri" charset="0"/>
              </a:rPr>
              <a:t>KenLM</a:t>
            </a:r>
            <a:endParaRPr lang="en-US" sz="3600" dirty="0">
              <a:latin typeface="Calibri" charset="0"/>
            </a:endParaRPr>
          </a:p>
          <a:p>
            <a:pPr lvl="1" eaLnBrk="1" hangingPunct="1"/>
            <a:r>
              <a:rPr lang="en-US" sz="3200" dirty="0">
                <a:latin typeface="Calibri" charset="0"/>
                <a:hlinkClick r:id="rId4"/>
              </a:rPr>
              <a:t>https://kheafield.com/code/kenlm/</a:t>
            </a:r>
            <a:endParaRPr lang="en-US" sz="3200" dirty="0"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93B00D-999C-7E43-8F6B-6576398569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31537-BB92-A240-A0E5-E22086AEDF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6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200150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z="4400" dirty="0">
                <a:latin typeface="Calibri (Headings)"/>
                <a:cs typeface="Calibri (Headings)"/>
              </a:rPr>
              <a:t>Text Classification</a:t>
            </a:r>
            <a:endParaRPr lang="en-US" sz="44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DE9CA5-3CD3-9141-B54D-64E0D7FB05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BB992-6D8F-7F42-B17F-C2B8C86248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3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742950"/>
          </a:xfrm>
        </p:spPr>
        <p:txBody>
          <a:bodyPr/>
          <a:lstStyle/>
          <a:p>
            <a:r>
              <a:rPr lang="en-US" dirty="0"/>
              <a:t>Example of TC: Spam Filtering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94" y="742950"/>
            <a:ext cx="8712506" cy="4400550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1800" dirty="0"/>
              <a:t>From: "" &lt;takworlld@hotmail.com&gt;</a:t>
            </a:r>
          </a:p>
          <a:p>
            <a:pPr>
              <a:buNone/>
              <a:defRPr/>
            </a:pPr>
            <a:r>
              <a:rPr lang="en-US" sz="1800" dirty="0"/>
              <a:t>Subject: real estate is the only way... gem  </a:t>
            </a:r>
            <a:r>
              <a:rPr lang="en-US" sz="1800" dirty="0" err="1"/>
              <a:t>oalvgkay</a:t>
            </a:r>
            <a:endParaRPr lang="en-US" sz="1800" dirty="0"/>
          </a:p>
          <a:p>
            <a:pPr>
              <a:buNone/>
              <a:defRPr/>
            </a:pPr>
            <a:endParaRPr lang="en-US" sz="1800" dirty="0"/>
          </a:p>
          <a:p>
            <a:pPr>
              <a:buNone/>
              <a:defRPr/>
            </a:pPr>
            <a:r>
              <a:rPr lang="en-US" sz="1800" dirty="0"/>
              <a:t>Anyone can buy real estate with no money down</a:t>
            </a:r>
          </a:p>
          <a:p>
            <a:pPr>
              <a:buNone/>
              <a:defRPr/>
            </a:pPr>
            <a:r>
              <a:rPr lang="en-US" sz="1800" dirty="0"/>
              <a:t>Stop paying rent TODAY !</a:t>
            </a:r>
          </a:p>
          <a:p>
            <a:pPr>
              <a:buNone/>
              <a:defRPr/>
            </a:pPr>
            <a:r>
              <a:rPr lang="en-US" sz="1800" dirty="0"/>
              <a:t>There is no need to spend hundreds or even thousands for similar courses</a:t>
            </a:r>
          </a:p>
          <a:p>
            <a:pPr>
              <a:buNone/>
              <a:defRPr/>
            </a:pPr>
            <a:r>
              <a:rPr lang="en-US" sz="1800" dirty="0"/>
              <a:t>I am 22 years old and I have already purchased 6 properties using the methods outlined in this truly INCREDIBLE </a:t>
            </a:r>
            <a:r>
              <a:rPr lang="en-US" sz="1800" dirty="0" err="1"/>
              <a:t>ebook</a:t>
            </a:r>
            <a:r>
              <a:rPr lang="en-US" sz="1800" dirty="0"/>
              <a:t>.</a:t>
            </a:r>
          </a:p>
          <a:p>
            <a:pPr>
              <a:buNone/>
              <a:defRPr/>
            </a:pPr>
            <a:r>
              <a:rPr lang="en-US" sz="1800" dirty="0"/>
              <a:t>Change your life NOW !</a:t>
            </a:r>
          </a:p>
          <a:p>
            <a:pPr>
              <a:buNone/>
              <a:defRPr/>
            </a:pPr>
            <a:r>
              <a:rPr lang="en-US" sz="1800" dirty="0"/>
              <a:t>=================================================</a:t>
            </a:r>
          </a:p>
          <a:p>
            <a:pPr>
              <a:buNone/>
              <a:defRPr/>
            </a:pPr>
            <a:r>
              <a:rPr lang="en-US" sz="1800" dirty="0"/>
              <a:t>Click Below to order:</a:t>
            </a:r>
          </a:p>
          <a:p>
            <a:pPr>
              <a:buNone/>
              <a:defRPr/>
            </a:pPr>
            <a:r>
              <a:rPr lang="en-US" sz="1800" dirty="0"/>
              <a:t>http://www.wholesaledaily.com/sales/nmd.htm</a:t>
            </a:r>
          </a:p>
          <a:p>
            <a:pPr>
              <a:buNone/>
              <a:defRPr/>
            </a:pPr>
            <a:r>
              <a:rPr lang="en-US" sz="1800" dirty="0"/>
              <a:t>=================================================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D6097-389F-0C47-AF37-993B749BEE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BE0D6-303D-D848-BF53-9A0873A1D5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3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738664"/>
          </a:xfrm>
        </p:spPr>
        <p:txBody>
          <a:bodyPr/>
          <a:lstStyle/>
          <a:p>
            <a:r>
              <a:rPr lang="en-US" sz="2400" dirty="0"/>
              <a:t>Example of TC: </a:t>
            </a:r>
            <a:br>
              <a:rPr lang="en-US" sz="2400" dirty="0"/>
            </a:br>
            <a:r>
              <a:rPr lang="en-US" sz="2400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4001095"/>
          </a:xfrm>
        </p:spPr>
        <p:txBody>
          <a:bodyPr/>
          <a:lstStyle/>
          <a:p>
            <a:r>
              <a:rPr lang="en-US" sz="2000" dirty="0"/>
              <a:t>unbelievably disappointing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Full of zany characters and richly applied satire, and some great plot twists</a:t>
            </a:r>
          </a:p>
          <a:p>
            <a:endParaRPr lang="en-US" sz="2000" dirty="0"/>
          </a:p>
          <a:p>
            <a:r>
              <a:rPr lang="en-US" sz="2000" dirty="0"/>
              <a:t>this is the greatest screwball comedy ever filmed</a:t>
            </a:r>
          </a:p>
          <a:p>
            <a:endParaRPr lang="en-US" sz="2000" dirty="0"/>
          </a:p>
          <a:p>
            <a:r>
              <a:rPr lang="en-US" sz="2000" dirty="0"/>
              <a:t>It was pathetic. The worst part about it was the boxing scenes.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15918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9621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63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241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1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458200" cy="3693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Assign a probability to a sentence / phrase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1150"/>
            <a:ext cx="8534400" cy="3385542"/>
          </a:xfrm>
        </p:spPr>
        <p:txBody>
          <a:bodyPr/>
          <a:lstStyle/>
          <a:p>
            <a:pPr lvl="2"/>
            <a:r>
              <a:rPr lang="en-US" sz="2000" dirty="0"/>
              <a:t>Machine Translation:</a:t>
            </a:r>
          </a:p>
          <a:p>
            <a:pPr lvl="3"/>
            <a:r>
              <a:rPr lang="en-US" sz="2000" dirty="0"/>
              <a:t>P(</a:t>
            </a:r>
            <a:r>
              <a:rPr lang="en-US" sz="2000" b="1" dirty="0"/>
              <a:t>high </a:t>
            </a:r>
            <a:r>
              <a:rPr lang="en-US" sz="2000" dirty="0"/>
              <a:t>winds tonight) &gt; P(</a:t>
            </a:r>
            <a:r>
              <a:rPr lang="en-US" sz="2000" b="1" dirty="0"/>
              <a:t>large</a:t>
            </a:r>
            <a:r>
              <a:rPr lang="en-US" sz="2000" dirty="0"/>
              <a:t> winds tonight)</a:t>
            </a:r>
          </a:p>
          <a:p>
            <a:pPr lvl="3"/>
            <a:endParaRPr lang="en-US" sz="2000" dirty="0"/>
          </a:p>
          <a:p>
            <a:pPr lvl="2"/>
            <a:r>
              <a:rPr lang="en-US" sz="2000" dirty="0"/>
              <a:t>Spell Correction:</a:t>
            </a:r>
          </a:p>
          <a:p>
            <a:pPr lvl="3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house</a:t>
            </a:r>
          </a:p>
          <a:p>
            <a:pPr lvl="3"/>
            <a:r>
              <a:rPr lang="en-US" sz="2000" dirty="0"/>
              <a:t>P(about fifteen </a:t>
            </a:r>
            <a:r>
              <a:rPr lang="en-US" sz="2000" b="1" dirty="0"/>
              <a:t>minutes</a:t>
            </a:r>
            <a:r>
              <a:rPr lang="en-US" sz="2000" dirty="0"/>
              <a:t> from) &gt; P(about fifteen </a:t>
            </a:r>
            <a:r>
              <a:rPr lang="en-US" sz="2000" b="1" dirty="0"/>
              <a:t>minuets</a:t>
            </a:r>
            <a:r>
              <a:rPr lang="en-US" sz="2000" dirty="0"/>
              <a:t> from)</a:t>
            </a:r>
          </a:p>
          <a:p>
            <a:pPr lvl="4"/>
            <a:endParaRPr lang="en-US" sz="2000" dirty="0"/>
          </a:p>
          <a:p>
            <a:pPr lvl="2"/>
            <a:r>
              <a:rPr lang="en-US" sz="2000" dirty="0"/>
              <a:t>Speech Recognition:</a:t>
            </a:r>
          </a:p>
          <a:p>
            <a:pPr lvl="3"/>
            <a:r>
              <a:rPr lang="en-US" sz="2000" dirty="0"/>
              <a:t>P(I saw a van) &gt;&gt; P(eyes awe of an)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+ Summarization, Question-Answering, etc., etc.!!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Why?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4524-6CFA-4748-9BB7-B5F9997916A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2CAE-AC83-D74D-BE21-37577DA3E5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3124200" y="2571750"/>
            <a:ext cx="1219200" cy="1066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916"/>
            <a:ext cx="7467600" cy="895350"/>
          </a:xfrm>
        </p:spPr>
        <p:txBody>
          <a:bodyPr/>
          <a:lstStyle/>
          <a:p>
            <a:r>
              <a:rPr lang="en-US" sz="2800" dirty="0"/>
              <a:t>Example of TC: </a:t>
            </a:r>
            <a:br>
              <a:rPr lang="en-US" sz="2800" dirty="0"/>
            </a:br>
            <a:r>
              <a:rPr lang="en-US" sz="2800" dirty="0"/>
              <a:t>What is the subject of this article?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752600"/>
            <a:ext cx="3810000" cy="2954655"/>
          </a:xfrm>
        </p:spPr>
        <p:txBody>
          <a:bodyPr/>
          <a:lstStyle/>
          <a:p>
            <a:r>
              <a:rPr lang="en-US" sz="2400" dirty="0" err="1"/>
              <a:t>Antogonists</a:t>
            </a:r>
            <a:r>
              <a:rPr lang="en-US" sz="2400" dirty="0"/>
              <a:t> and Inhibitors</a:t>
            </a:r>
          </a:p>
          <a:p>
            <a:r>
              <a:rPr lang="en-US" sz="2400" dirty="0"/>
              <a:t>Blood Supply</a:t>
            </a:r>
          </a:p>
          <a:p>
            <a:r>
              <a:rPr lang="en-US" sz="2400" dirty="0"/>
              <a:t>Chemistry</a:t>
            </a:r>
          </a:p>
          <a:p>
            <a:r>
              <a:rPr lang="en-US" sz="2400" dirty="0"/>
              <a:t>Drug Therapy</a:t>
            </a:r>
          </a:p>
          <a:p>
            <a:r>
              <a:rPr lang="en-US" sz="2400" dirty="0"/>
              <a:t>Embryology</a:t>
            </a:r>
          </a:p>
          <a:p>
            <a:r>
              <a:rPr lang="en-US" sz="2400" dirty="0"/>
              <a:t>Epidemiology</a:t>
            </a:r>
          </a:p>
          <a:p>
            <a:r>
              <a:rPr lang="en-US" sz="2400" dirty="0"/>
              <a:t>…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45141" y="1276350"/>
            <a:ext cx="4455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+mn-lt"/>
              </a:rPr>
              <a:t>MeSH</a:t>
            </a:r>
            <a:r>
              <a:rPr lang="en-US" sz="2400" b="1" dirty="0">
                <a:latin typeface="+mn-lt"/>
              </a:rPr>
              <a:t> Subject Category Hierarchy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1" y="272415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13525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Sans" pitchFamily="-65" charset="0"/>
              </a:rPr>
              <a:t>MEDLINE Article</a:t>
            </a:r>
          </a:p>
          <a:p>
            <a:endParaRPr lang="en-US" sz="1800" dirty="0">
              <a:latin typeface="+mn-lt"/>
            </a:endParaRPr>
          </a:p>
        </p:txBody>
      </p:sp>
      <p:pic>
        <p:nvPicPr>
          <p:cNvPr id="10" name="Picture 9" descr="medl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09750"/>
            <a:ext cx="2009622" cy="2673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38134-04FD-684B-A77D-A2E4F19F28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A2D37-E3F3-9A49-BB0A-21D561418F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3350"/>
            <a:ext cx="7467600" cy="742950"/>
          </a:xfrm>
        </p:spPr>
        <p:txBody>
          <a:bodyPr/>
          <a:lstStyle/>
          <a:p>
            <a:r>
              <a:rPr lang="en-US" sz="3600" dirty="0"/>
              <a:t>Text Classification 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276350"/>
            <a:ext cx="7467600" cy="386715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Assigning subject categories, topics, or genres</a:t>
            </a:r>
          </a:p>
          <a:p>
            <a:r>
              <a:rPr lang="en-US" sz="2800" dirty="0">
                <a:latin typeface="Calibri" charset="0"/>
              </a:rPr>
              <a:t>Spam detection</a:t>
            </a:r>
          </a:p>
          <a:p>
            <a:r>
              <a:rPr lang="en-US" sz="2800" dirty="0">
                <a:latin typeface="Calibri" charset="0"/>
              </a:rPr>
              <a:t>Authorship identification</a:t>
            </a:r>
          </a:p>
          <a:p>
            <a:r>
              <a:rPr lang="en-US" sz="2800" dirty="0">
                <a:latin typeface="Calibri" charset="0"/>
              </a:rPr>
              <a:t>Language Identification</a:t>
            </a:r>
          </a:p>
          <a:p>
            <a:r>
              <a:rPr lang="en-US" sz="2800" dirty="0">
                <a:latin typeface="Calibri" charset="0"/>
              </a:rPr>
              <a:t>Sentiment analysis</a:t>
            </a:r>
          </a:p>
          <a:p>
            <a:r>
              <a:rPr lang="en-US" sz="2800" dirty="0">
                <a:latin typeface="Calibri" charset="0"/>
              </a:rPr>
              <a:t>…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633E2B-9217-9948-BDE6-F9987608BF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9F0B5-0B44-2A47-BC17-461A1E2C78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3402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53" y="133350"/>
            <a:ext cx="8394155" cy="742950"/>
          </a:xfrm>
        </p:spPr>
        <p:txBody>
          <a:bodyPr/>
          <a:lstStyle/>
          <a:p>
            <a:r>
              <a:rPr lang="en-US" dirty="0"/>
              <a:t>Text Classification: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971550"/>
            <a:ext cx="8396908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Given:</a:t>
            </a:r>
          </a:p>
          <a:p>
            <a:pPr marL="586979" lvl="1"/>
            <a:r>
              <a:rPr lang="en-US" altLang="en-US" dirty="0"/>
              <a:t>A set of classes:  </a:t>
            </a:r>
            <a:r>
              <a:rPr lang="en-US" altLang="en-US" i="1" dirty="0"/>
              <a:t>C = {c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c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,…,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}    </a:t>
            </a:r>
            <a:endParaRPr lang="en-US" altLang="en-US" dirty="0"/>
          </a:p>
          <a:p>
            <a:pPr marL="449819" lvl="1" indent="0">
              <a:buNone/>
            </a:pPr>
            <a:r>
              <a:rPr lang="en-US" altLang="en-US" dirty="0"/>
              <a:t>	E.g. {English, Spanish, Mandarin, Hindi}</a:t>
            </a:r>
            <a:endParaRPr lang="en-US" altLang="en-US" i="1" dirty="0"/>
          </a:p>
          <a:p>
            <a:pPr marL="586979" lvl="1"/>
            <a:r>
              <a:rPr lang="en-US" altLang="en-US" dirty="0">
                <a:ea typeface="MS PGothic" panose="020B0600070205080204" pitchFamily="34" charset="-128"/>
              </a:rPr>
              <a:t>A set of labeled documents: </a:t>
            </a:r>
            <a:r>
              <a:rPr lang="en-US" altLang="en-US" i="1" dirty="0">
                <a:ea typeface="MS PGothic" panose="020B0600070205080204" pitchFamily="34" charset="-128"/>
              </a:rPr>
              <a:t>D = {d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, 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i="1" dirty="0">
                <a:ea typeface="MS PGothic" panose="020B0600070205080204" pitchFamily="34" charset="-128"/>
              </a:rPr>
              <a:t>,</a:t>
            </a:r>
            <a:r>
              <a:rPr lang="is-IS" altLang="en-US" i="1" dirty="0">
                <a:ea typeface="MS PGothic" panose="020B0600070205080204" pitchFamily="34" charset="-128"/>
              </a:rPr>
              <a:t>…, </a:t>
            </a:r>
            <a:r>
              <a:rPr lang="en-US" altLang="en-US" i="1" dirty="0" err="1">
                <a:ea typeface="MS PGothic" panose="020B0600070205080204" pitchFamily="34" charset="-128"/>
              </a:rPr>
              <a:t>d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</a:rPr>
              <a:t>}, </a:t>
            </a:r>
          </a:p>
          <a:p>
            <a:pPr marL="358379" lvl="1" indent="0">
              <a:buNone/>
            </a:pPr>
            <a:r>
              <a:rPr lang="en-US" altLang="en-US" i="1" dirty="0">
                <a:ea typeface="MS PGothic" panose="020B0600070205080204" pitchFamily="34" charset="-128"/>
              </a:rPr>
              <a:t>	where for every document, 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x </a:t>
            </a:r>
            <a:r>
              <a:rPr lang="en-US" altLang="en-US" i="1" dirty="0">
                <a:ea typeface="MS PGothic" panose="020B0600070205080204" pitchFamily="34" charset="-128"/>
              </a:rPr>
              <a:t> , its class label, c</a:t>
            </a:r>
            <a:r>
              <a:rPr lang="en-US" altLang="en-US" i="1" baseline="30000" dirty="0">
                <a:ea typeface="MS PGothic" panose="020B0600070205080204" pitchFamily="34" charset="-128"/>
              </a:rPr>
              <a:t>dx </a:t>
            </a:r>
            <a:r>
              <a:rPr lang="en-US" altLang="en-US" i="1" dirty="0">
                <a:ea typeface="MS PGothic" panose="020B0600070205080204" pitchFamily="34" charset="-128"/>
              </a:rPr>
              <a:t>∈ C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586979" lvl="2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	E.g. </a:t>
            </a:r>
            <a:r>
              <a:rPr lang="en-US" altLang="en-US" i="1" dirty="0">
                <a:ea typeface="MS PGothic" panose="020B0600070205080204" pitchFamily="34" charset="-128"/>
              </a:rPr>
              <a:t>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x </a:t>
            </a:r>
            <a:r>
              <a:rPr lang="en-US" altLang="en-US" dirty="0">
                <a:ea typeface="MS PGothic" panose="020B0600070205080204" pitchFamily="34" charset="-128"/>
              </a:rPr>
              <a:t>: “</a:t>
            </a:r>
            <a:r>
              <a:rPr lang="en-US" altLang="en-US" dirty="0" err="1">
                <a:ea typeface="MS PGothic" panose="020B0600070205080204" pitchFamily="34" charset="-128"/>
              </a:rPr>
              <a:t>Hola</a:t>
            </a:r>
            <a:r>
              <a:rPr lang="en-US" altLang="en-US" dirty="0">
                <a:ea typeface="MS PGothic" panose="020B0600070205080204" pitchFamily="34" charset="-128"/>
              </a:rPr>
              <a:t> amigo”, </a:t>
            </a:r>
            <a:r>
              <a:rPr lang="en-US" altLang="en-US" i="1" dirty="0">
                <a:ea typeface="MS PGothic" panose="020B0600070205080204" pitchFamily="34" charset="-128"/>
              </a:rPr>
              <a:t>c</a:t>
            </a:r>
            <a:r>
              <a:rPr lang="en-US" altLang="en-US" i="1" baseline="30000" dirty="0">
                <a:ea typeface="MS PGothic" panose="020B0600070205080204" pitchFamily="34" charset="-128"/>
              </a:rPr>
              <a:t>dx </a:t>
            </a:r>
            <a:r>
              <a:rPr lang="en-US" altLang="en-US" dirty="0">
                <a:ea typeface="MS PGothic" panose="020B0600070205080204" pitchFamily="34" charset="-128"/>
              </a:rPr>
              <a:t>: Spanish</a:t>
            </a:r>
            <a:endParaRPr lang="en-US" altLang="en-US" i="1" dirty="0"/>
          </a:p>
          <a:p>
            <a:pPr marL="586979" lvl="1"/>
            <a:endParaRPr lang="en-US" altLang="en-US" i="1" dirty="0"/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Learn classification model:</a:t>
            </a:r>
          </a:p>
          <a:p>
            <a:pPr marL="586979" lvl="1"/>
            <a:r>
              <a:rPr lang="en-US" altLang="en-US" dirty="0"/>
              <a:t>Using the training data, D, learn a classifier, </a:t>
            </a:r>
            <a:r>
              <a:rPr lang="en-US" altLang="en-US" dirty="0" err="1"/>
              <a:t>γ</a:t>
            </a:r>
            <a:r>
              <a:rPr lang="en-US" altLang="en-US" dirty="0"/>
              <a:t>()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/>
              <a:t>Use the classification model:</a:t>
            </a:r>
          </a:p>
          <a:p>
            <a:pPr marL="586979" lvl="1"/>
            <a:r>
              <a:rPr lang="en-US" altLang="en-US" dirty="0"/>
              <a:t>Predict the class label for a given unlabeled document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 marL="449819" lvl="1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γ</a:t>
            </a:r>
            <a:r>
              <a:rPr lang="en-US" altLang="en-US" dirty="0"/>
              <a:t>(d</a:t>
            </a:r>
            <a:r>
              <a:rPr lang="en-US" altLang="en-US" dirty="0">
                <a:ea typeface="MS PGothic" panose="020B0600070205080204" pitchFamily="34" charset="-128"/>
              </a:rPr>
              <a:t>) = c</a:t>
            </a:r>
            <a:r>
              <a:rPr lang="en-US" altLang="en-US" baseline="30000" dirty="0">
                <a:ea typeface="MS PGothic" panose="020B0600070205080204" pitchFamily="34" charset="-128"/>
              </a:rPr>
              <a:t>d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∈ </a:t>
            </a:r>
            <a:r>
              <a:rPr lang="en-US" altLang="en-US" dirty="0"/>
              <a:t>C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80F91-B855-8340-8D92-8090A69166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8C4BE-249D-5345-93FA-C94B9851A2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0" y="285750"/>
            <a:ext cx="7566752" cy="462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2200" y="514350"/>
            <a:ext cx="4552234" cy="889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960470" y="904169"/>
            <a:ext cx="1793942" cy="68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4434" y="480726"/>
            <a:ext cx="1349952" cy="40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9103" y="1590261"/>
            <a:ext cx="1386849" cy="1286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071" y="1299658"/>
            <a:ext cx="3086274" cy="359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28439C-E70A-2744-9DF9-575405F533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266C69-C926-FB45-9E5E-EF328CFD12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6770"/>
            <a:ext cx="7467600" cy="861774"/>
          </a:xfrm>
        </p:spPr>
        <p:txBody>
          <a:bodyPr/>
          <a:lstStyle/>
          <a:p>
            <a:r>
              <a:rPr lang="en-US" sz="2800" dirty="0"/>
              <a:t>Classification Methods:</a:t>
            </a:r>
            <a:br>
              <a:rPr lang="en-US" sz="2800" dirty="0"/>
            </a:br>
            <a:r>
              <a:rPr lang="en-US" sz="2800" dirty="0"/>
              <a:t>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Calibri" charset="0"/>
              </a:rPr>
              <a:t>Classification algorithms </a:t>
            </a:r>
          </a:p>
          <a:p>
            <a:pPr lvl="1"/>
            <a:r>
              <a:rPr lang="en-US" sz="2400" dirty="0">
                <a:latin typeface="Calibri" charset="0"/>
              </a:rPr>
              <a:t>Na</a:t>
            </a:r>
            <a:r>
              <a:rPr lang="fr-FR" sz="2400" dirty="0" err="1">
                <a:latin typeface="Calibri" charset="0"/>
              </a:rPr>
              <a:t>ï</a:t>
            </a:r>
            <a:r>
              <a:rPr lang="en-US" sz="2400" dirty="0" err="1">
                <a:latin typeface="Calibri" charset="0"/>
              </a:rPr>
              <a:t>ve</a:t>
            </a:r>
            <a:r>
              <a:rPr lang="en-US" sz="2400" dirty="0">
                <a:latin typeface="Calibri" charset="0"/>
              </a:rPr>
              <a:t> Bayes</a:t>
            </a:r>
          </a:p>
          <a:p>
            <a:pPr lvl="1"/>
            <a:r>
              <a:rPr lang="en-US" sz="2400" dirty="0">
                <a:latin typeface="Calibri" charset="0"/>
              </a:rPr>
              <a:t>Logistic regression</a:t>
            </a:r>
          </a:p>
          <a:p>
            <a:pPr lvl="1"/>
            <a:r>
              <a:rPr lang="en-US" sz="2400" dirty="0">
                <a:latin typeface="Calibri" charset="0"/>
              </a:rPr>
              <a:t>Support-vector machines</a:t>
            </a:r>
          </a:p>
          <a:p>
            <a:pPr lvl="1"/>
            <a:r>
              <a:rPr lang="en-US" sz="2400" dirty="0">
                <a:latin typeface="Calibri" charset="0"/>
              </a:rPr>
              <a:t>k-Nearest Neighbors</a:t>
            </a:r>
          </a:p>
          <a:p>
            <a:pPr lvl="1"/>
            <a:r>
              <a:rPr lang="en-US" sz="2400" dirty="0">
                <a:latin typeface="Calibri" charset="0"/>
              </a:rPr>
              <a:t>…</a:t>
            </a:r>
            <a:endParaRPr lang="en-US" sz="1000" dirty="0"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7562B1-E8FA-D64E-AC24-2D6976ECC60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B9CDE-A2BA-554F-ACC5-299E4BB0DF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9841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>
                <a:latin typeface="Calibri (Headings)"/>
                <a:cs typeface="Calibri (Headings)"/>
              </a:rPr>
              <a:t>Text Classification and Na</a:t>
            </a:r>
            <a:r>
              <a:rPr lang="fr-FR" sz="4000">
                <a:latin typeface="Calibri (Headings)"/>
                <a:cs typeface="Calibri (Headings)"/>
              </a:rPr>
              <a:t>ï</a:t>
            </a:r>
            <a:r>
              <a:rPr lang="en-US" sz="400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(I)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6B58BE-3908-D946-B13E-8C9308C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Anagha Kulkarni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C9F2D-581C-7A46-AC35-3EA0F445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3857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915400" cy="333375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Based on Bayes rule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Relies on very simple (Naïve) representation of documents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78B5E-EFB1-0A4B-9B65-81814D720A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64578-A7AE-9C44-9C9F-5551A70D6E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>
                <a:latin typeface="Calibri (Headings)"/>
                <a:cs typeface="Calibri (Headings)"/>
              </a:rPr>
              <a:t>Text Classification and Na</a:t>
            </a:r>
            <a:r>
              <a:rPr lang="fr-FR" sz="4000">
                <a:latin typeface="Calibri (Headings)"/>
                <a:cs typeface="Calibri (Headings)"/>
              </a:rPr>
              <a:t>ï</a:t>
            </a:r>
            <a:r>
              <a:rPr lang="en-US" sz="400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8D77A1-CEE3-574C-B95E-67932FD4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Anagha Kulkarni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6C1DF-F5A9-F942-ADF3-31D28BC2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5421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738664"/>
          </a:xfrm>
        </p:spPr>
        <p:txBody>
          <a:bodyPr/>
          <a:lstStyle/>
          <a:p>
            <a:r>
              <a:rPr lang="en-US" sz="2400" dirty="0"/>
              <a:t>Bayes’ Rule Applied to </a:t>
            </a:r>
            <a:br>
              <a:rPr lang="en-US" sz="2400" dirty="0"/>
            </a:br>
            <a:r>
              <a:rPr lang="en-US" sz="2400" dirty="0"/>
              <a:t>Documents and Classes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2479675" y="2759075"/>
          <a:ext cx="2549525" cy="79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371600" imgH="419100" progId="Equation.3">
                  <p:embed/>
                </p:oleObj>
              </mc:Choice>
              <mc:Fallback>
                <p:oleObj name="Equation" r:id="rId4" imgW="1371600" imgH="4191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759075"/>
                        <a:ext cx="2549525" cy="794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428750"/>
            <a:ext cx="8229600" cy="36933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1800" dirty="0"/>
              <a:t>For a document </a:t>
            </a:r>
            <a:r>
              <a:rPr lang="en-US" sz="2000" i="1" dirty="0"/>
              <a:t>d</a:t>
            </a:r>
            <a:r>
              <a:rPr lang="en-US" sz="2400" dirty="0"/>
              <a:t> </a:t>
            </a:r>
            <a:r>
              <a:rPr lang="en-US" sz="2000" dirty="0"/>
              <a:t>and a class </a:t>
            </a:r>
            <a:r>
              <a:rPr lang="en-US" sz="2400" i="1" dirty="0"/>
              <a:t>c</a:t>
            </a:r>
            <a:endParaRPr lang="en-US" sz="1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505200" y="2262485"/>
            <a:ext cx="139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likelihood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2338685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prior</a:t>
            </a:r>
          </a:p>
        </p:txBody>
      </p:sp>
      <p:sp>
        <p:nvSpPr>
          <p:cNvPr id="11" name="Left Brace 10"/>
          <p:cNvSpPr/>
          <p:nvPr/>
        </p:nvSpPr>
        <p:spPr bwMode="auto">
          <a:xfrm rot="5400000">
            <a:off x="3916335" y="2293383"/>
            <a:ext cx="189210" cy="838199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Left Brace 12"/>
          <p:cNvSpPr/>
          <p:nvPr/>
        </p:nvSpPr>
        <p:spPr bwMode="auto">
          <a:xfrm rot="5400000">
            <a:off x="4639680" y="2558766"/>
            <a:ext cx="119433" cy="354806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12" y="2434154"/>
            <a:ext cx="1325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posterior</a:t>
            </a:r>
          </a:p>
        </p:txBody>
      </p:sp>
      <p:sp>
        <p:nvSpPr>
          <p:cNvPr id="15" name="Left Brace 14"/>
          <p:cNvSpPr/>
          <p:nvPr/>
        </p:nvSpPr>
        <p:spPr bwMode="auto">
          <a:xfrm rot="5400000">
            <a:off x="2832203" y="2478282"/>
            <a:ext cx="202993" cy="838199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F2068-BFBB-A646-902C-83E02D1E03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92C73-BB80-CB45-B3DB-262C348F0B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 animBg="1"/>
      <p:bldP spid="13" grpId="0" animBg="1"/>
      <p:bldP spid="14" grpId="0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672597" y="1633538"/>
          <a:ext cx="3356604" cy="71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4" imgW="1371600" imgH="292100" progId="Equation.3">
                  <p:embed/>
                </p:oleObj>
              </mc:Choice>
              <mc:Fallback>
                <p:oleObj name="Equation" r:id="rId4" imgW="13716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7" y="1633538"/>
                        <a:ext cx="3356604" cy="710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542620" y="2495550"/>
          <a:ext cx="2668596" cy="81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6" imgW="1371600" imgH="419100" progId="Equation.3">
                  <p:embed/>
                </p:oleObj>
              </mc:Choice>
              <mc:Fallback>
                <p:oleObj name="Equation" r:id="rId6" imgW="1371600" imgH="4191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20" y="2495550"/>
                        <a:ext cx="2668596" cy="811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511425" y="3867150"/>
          <a:ext cx="2898775" cy="62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8" imgW="1346200" imgH="292100" progId="Equation.3">
                  <p:embed/>
                </p:oleObj>
              </mc:Choice>
              <mc:Fallback>
                <p:oleObj name="Equation" r:id="rId8" imgW="1346200" imgH="2921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867150"/>
                        <a:ext cx="2898775" cy="625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943600" y="1581150"/>
            <a:ext cx="3200400" cy="58477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MAP is “maximum a posteriori</a:t>
            </a:r>
            <a:r>
              <a:rPr lang="en-US" altLang="zh-TW" sz="1600"/>
              <a:t>” = </a:t>
            </a:r>
            <a:r>
              <a:rPr lang="en-US" altLang="zh-TW" sz="1600" dirty="0"/>
              <a:t>most likely class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944230" y="2645889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Bayes Rule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944230" y="3683599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Dropping the denominator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8258" y="4671596"/>
            <a:ext cx="325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We need to estimate </a:t>
            </a:r>
            <a:r>
              <a:rPr lang="en-US" sz="1600" i="1" dirty="0">
                <a:latin typeface="+mn-lt"/>
              </a:rPr>
              <a:t>P</a:t>
            </a:r>
            <a:r>
              <a:rPr lang="en-US" sz="1600" dirty="0">
                <a:latin typeface="+mn-lt"/>
              </a:rPr>
              <a:t>(</a:t>
            </a:r>
            <a:r>
              <a:rPr lang="en-US" sz="1600" i="1" dirty="0" err="1">
                <a:latin typeface="+mn-lt"/>
              </a:rPr>
              <a:t>d</a:t>
            </a:r>
            <a:r>
              <a:rPr lang="en-US" sz="1600" dirty="0" err="1">
                <a:latin typeface="+mn-lt"/>
              </a:rPr>
              <a:t>|</a:t>
            </a:r>
            <a:r>
              <a:rPr lang="en-US" sz="1600" i="1" dirty="0" err="1">
                <a:latin typeface="+mn-lt"/>
              </a:rPr>
              <a:t>c</a:t>
            </a:r>
            <a:r>
              <a:rPr lang="en-US" sz="1600" dirty="0">
                <a:latin typeface="+mn-lt"/>
              </a:rPr>
              <a:t>)  and </a:t>
            </a:r>
            <a:r>
              <a:rPr lang="en-US" sz="1600" i="1" dirty="0">
                <a:latin typeface="+mn-lt"/>
              </a:rPr>
              <a:t>P</a:t>
            </a:r>
            <a:r>
              <a:rPr lang="en-US" sz="1600" dirty="0">
                <a:latin typeface="+mn-lt"/>
              </a:rPr>
              <a:t>(</a:t>
            </a:r>
            <a:r>
              <a:rPr lang="en-US" sz="1600" i="1" dirty="0">
                <a:latin typeface="+mn-lt"/>
              </a:rPr>
              <a:t>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C4C89F-25BD-D543-8449-9EA3F9713B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90BD-C427-834F-B31F-E20A3B12E8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9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3350"/>
            <a:ext cx="6449317" cy="1000125"/>
          </a:xfrm>
        </p:spPr>
        <p:txBody>
          <a:bodyPr/>
          <a:lstStyle/>
          <a:p>
            <a:pPr eaLnBrk="1" hangingPunct="1"/>
            <a:r>
              <a:rPr lang="en-US" dirty="0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56234" y="1364424"/>
            <a:ext cx="8635366" cy="2708434"/>
          </a:xfrm>
        </p:spPr>
        <p:txBody>
          <a:bodyPr/>
          <a:lstStyle/>
          <a:p>
            <a:r>
              <a:rPr lang="en-US" sz="1600" dirty="0">
                <a:latin typeface="Calibri" charset="0"/>
              </a:rPr>
              <a:t>How to compute this joint probability: P(W) = P(w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3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4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5</a:t>
            </a:r>
            <a:r>
              <a:rPr lang="en-US" sz="1600" dirty="0">
                <a:latin typeface="Calibri" charset="0"/>
              </a:rPr>
              <a:t>…</a:t>
            </a:r>
            <a:r>
              <a:rPr lang="en-US" sz="1600" dirty="0" err="1">
                <a:latin typeface="Calibri" charset="0"/>
              </a:rPr>
              <a:t>w</a:t>
            </a:r>
            <a:r>
              <a:rPr lang="en-US" sz="1600" baseline="-25000" dirty="0" err="1">
                <a:latin typeface="Calibri" charset="0"/>
              </a:rPr>
              <a:t>n</a:t>
            </a:r>
            <a:r>
              <a:rPr lang="en-US" sz="1600" dirty="0">
                <a:latin typeface="Calibri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Calibri" charset="0"/>
              </a:rPr>
              <a:t>E.g. P(</a:t>
            </a:r>
            <a:r>
              <a:rPr lang="en-US" sz="1600" dirty="0" err="1"/>
              <a:t>i</a:t>
            </a:r>
            <a:r>
              <a:rPr lang="en-US" sz="1600" dirty="0"/>
              <a:t> would like to schedule another meeting</a:t>
            </a:r>
            <a:r>
              <a:rPr lang="en-US" sz="1600" dirty="0">
                <a:latin typeface="Calibri" charset="0"/>
              </a:rPr>
              <a:t>) = ?</a:t>
            </a:r>
          </a:p>
          <a:p>
            <a:pPr marL="457200" lvl="1" indent="0" eaLnBrk="1" hangingPunct="1">
              <a:buNone/>
            </a:pPr>
            <a:endParaRPr lang="en-US" sz="16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1600" dirty="0">
                <a:latin typeface="Calibri" charset="0"/>
              </a:rPr>
              <a:t>Intuition: let’s rely on the Chain Rule of Probability</a:t>
            </a:r>
          </a:p>
          <a:p>
            <a:pPr marL="0" indent="0">
              <a:buNone/>
            </a:pPr>
            <a:r>
              <a:rPr lang="en-US" sz="1600" dirty="0">
                <a:latin typeface="Calibri" charset="0"/>
              </a:rPr>
              <a:t>P(x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,x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,x</a:t>
            </a:r>
            <a:r>
              <a:rPr lang="en-US" sz="1600" baseline="-25000" dirty="0">
                <a:latin typeface="Calibri" charset="0"/>
              </a:rPr>
              <a:t>3</a:t>
            </a:r>
            <a:r>
              <a:rPr lang="en-US" sz="1600" dirty="0">
                <a:latin typeface="Calibri" charset="0"/>
              </a:rPr>
              <a:t>,…,</a:t>
            </a:r>
            <a:r>
              <a:rPr lang="en-US" sz="1600" dirty="0" err="1">
                <a:latin typeface="Calibri" charset="0"/>
              </a:rPr>
              <a:t>x</a:t>
            </a:r>
            <a:r>
              <a:rPr lang="en-US" sz="1600" baseline="-25000" dirty="0" err="1">
                <a:latin typeface="Calibri" charset="0"/>
              </a:rPr>
              <a:t>n</a:t>
            </a:r>
            <a:r>
              <a:rPr lang="en-US" sz="1600" dirty="0">
                <a:latin typeface="Calibri" charset="0"/>
              </a:rPr>
              <a:t>) = P(x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)P(x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|x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)P(x</a:t>
            </a:r>
            <a:r>
              <a:rPr lang="en-US" sz="1600" baseline="-25000" dirty="0">
                <a:latin typeface="Calibri" charset="0"/>
              </a:rPr>
              <a:t>3</a:t>
            </a:r>
            <a:r>
              <a:rPr lang="en-US" sz="1600" dirty="0">
                <a:latin typeface="Calibri" charset="0"/>
              </a:rPr>
              <a:t>|x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,x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)…P(x</a:t>
            </a:r>
            <a:r>
              <a:rPr lang="en-US" sz="1600" baseline="-25000" dirty="0">
                <a:latin typeface="Calibri" charset="0"/>
              </a:rPr>
              <a:t>n</a:t>
            </a:r>
            <a:r>
              <a:rPr lang="en-US" sz="1600" dirty="0">
                <a:latin typeface="Calibri" charset="0"/>
              </a:rPr>
              <a:t>|x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,…,x</a:t>
            </a:r>
            <a:r>
              <a:rPr lang="en-US" sz="1600" baseline="-25000" dirty="0">
                <a:latin typeface="Calibri" charset="0"/>
              </a:rPr>
              <a:t>n-1</a:t>
            </a:r>
            <a:r>
              <a:rPr lang="en-US" sz="1600" dirty="0">
                <a:latin typeface="Calibri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P(</a:t>
            </a:r>
            <a:r>
              <a:rPr lang="en-US" sz="1600" dirty="0" err="1"/>
              <a:t>i</a:t>
            </a:r>
            <a:r>
              <a:rPr lang="en-US" sz="1600" dirty="0"/>
              <a:t> would like to schedule another meeting</a:t>
            </a:r>
            <a:r>
              <a:rPr lang="en-US" sz="1600" dirty="0">
                <a:latin typeface="Calibri" charset="0"/>
              </a:rPr>
              <a:t>) </a:t>
            </a:r>
          </a:p>
          <a:p>
            <a:r>
              <a:rPr lang="en-US" sz="1600" dirty="0">
                <a:latin typeface="Calibri" charset="0"/>
              </a:rPr>
              <a:t>	= P(</a:t>
            </a:r>
            <a:r>
              <a:rPr lang="en-US" sz="1600" dirty="0" err="1">
                <a:latin typeface="Calibri" charset="0"/>
              </a:rPr>
              <a:t>i</a:t>
            </a:r>
            <a:r>
              <a:rPr lang="en-US" sz="1600" dirty="0">
                <a:latin typeface="Calibri" charset="0"/>
              </a:rPr>
              <a:t>) x P(</a:t>
            </a:r>
            <a:r>
              <a:rPr lang="en-US" sz="1600" dirty="0" err="1">
                <a:latin typeface="Calibri" charset="0"/>
              </a:rPr>
              <a:t>would|i</a:t>
            </a:r>
            <a:r>
              <a:rPr lang="en-US" sz="1600" dirty="0">
                <a:latin typeface="Calibri" charset="0"/>
              </a:rPr>
              <a:t>) x P(like | I would) x P(to| I would like) x….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But how do we compute these probabilities ?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We estimate them using corpus statistics.</a:t>
            </a:r>
            <a:endParaRPr lang="en-US" sz="1600" dirty="0"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6FC9E5-95CB-2C42-8BDB-CFCE0B4BA98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34EE7-4313-4144-9370-3A0F24E142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00" y="285750"/>
            <a:ext cx="7566752" cy="462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2200" y="514350"/>
            <a:ext cx="4552234" cy="889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960470" y="904169"/>
            <a:ext cx="1793942" cy="68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4434" y="480726"/>
            <a:ext cx="1349952" cy="40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9103" y="1590261"/>
            <a:ext cx="1386849" cy="1286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9" name="Rectangle 8"/>
          <p:cNvSpPr/>
          <p:nvPr/>
        </p:nvSpPr>
        <p:spPr>
          <a:xfrm>
            <a:off x="3874196" y="1310791"/>
            <a:ext cx="3086274" cy="359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617" y="295930"/>
            <a:ext cx="5649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We need to estimate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 err="1">
                <a:latin typeface="+mn-lt"/>
              </a:rPr>
              <a:t>d</a:t>
            </a:r>
            <a:r>
              <a:rPr lang="en-US" sz="2800" dirty="0" err="1">
                <a:latin typeface="+mn-lt"/>
              </a:rPr>
              <a:t>|</a:t>
            </a:r>
            <a:r>
              <a:rPr lang="en-US" sz="2800" i="1" dirty="0" err="1">
                <a:latin typeface="+mn-lt"/>
              </a:rPr>
              <a:t>c</a:t>
            </a:r>
            <a:r>
              <a:rPr lang="en-US" sz="2800" dirty="0">
                <a:latin typeface="+mn-lt"/>
              </a:rPr>
              <a:t>)  and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c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4196" y="134420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>
                <a:latin typeface="+mn-lt"/>
              </a:rPr>
              <a:t>c: UK</a:t>
            </a:r>
            <a:r>
              <a:rPr lang="en-US" sz="2000" dirty="0">
                <a:latin typeface="+mn-lt"/>
              </a:rPr>
              <a:t>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1115141"/>
                <a:ext cx="1711559" cy="759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𝑐𝑜𝑢𝑛𝑡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𝑈𝐾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115141"/>
                <a:ext cx="1711559" cy="759888"/>
              </a:xfrm>
              <a:prstGeom prst="rect">
                <a:avLst/>
              </a:prstGeom>
              <a:blipFill>
                <a:blip r:embed="rId4"/>
                <a:stretch>
                  <a:fillRect l="-18382" t="-18033" b="-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83935" y="303913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 err="1">
                <a:latin typeface="+mn-lt"/>
              </a:rPr>
              <a:t>d</a:t>
            </a:r>
            <a:r>
              <a:rPr lang="en-US" sz="2000" dirty="0" err="1">
                <a:latin typeface="+mn-lt"/>
              </a:rPr>
              <a:t>|</a:t>
            </a:r>
            <a:r>
              <a:rPr lang="en-US" sz="2000" i="1" dirty="0" err="1">
                <a:latin typeface="+mn-lt"/>
              </a:rPr>
              <a:t>c</a:t>
            </a:r>
            <a:r>
              <a:rPr lang="en-US" sz="2000" dirty="0">
                <a:latin typeface="+mn-lt"/>
              </a:rPr>
              <a:t>) = ?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182AE8F-D58E-4045-8479-56B4984D34D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EC8EF73-F9F0-BF47-9956-F1C5C90A11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381000" y="1581150"/>
          <a:ext cx="2971800" cy="52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1651000" imgH="292100" progId="Equation.3">
                  <p:embed/>
                </p:oleObj>
              </mc:Choice>
              <mc:Fallback>
                <p:oleObj name="Equation" r:id="rId3" imgW="16510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1150"/>
                        <a:ext cx="2971800" cy="522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45176" y="1751677"/>
            <a:ext cx="2155824" cy="1815882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More generally, 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,</a:t>
            </a:r>
            <a:r>
              <a:rPr lang="is-IS" altLang="zh-TW" sz="1600" dirty="0"/>
              <a:t>…x</a:t>
            </a:r>
            <a:r>
              <a:rPr lang="is-IS" altLang="zh-TW" sz="1600" baseline="-25000" dirty="0"/>
              <a:t>n</a:t>
            </a:r>
            <a:r>
              <a:rPr lang="is-IS" altLang="zh-TW" sz="1600" dirty="0"/>
              <a:t> are </a:t>
            </a:r>
            <a:r>
              <a:rPr lang="is-IS" altLang="zh-TW" sz="1600" b="1" dirty="0"/>
              <a:t>features of d.</a:t>
            </a:r>
          </a:p>
          <a:p>
            <a:pPr>
              <a:defRPr/>
            </a:pPr>
            <a:r>
              <a:rPr lang="is-IS" altLang="zh-TW" sz="1600" dirty="0"/>
              <a:t>e.g. 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is-IS" altLang="zh-TW" sz="1600" dirty="0"/>
              <a:t>words (single words, pairs, triplets,...)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is-IS" altLang="zh-TW" sz="1600" dirty="0"/>
              <a:t>pos tags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is-IS" altLang="zh-TW" sz="1600" dirty="0"/>
              <a:t>meta-data of d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914400" y="2495550"/>
          <a:ext cx="3569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5" imgW="1943100" imgH="292100" progId="Equation.3">
                  <p:embed/>
                </p:oleObj>
              </mc:Choice>
              <mc:Fallback>
                <p:oleObj name="Equation" r:id="rId5" imgW="19431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95550"/>
                        <a:ext cx="3569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233041" y="4552950"/>
            <a:ext cx="46482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..x</a:t>
            </a:r>
            <a:r>
              <a:rPr lang="en-US" altLang="zh-TW" sz="1600" baseline="-25000" dirty="0"/>
              <a:t>n</a:t>
            </a:r>
            <a:r>
              <a:rPr lang="en-US" altLang="zh-TW" sz="1600" dirty="0"/>
              <a:t>: Feature representation </a:t>
            </a:r>
            <a:r>
              <a:rPr lang="en-US" altLang="zh-TW" sz="1600"/>
              <a:t>of document </a:t>
            </a:r>
            <a:r>
              <a:rPr lang="en-US" altLang="zh-TW" sz="1600" dirty="0"/>
              <a:t>d.</a:t>
            </a:r>
            <a:endParaRPr lang="en-US" altLang="zh-TW" sz="1600" baseline="-2500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084388" y="3028950"/>
            <a:ext cx="2590800" cy="646331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800" dirty="0"/>
              <a:t>x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,</a:t>
            </a:r>
            <a:r>
              <a:rPr lang="is-IS" altLang="zh-TW" sz="1800" dirty="0"/>
              <a:t>…x</a:t>
            </a:r>
            <a:r>
              <a:rPr lang="is-IS" altLang="zh-TW" sz="1800" baseline="-25000" dirty="0"/>
              <a:t>n</a:t>
            </a:r>
            <a:r>
              <a:rPr lang="is-IS" altLang="zh-TW" sz="1800" dirty="0"/>
              <a:t> can be the words in document d. </a:t>
            </a:r>
            <a:endParaRPr lang="en-US" altLang="zh-TW" sz="18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719341-5B39-7F42-B00F-F92A907E54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3FC56-80A1-1D43-A3FC-228594CF5B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2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369332"/>
          </a:xfrm>
        </p:spPr>
        <p:txBody>
          <a:bodyPr/>
          <a:lstStyle/>
          <a:p>
            <a:r>
              <a:rPr lang="en-US" sz="2400" u="sng" dirty="0"/>
              <a:t>Na</a:t>
            </a:r>
            <a:r>
              <a:rPr lang="fr-FR" sz="2400" u="sng" dirty="0" err="1"/>
              <a:t>ï</a:t>
            </a:r>
            <a:r>
              <a:rPr lang="en-US" sz="2400" u="sng" dirty="0" err="1"/>
              <a:t>ve</a:t>
            </a:r>
            <a:r>
              <a:rPr lang="en-US" sz="2400" dirty="0"/>
              <a:t> Bayes Independence Assumption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2586038" y="1200150"/>
          <a:ext cx="2671762" cy="53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4" imgW="1079500" imgH="215900" progId="Equation.3">
                  <p:embed/>
                </p:oleObj>
              </mc:Choice>
              <mc:Fallback>
                <p:oleObj name="Equation" r:id="rId4" imgW="1079500" imgH="2159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200150"/>
                        <a:ext cx="2671762" cy="53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923330"/>
          </a:xfrm>
        </p:spPr>
        <p:txBody>
          <a:bodyPr/>
          <a:lstStyle/>
          <a:p>
            <a:endParaRPr lang="en-US" sz="2000" dirty="0">
              <a:latin typeface="Calibri" charset="0"/>
              <a:sym typeface="Symbol" charset="2"/>
            </a:endParaRPr>
          </a:p>
          <a:p>
            <a:pPr marL="0" indent="0">
              <a:buNone/>
            </a:pPr>
            <a:r>
              <a:rPr lang="en-US" sz="2000" b="1" dirty="0">
                <a:latin typeface="Calibri" charset="0"/>
                <a:sym typeface="Symbol" charset="2"/>
              </a:rPr>
              <a:t>Conditional Independence</a:t>
            </a:r>
            <a:r>
              <a:rPr lang="en-US" sz="2000" dirty="0">
                <a:latin typeface="Calibri" charset="0"/>
                <a:sym typeface="Symbol" charset="2"/>
              </a:rPr>
              <a:t>: Assume the feature probabilities </a:t>
            </a:r>
            <a:r>
              <a:rPr lang="en-US" sz="2000" i="1" dirty="0">
                <a:latin typeface="Calibri" charset="0"/>
                <a:sym typeface="Symbol" charset="2"/>
              </a:rPr>
              <a:t>P</a:t>
            </a:r>
            <a:r>
              <a:rPr lang="en-US" sz="2000" dirty="0">
                <a:latin typeface="Calibri" charset="0"/>
                <a:sym typeface="Symbol" charset="2"/>
              </a:rPr>
              <a:t>(</a:t>
            </a:r>
            <a:r>
              <a:rPr lang="en-US" sz="2000" i="1" dirty="0" err="1">
                <a:latin typeface="Calibri" charset="0"/>
                <a:sym typeface="Symbol" charset="2"/>
              </a:rPr>
              <a:t>x</a:t>
            </a:r>
            <a:r>
              <a:rPr lang="en-US" sz="2000" i="1" baseline="-25000" dirty="0" err="1">
                <a:latin typeface="Calibri" charset="0"/>
                <a:sym typeface="Symbol" charset="2"/>
              </a:rPr>
              <a:t>i</a:t>
            </a:r>
            <a:r>
              <a:rPr lang="en-US" sz="2000" dirty="0" err="1">
                <a:latin typeface="Calibri" charset="0"/>
                <a:sym typeface="Symbol" charset="2"/>
              </a:rPr>
              <a:t>|</a:t>
            </a:r>
            <a:r>
              <a:rPr lang="en-US" sz="2000" i="1" dirty="0" err="1">
                <a:latin typeface="Calibri" charset="0"/>
                <a:sym typeface="Symbol" charset="2"/>
              </a:rPr>
              <a:t>c</a:t>
            </a:r>
            <a:r>
              <a:rPr lang="en-US" sz="2000" i="1" baseline="-25000" dirty="0" err="1">
                <a:latin typeface="Calibri" charset="0"/>
                <a:sym typeface="Symbol" charset="2"/>
              </a:rPr>
              <a:t>j</a:t>
            </a:r>
            <a:r>
              <a:rPr lang="en-US" sz="2000" dirty="0">
                <a:latin typeface="Calibri" charset="0"/>
                <a:sym typeface="Symbol" charset="2"/>
              </a:rPr>
              <a:t>) are independent given the class </a:t>
            </a:r>
            <a:r>
              <a:rPr lang="en-US" sz="2000" i="1" dirty="0">
                <a:latin typeface="Calibri" charset="0"/>
                <a:sym typeface="Symbol" charset="2"/>
              </a:rPr>
              <a:t>c.</a:t>
            </a:r>
            <a:endParaRPr lang="en-US" sz="2000" i="1" dirty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/>
          </p:nvPr>
        </p:nvGraphicFramePr>
        <p:xfrm>
          <a:off x="1295400" y="3544647"/>
          <a:ext cx="6348412" cy="39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6" imgW="3492500" imgH="215900" progId="Equation.3">
                  <p:embed/>
                </p:oleObj>
              </mc:Choice>
              <mc:Fallback>
                <p:oleObj name="Equation" r:id="rId6" imgW="3492500" imgH="2159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44647"/>
                        <a:ext cx="6348412" cy="39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F40860-A299-0D48-8C8B-4578B35B71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3A606-8B4F-1144-9F3C-36F2041B71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26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371600" y="1504950"/>
          <a:ext cx="4953000" cy="6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04950"/>
                        <a:ext cx="4953000" cy="6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346548" y="2724150"/>
          <a:ext cx="3835052" cy="77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548" y="2724150"/>
                        <a:ext cx="3835052" cy="773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C9A04-6FEC-254A-8154-5D1561FCBB1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3421A-E1B7-B74F-B153-1ED5367CF1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47B9A-D957-2F4A-9D51-913E5D9DB243}"/>
              </a:ext>
            </a:extLst>
          </p:cNvPr>
          <p:cNvSpPr txBox="1"/>
          <p:nvPr/>
        </p:nvSpPr>
        <p:spPr>
          <a:xfrm>
            <a:off x="2619925" y="3838026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 need to estimate these probabilities.</a:t>
            </a:r>
          </a:p>
          <a:p>
            <a:r>
              <a:rPr lang="en-US" sz="1600" dirty="0"/>
              <a:t>This is called learning / training NB classification model.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9E1FA-6AA8-8532-3E43-97B45800AC2E}"/>
              </a:ext>
            </a:extLst>
          </p:cNvPr>
          <p:cNvSpPr/>
          <p:nvPr/>
        </p:nvSpPr>
        <p:spPr>
          <a:xfrm>
            <a:off x="3505200" y="3028950"/>
            <a:ext cx="152400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75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>
                <a:latin typeface="Calibri (Headings)"/>
                <a:cs typeface="Calibri (Headings)"/>
              </a:rPr>
              <a:t>Text Classification and Na</a:t>
            </a:r>
            <a:r>
              <a:rPr lang="fr-FR" sz="4000">
                <a:latin typeface="Calibri (Headings)"/>
                <a:cs typeface="Calibri (Headings)"/>
              </a:rPr>
              <a:t>ï</a:t>
            </a:r>
            <a:r>
              <a:rPr lang="en-US" sz="400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5F3E49-C181-1745-B277-D9C419A3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Anagha Kulkarni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B0F68F-CCE5-6649-9676-4660C430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2838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1798"/>
            <a:ext cx="4648200" cy="945952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u="sng" dirty="0">
                <a:latin typeface="Calibri" charset="0"/>
                <a:ea typeface="ＭＳ Ｐゴシック" charset="0"/>
                <a:cs typeface="ＭＳ Ｐゴシック" charset="0"/>
              </a:rPr>
              <a:t>Multinomial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Na</a:t>
            </a:r>
            <a:r>
              <a:rPr lang="fr-FR" sz="3000" dirty="0" err="1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61555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Maximum Likelihood Estimates: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alibri" charset="0"/>
                <a:ea typeface="ＭＳ Ｐゴシック" charset="0"/>
              </a:rPr>
              <a:t>Simply use the relative frequencies in the data</a:t>
            </a:r>
          </a:p>
        </p:txBody>
      </p:sp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952119" y="2343150"/>
          <a:ext cx="2705481" cy="75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1587500" imgH="444500" progId="Equation.3">
                  <p:embed/>
                </p:oleObj>
              </mc:Choice>
              <mc:Fallback>
                <p:oleObj name="Equation" r:id="rId4" imgW="1587500" imgH="444500" progId="Equation.3">
                  <p:embed/>
                  <p:pic>
                    <p:nvPicPr>
                      <p:cNvPr id="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119" y="2343150"/>
                        <a:ext cx="2705481" cy="752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464945"/>
                <a:ext cx="3359125" cy="673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000" b="0" i="1" baseline="-25000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𝑐𝑜𝑢𝑛𝑡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𝑥𝑖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𝑥𝑘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𝑐𝑗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64945"/>
                <a:ext cx="3359125" cy="673839"/>
              </a:xfrm>
              <a:prstGeom prst="rect">
                <a:avLst/>
              </a:prstGeom>
              <a:blipFill>
                <a:blip r:embed="rId6"/>
                <a:stretch>
                  <a:fillRect l="-1132" t="-24074" r="-2264" b="-1092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226230-BC00-EA4B-AA01-C381314B39F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4BC82-20D9-B949-81E3-E2B460A2CF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57FC00E-8755-EC4B-BE60-0314E45C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88897"/>
            <a:ext cx="5410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latin typeface="Calibri"/>
                <a:cs typeface="Calibri"/>
              </a:rPr>
              <a:t>Number of times feature </a:t>
            </a:r>
            <a:r>
              <a:rPr lang="en-US" sz="1400" i="1" dirty="0">
                <a:latin typeface="Calibri"/>
                <a:cs typeface="Calibri"/>
              </a:rPr>
              <a:t>x</a:t>
            </a:r>
            <a:r>
              <a:rPr lang="en-US" sz="1400" i="1" baseline="-25000" dirty="0">
                <a:latin typeface="Calibri"/>
                <a:cs typeface="Calibri"/>
              </a:rPr>
              <a:t>i</a:t>
            </a:r>
            <a:r>
              <a:rPr lang="en-US" sz="1400" dirty="0">
                <a:latin typeface="Calibri"/>
                <a:cs typeface="Calibri"/>
              </a:rPr>
              <a:t> appears in documents of class </a:t>
            </a:r>
            <a:r>
              <a:rPr lang="en-US" sz="1400" i="1" dirty="0" err="1">
                <a:latin typeface="Calibri"/>
                <a:cs typeface="Calibri"/>
              </a:rPr>
              <a:t>c</a:t>
            </a:r>
            <a:r>
              <a:rPr lang="en-US" sz="1400" i="1" baseline="-25000" dirty="0" err="1">
                <a:latin typeface="Calibri"/>
                <a:cs typeface="Calibri"/>
              </a:rPr>
              <a:t>j</a:t>
            </a:r>
            <a:r>
              <a:rPr lang="en-US" sz="1400" baseline="-25000" dirty="0">
                <a:latin typeface="Calibri"/>
                <a:cs typeface="Calibri"/>
              </a:rPr>
              <a:t> 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relative to all feature counts in class </a:t>
            </a:r>
            <a:r>
              <a:rPr lang="en-US" sz="1400" i="1" dirty="0" err="1">
                <a:latin typeface="Calibri"/>
                <a:cs typeface="Calibri"/>
              </a:rPr>
              <a:t>c</a:t>
            </a:r>
            <a:r>
              <a:rPr lang="en-US" sz="1400" i="1" baseline="-25000" dirty="0" err="1">
                <a:latin typeface="Calibri"/>
                <a:cs typeface="Calibri"/>
              </a:rPr>
              <a:t>j</a:t>
            </a:r>
            <a:r>
              <a:rPr lang="en-US" sz="1400" baseline="-25000" dirty="0">
                <a:latin typeface="Calibri"/>
                <a:cs typeface="Calibri"/>
              </a:rPr>
              <a:t> </a:t>
            </a:r>
          </a:p>
          <a:p>
            <a:pPr algn="ctr"/>
            <a:endParaRPr lang="en-US" sz="1400" dirty="0">
              <a:latin typeface="Calibri"/>
              <a:cs typeface="Calibri"/>
            </a:endParaRPr>
          </a:p>
          <a:p>
            <a:pPr algn="ctr"/>
            <a:r>
              <a:rPr lang="en-US" sz="1400" dirty="0">
                <a:latin typeface="Calibri"/>
                <a:cs typeface="Calibri"/>
              </a:rPr>
              <a:t>Relative importance of feature </a:t>
            </a:r>
            <a:r>
              <a:rPr lang="en-US" sz="1400" i="1" dirty="0">
                <a:latin typeface="Calibri"/>
                <a:cs typeface="Calibri"/>
              </a:rPr>
              <a:t>x</a:t>
            </a:r>
            <a:r>
              <a:rPr lang="en-US" sz="1400" i="1" baseline="-25000" dirty="0">
                <a:latin typeface="Calibri"/>
                <a:cs typeface="Calibri"/>
              </a:rPr>
              <a:t>i</a:t>
            </a:r>
            <a:r>
              <a:rPr lang="en-US" sz="1400" dirty="0">
                <a:latin typeface="Calibri"/>
                <a:cs typeface="Calibri"/>
              </a:rPr>
              <a:t> for class </a:t>
            </a:r>
            <a:r>
              <a:rPr lang="en-US" sz="1400" i="1" dirty="0" err="1">
                <a:latin typeface="Calibri"/>
                <a:cs typeface="Calibri"/>
              </a:rPr>
              <a:t>c</a:t>
            </a:r>
            <a:r>
              <a:rPr lang="en-US" sz="1400" i="1" baseline="-25000" dirty="0" err="1">
                <a:latin typeface="Calibri"/>
                <a:cs typeface="Calibri"/>
              </a:rPr>
              <a:t>j</a:t>
            </a:r>
            <a:r>
              <a:rPr lang="en-US" sz="1400" baseline="-25000" dirty="0">
                <a:latin typeface="Calibri"/>
                <a:cs typeface="Calibri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27346-4651-8B4E-B394-A060E01DBA27}"/>
              </a:ext>
            </a:extLst>
          </p:cNvPr>
          <p:cNvSpPr txBox="1"/>
          <p:nvPr/>
        </p:nvSpPr>
        <p:spPr>
          <a:xfrm>
            <a:off x="228600" y="4523684"/>
            <a:ext cx="8115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Effectively, for each class we are learning a multinomial distribution over all the features, x</a:t>
            </a:r>
            <a:r>
              <a:rPr lang="en-US" sz="1600" baseline="-25000" dirty="0"/>
              <a:t>1</a:t>
            </a:r>
            <a:r>
              <a:rPr lang="en-US" sz="1600"/>
              <a:t>..x</a:t>
            </a:r>
            <a:r>
              <a:rPr lang="en-US" sz="1600" baseline="-25000"/>
              <a:t>n</a:t>
            </a:r>
            <a:r>
              <a:rPr lang="en-US" sz="160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4693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738664"/>
          </a:xfrm>
        </p:spPr>
        <p:txBody>
          <a:bodyPr/>
          <a:lstStyle/>
          <a:p>
            <a:r>
              <a:rPr lang="en-US" sz="2400" dirty="0"/>
              <a:t>Example of TC: </a:t>
            </a:r>
            <a:br>
              <a:rPr lang="en-US" sz="2400" dirty="0"/>
            </a:br>
            <a:r>
              <a:rPr lang="en-US" sz="2400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2462213"/>
          </a:xfrm>
        </p:spPr>
        <p:txBody>
          <a:bodyPr/>
          <a:lstStyle/>
          <a:p>
            <a:r>
              <a:rPr lang="en-US" sz="2000" dirty="0"/>
              <a:t>unbelievably disappointing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Full of zany characters and richly applied satire, and some great plot twists</a:t>
            </a:r>
          </a:p>
          <a:p>
            <a:endParaRPr lang="en-US" sz="2000" dirty="0"/>
          </a:p>
          <a:p>
            <a:r>
              <a:rPr lang="en-US" sz="2000" dirty="0"/>
              <a:t>this is the greatest screwball comedy ever filmed</a:t>
            </a:r>
          </a:p>
          <a:p>
            <a:endParaRPr lang="en-US" sz="2000" dirty="0"/>
          </a:p>
          <a:p>
            <a:r>
              <a:rPr lang="en-US" sz="2000" dirty="0"/>
              <a:t>It was pathetic. The worst part about it was the boxing scenes.</a:t>
            </a:r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15918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9621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63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24150"/>
            <a:ext cx="591828" cy="533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EF3AFE-2FC0-4A4A-B531-EFFB2AFD415C}"/>
              </a:ext>
            </a:extLst>
          </p:cNvPr>
          <p:cNvSpPr txBox="1"/>
          <p:nvPr/>
        </p:nvSpPr>
        <p:spPr>
          <a:xfrm>
            <a:off x="241096" y="807171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71A7E-404F-3142-ABD5-2DBD72CFB2DF}"/>
              </a:ext>
            </a:extLst>
          </p:cNvPr>
          <p:cNvSpPr txBox="1"/>
          <p:nvPr/>
        </p:nvSpPr>
        <p:spPr>
          <a:xfrm>
            <a:off x="431800" y="4324350"/>
            <a:ext cx="5474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Unlabeled data / review</a:t>
            </a:r>
            <a:r>
              <a:rPr lang="en-US" dirty="0"/>
              <a:t>: “fantastic plot full of comedy” </a:t>
            </a:r>
          </a:p>
          <a:p>
            <a:r>
              <a:rPr lang="en-US" b="1" dirty="0"/>
              <a:t>Class</a:t>
            </a:r>
            <a:r>
              <a:rPr lang="en-US" dirty="0"/>
              <a:t>: Positive / Negative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21F48-13B3-AA4B-89CB-4696009BA02B}"/>
              </a:ext>
            </a:extLst>
          </p:cNvPr>
          <p:cNvSpPr txBox="1"/>
          <p:nvPr/>
        </p:nvSpPr>
        <p:spPr>
          <a:xfrm>
            <a:off x="2819400" y="399224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OOV term!</a:t>
            </a:r>
          </a:p>
        </p:txBody>
      </p:sp>
    </p:spTree>
    <p:extLst>
      <p:ext uri="{BB962C8B-B14F-4D97-AF65-F5344CB8AC3E}">
        <p14:creationId xmlns:p14="http://schemas.microsoft.com/office/powerpoint/2010/main" val="329494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3350"/>
            <a:ext cx="4876800" cy="861774"/>
          </a:xfrm>
        </p:spPr>
        <p:txBody>
          <a:bodyPr/>
          <a:lstStyle/>
          <a:p>
            <a:r>
              <a:rPr lang="en-US" sz="2800" dirty="0"/>
              <a:t>Laplace (add 1) smoothing for Na</a:t>
            </a:r>
            <a:r>
              <a:rPr lang="fr-FR" sz="2800" dirty="0" err="1"/>
              <a:t>ï</a:t>
            </a:r>
            <a:r>
              <a:rPr lang="en-US" sz="2800" dirty="0" err="1"/>
              <a:t>ve</a:t>
            </a:r>
            <a:r>
              <a:rPr lang="en-US" sz="2800" dirty="0"/>
              <a:t>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0625" y="1581150"/>
                <a:ext cx="4738605" cy="9040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400" b="0" i="1" baseline="-25000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5" y="1581150"/>
                <a:ext cx="4738605" cy="904030"/>
              </a:xfrm>
              <a:prstGeom prst="rect">
                <a:avLst/>
              </a:prstGeom>
              <a:blipFill>
                <a:blip r:embed="rId2"/>
                <a:stretch>
                  <a:fillRect l="-1340" t="-15278" r="-1609" b="-986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851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86200" y="9715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Text Classification and Na</a:t>
            </a:r>
            <a:r>
              <a:rPr lang="fr-FR" sz="4000" dirty="0" err="1">
                <a:latin typeface="Calibri (Headings)"/>
                <a:cs typeface="Calibri (Headings)"/>
              </a:rPr>
              <a:t>ï</a:t>
            </a:r>
            <a:r>
              <a:rPr lang="en-US" sz="4000" dirty="0" err="1">
                <a:latin typeface="Calibri (Headings)"/>
                <a:cs typeface="Calibri (Headings)"/>
              </a:rPr>
              <a:t>ve</a:t>
            </a:r>
            <a:r>
              <a:rPr lang="en-US" sz="4000" dirty="0">
                <a:latin typeface="Calibri (Headings)"/>
                <a:cs typeface="Calibri (Headings)"/>
              </a:rPr>
              <a:t>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495550"/>
            <a:ext cx="3886200" cy="2316019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A Worked Example</a:t>
            </a:r>
          </a:p>
          <a:p>
            <a:r>
              <a:rPr lang="en-US" sz="2000" dirty="0"/>
              <a:t>(Only unigram features)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(With Laplace Smoothing)</a:t>
            </a:r>
          </a:p>
          <a:p>
            <a:pPr eaLnBrk="1" hangingPunct="1">
              <a:buFont typeface="Times" charset="0"/>
              <a:buNone/>
            </a:pPr>
            <a:endParaRPr lang="en-US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9D4836-52A5-3945-A4E2-A3CA206C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by Anagha Kulkarni,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AF695-B958-C34D-9448-9C9F64D0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302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07298" y="287655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Assigning a class label to Test doc d5:</a:t>
            </a:r>
          </a:p>
          <a:p>
            <a:r>
              <a:rPr lang="en-US" sz="1800" dirty="0">
                <a:latin typeface="+mn-lt"/>
              </a:rPr>
              <a:t>P(c|d5) </a:t>
            </a:r>
          </a:p>
          <a:p>
            <a:endParaRPr lang="en-US" dirty="0"/>
          </a:p>
          <a:p>
            <a:r>
              <a:rPr lang="en-US" sz="1800" dirty="0">
                <a:latin typeface="+mn-lt"/>
              </a:rPr>
              <a:t>P(j|d5)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C</a:t>
            </a:r>
            <a:r>
              <a:rPr lang="en-US" sz="1800" baseline="-25000" dirty="0">
                <a:latin typeface="+mn-lt"/>
              </a:rPr>
              <a:t>NB</a:t>
            </a:r>
            <a:r>
              <a:rPr lang="en-US" sz="1800" dirty="0">
                <a:latin typeface="+mn-lt"/>
              </a:rPr>
              <a:t>(d5) = c (i.e. china)</a:t>
            </a:r>
            <a:endParaRPr lang="en-US" sz="1800" baseline="-250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739574"/>
            <a:ext cx="2158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1/4 * (2/9)</a:t>
            </a:r>
            <a:r>
              <a:rPr lang="en-US" altLang="zh-TW" sz="1600" baseline="30000" dirty="0">
                <a:latin typeface="Calibri" charset="0"/>
                <a:ea typeface="Arial" charset="0"/>
                <a:cs typeface="Arial" charset="0"/>
              </a:rPr>
              <a:t>3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 * 2/9 * 2/9 </a:t>
            </a:r>
            <a:r>
              <a:rPr lang="en-US" altLang="zh-TW" sz="1600" dirty="0">
                <a:latin typeface="Calibri" charset="0"/>
              </a:rPr>
              <a:t>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76600" y="-19050"/>
          <a:ext cx="5867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Training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</a:t>
                      </a:r>
                      <a:r>
                        <a:rPr lang="en-US" sz="1600" baseline="0" dirty="0"/>
                        <a:t> Beijing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Chinese Shanghai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Macao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Tokyo Japan Chinese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j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Chinese Chinese Tokyo</a:t>
                      </a:r>
                      <a:r>
                        <a:rPr lang="en-US" sz="1600" baseline="0" dirty="0"/>
                        <a:t> Japan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028950"/>
            <a:ext cx="36973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Likelihood: Conditional Probabilities: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Tokyo|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Japan|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Tokyo|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Japan|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   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34574"/>
            <a:ext cx="83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Priors:</a:t>
            </a:r>
          </a:p>
          <a:p>
            <a:r>
              <a:rPr lang="en-US" sz="1800" i="1" dirty="0">
                <a:latin typeface="+mn-lt"/>
              </a:rPr>
              <a:t>P</a:t>
            </a:r>
            <a:r>
              <a:rPr lang="en-US" sz="1800" dirty="0">
                <a:latin typeface="+mn-lt"/>
              </a:rPr>
              <a:t>(</a:t>
            </a:r>
            <a:r>
              <a:rPr lang="en-US" sz="1800" i="1" dirty="0">
                <a:latin typeface="+mn-lt"/>
              </a:rPr>
              <a:t>c</a:t>
            </a:r>
            <a:r>
              <a:rPr lang="en-US" sz="1800" dirty="0">
                <a:latin typeface="+mn-lt"/>
              </a:rPr>
              <a:t>)= </a:t>
            </a:r>
          </a:p>
          <a:p>
            <a:endParaRPr lang="en-US" sz="200" i="1" dirty="0">
              <a:latin typeface="+mn-lt"/>
            </a:endParaRPr>
          </a:p>
          <a:p>
            <a:r>
              <a:rPr lang="en-US" sz="1800" i="1" dirty="0">
                <a:latin typeface="+mn-lt"/>
              </a:rPr>
              <a:t>P</a:t>
            </a:r>
            <a:r>
              <a:rPr lang="en-US" sz="1800" dirty="0">
                <a:latin typeface="+mn-lt"/>
              </a:rPr>
              <a:t>(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)=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2087998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3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231259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4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96472" y="2388790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2291774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1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251636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4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425072" y="2592566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228600" y="1123951"/>
          <a:ext cx="2133600" cy="58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1524000" imgH="419100" progId="Equation.3">
                  <p:embed/>
                </p:oleObj>
              </mc:Choice>
              <mc:Fallback>
                <p:oleObj name="Equation" r:id="rId4" imgW="1524000" imgH="419100" progId="Equation.3">
                  <p:embed/>
                  <p:pic>
                    <p:nvPicPr>
                      <p:cNvPr id="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23951"/>
                        <a:ext cx="2133600" cy="586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191022" y="176473"/>
          <a:ext cx="869084" cy="51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6" imgW="660400" imgH="393700" progId="Equation.3">
                  <p:embed/>
                </p:oleObj>
              </mc:Choice>
              <mc:Fallback>
                <p:oleObj name="Equation" r:id="rId6" imgW="660400" imgH="393700" progId="Equation.3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22" y="176473"/>
                        <a:ext cx="869084" cy="518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05000" y="3293646"/>
            <a:ext cx="255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(5+1) / (8+6) = 6/14 = 3/7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5000" y="356235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(0+1) / (8+6) = 1/14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5000" y="414521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0" y="385208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(0+1) / (8+6) = 1/14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5000" y="4412218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11448" y="466925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7388" y="3168819"/>
            <a:ext cx="2366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3/4 * (3/7)</a:t>
            </a:r>
            <a:r>
              <a:rPr lang="en-US" altLang="zh-TW" sz="1600" baseline="30000" dirty="0">
                <a:latin typeface="Calibri" charset="0"/>
              </a:rPr>
              <a:t>3</a:t>
            </a:r>
            <a:r>
              <a:rPr lang="en-US" altLang="zh-TW" sz="1600" dirty="0">
                <a:latin typeface="Calibri" charset="0"/>
              </a:rPr>
              <a:t> * 1/14 * 1/14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0.0003</a:t>
            </a: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/>
        </p:nvGraphicFramePr>
        <p:xfrm>
          <a:off x="6096000" y="3271818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8" imgW="152280" imgH="126720" progId="Equation.3">
                  <p:embed/>
                </p:oleObj>
              </mc:Choice>
              <mc:Fallback>
                <p:oleObj name="Equation" r:id="rId8" imgW="152280" imgH="126720" progId="Equation.3">
                  <p:embed/>
                  <p:pic>
                    <p:nvPicPr>
                      <p:cNvPr id="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71818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6096000" y="38444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0" imgW="152280" imgH="126720" progId="Equation.3">
                  <p:embed/>
                </p:oleObj>
              </mc:Choice>
              <mc:Fallback>
                <p:oleObj name="Equation" r:id="rId10" imgW="152280" imgH="126720" progId="Equation.3">
                  <p:embed/>
                  <p:pic>
                    <p:nvPicPr>
                      <p:cNvPr id="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444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161" y="686065"/>
            <a:ext cx="319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Likelihood: </a:t>
            </a:r>
          </a:p>
          <a:p>
            <a:r>
              <a:rPr lang="en-US" sz="1400" dirty="0"/>
              <a:t>(Using </a:t>
            </a:r>
            <a:r>
              <a:rPr lang="en-US" sz="1400" dirty="0">
                <a:latin typeface="+mn-lt"/>
              </a:rPr>
              <a:t>MLE with Laplace Smoothing)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FD582D-393D-244F-B6CD-310DEFFA4298}"/>
              </a:ext>
            </a:extLst>
          </p:cNvPr>
          <p:cNvGrpSpPr/>
          <p:nvPr/>
        </p:nvGrpSpPr>
        <p:grpSpPr>
          <a:xfrm>
            <a:off x="152399" y="1885950"/>
            <a:ext cx="4643747" cy="3174325"/>
            <a:chOff x="228600" y="1809750"/>
            <a:chExt cx="4419600" cy="333375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D446B2A-B758-1E4A-B067-435F664D5C3B}"/>
                </a:ext>
              </a:extLst>
            </p:cNvPr>
            <p:cNvSpPr/>
            <p:nvPr/>
          </p:nvSpPr>
          <p:spPr bwMode="auto">
            <a:xfrm>
              <a:off x="228600" y="1809750"/>
              <a:ext cx="4419600" cy="333375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D1FA41-288F-384F-91C2-03B3761037C1}"/>
                </a:ext>
              </a:extLst>
            </p:cNvPr>
            <p:cNvSpPr txBox="1"/>
            <p:nvPr/>
          </p:nvSpPr>
          <p:spPr>
            <a:xfrm>
              <a:off x="2669289" y="1911561"/>
              <a:ext cx="1462040" cy="387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>
                  <a:latin typeface="+mn-lt"/>
                </a:rPr>
                <a:t>Training Phase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BB118F-1020-894E-947A-463DA19DDFCB}"/>
              </a:ext>
            </a:extLst>
          </p:cNvPr>
          <p:cNvGrpSpPr/>
          <p:nvPr/>
        </p:nvGrpSpPr>
        <p:grpSpPr>
          <a:xfrm>
            <a:off x="5012432" y="1809750"/>
            <a:ext cx="4131568" cy="2971800"/>
            <a:chOff x="228600" y="1809750"/>
            <a:chExt cx="4419600" cy="3333750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78DDB6F-550A-C545-A91F-001E68EA49B4}"/>
                </a:ext>
              </a:extLst>
            </p:cNvPr>
            <p:cNvSpPr/>
            <p:nvPr/>
          </p:nvSpPr>
          <p:spPr bwMode="auto">
            <a:xfrm>
              <a:off x="228600" y="1809750"/>
              <a:ext cx="4419600" cy="333375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CF0F2A-390B-1B4D-AD8E-5D815510F9CF}"/>
                </a:ext>
              </a:extLst>
            </p:cNvPr>
            <p:cNvSpPr txBox="1"/>
            <p:nvPr/>
          </p:nvSpPr>
          <p:spPr>
            <a:xfrm>
              <a:off x="2815435" y="1859035"/>
              <a:ext cx="1549798" cy="41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>
                  <a:latin typeface="+mn-lt"/>
                </a:rPr>
                <a:t>Testing Phase</a:t>
              </a:r>
            </a:p>
          </p:txBody>
        </p:sp>
      </p:grpSp>
      <p:graphicFrame>
        <p:nvGraphicFramePr>
          <p:cNvPr id="42" name="Object 2">
            <a:extLst>
              <a:ext uri="{FF2B5EF4-FFF2-40B4-BE49-F238E27FC236}">
                <a16:creationId xmlns:a16="http://schemas.microsoft.com/office/drawing/2014/main" id="{52ED3AAB-9BCF-A34B-96EB-8AEE900F1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3122" y="2134809"/>
          <a:ext cx="2238965" cy="45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1" imgW="1828800" imgH="368300" progId="Equation.3">
                  <p:embed/>
                </p:oleObj>
              </mc:Choice>
              <mc:Fallback>
                <p:oleObj name="Equation" r:id="rId11" imgW="1828800" imgH="368300" progId="Equation.3">
                  <p:embed/>
                  <p:pic>
                    <p:nvPicPr>
                      <p:cNvPr id="42" name="Object 2">
                        <a:extLst>
                          <a:ext uri="{FF2B5EF4-FFF2-40B4-BE49-F238E27FC236}">
                            <a16:creationId xmlns:a16="http://schemas.microsoft.com/office/drawing/2014/main" id="{52ED3AAB-9BCF-A34B-96EB-8AEE900F1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122" y="2134809"/>
                        <a:ext cx="2238965" cy="451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">
            <a:extLst>
              <a:ext uri="{FF2B5EF4-FFF2-40B4-BE49-F238E27FC236}">
                <a16:creationId xmlns:a16="http://schemas.microsoft.com/office/drawing/2014/main" id="{9C8B0BC8-6431-554A-B85D-CC3AA82B8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0314" y="1910892"/>
          <a:ext cx="1564348" cy="33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13" imgW="1371600" imgH="292100" progId="Equation.3">
                  <p:embed/>
                </p:oleObj>
              </mc:Choice>
              <mc:Fallback>
                <p:oleObj name="Equation" r:id="rId13" imgW="1371600" imgH="292100" progId="Equation.3">
                  <p:embed/>
                  <p:pic>
                    <p:nvPicPr>
                      <p:cNvPr id="43" name="Object 3">
                        <a:extLst>
                          <a:ext uri="{FF2B5EF4-FFF2-40B4-BE49-F238E27FC236}">
                            <a16:creationId xmlns:a16="http://schemas.microsoft.com/office/drawing/2014/main" id="{9C8B0BC8-6431-554A-B85D-CC3AA82B8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314" y="1910892"/>
                        <a:ext cx="1564348" cy="331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91CFAA-8873-084E-9F33-0F575B2136E8}"/>
              </a:ext>
            </a:extLst>
          </p:cNvPr>
          <p:cNvSpPr txBox="1"/>
          <p:nvPr/>
        </p:nvSpPr>
        <p:spPr>
          <a:xfrm>
            <a:off x="125075" y="637"/>
            <a:ext cx="156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Priors: (Using MLE)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F6A93A2-D8DE-2942-9ED0-593651A4E3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F249937-0EE6-604F-82F0-6D96DF97A0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7" grpId="0"/>
      <p:bldP spid="8" grpId="0" build="allAtOnce"/>
      <p:bldP spid="13" grpId="0"/>
      <p:bldP spid="24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6D15-8F97-F145-B042-C52727D6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3350"/>
            <a:ext cx="6449317" cy="1000125"/>
          </a:xfrm>
        </p:spPr>
        <p:txBody>
          <a:bodyPr/>
          <a:lstStyle/>
          <a:p>
            <a:r>
              <a:rPr lang="en-US" dirty="0"/>
              <a:t>How to compute P(w1)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D827E-3CDF-2A48-9E52-07CCFABB9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6234" y="895350"/>
            <a:ext cx="8635366" cy="41272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(Toy) Corpus: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I am Sam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Sam I 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I do not like green eggs and ham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latin typeface="Calibri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P(I) = 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       = 3 / 14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latin typeface="Calibri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P(Sam) = ?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              = 2 / 14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latin typeface="Calibri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P(am | I) = How often does ‘am’ follow ‘I’?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P(have | I) = ? </a:t>
            </a:r>
          </a:p>
          <a:p>
            <a:pPr>
              <a:lnSpc>
                <a:spcPct val="90000"/>
              </a:lnSpc>
              <a:buNone/>
            </a:pPr>
            <a:endParaRPr lang="en-US" sz="1600" dirty="0"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P(</a:t>
            </a:r>
            <a:r>
              <a:rPr lang="en-US" sz="1600" dirty="0" err="1">
                <a:latin typeface="Calibri" charset="0"/>
              </a:rPr>
              <a:t>eggs|I</a:t>
            </a:r>
            <a:r>
              <a:rPr lang="en-US" sz="1600" dirty="0">
                <a:latin typeface="Calibri" charset="0"/>
              </a:rPr>
              <a:t> am Sam and I like milk bread and) = ?    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alibri" charset="0"/>
              </a:rPr>
              <a:t>In order to estimate this probability our corpus has to contain instances of “I am Sam and I like milk bread and eggs”.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alibri" charset="0"/>
              </a:rPr>
              <a:t>Even a large corpus is unlikely to contain the exact string we need.  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alibri" charset="0"/>
              </a:rPr>
              <a:t>As the string gets longer it become harder to find it in a corpus.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C4A46-9467-E242-BE56-0722390BC092}"/>
              </a:ext>
            </a:extLst>
          </p:cNvPr>
          <p:cNvSpPr txBox="1"/>
          <p:nvPr/>
        </p:nvSpPr>
        <p:spPr>
          <a:xfrm>
            <a:off x="2133600" y="1895475"/>
            <a:ext cx="276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Relative frequency of a word in a corpus. </a:t>
            </a:r>
          </a:p>
          <a:p>
            <a:r>
              <a:rPr lang="en-US" sz="1200" dirty="0"/>
              <a:t>Likelihood of this word in this corpus.</a:t>
            </a:r>
          </a:p>
          <a:p>
            <a:r>
              <a:rPr lang="en-US" sz="1200" dirty="0"/>
              <a:t>Probability of this word in this corpus.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2250-5564-3C4C-B756-2EBDACCB5BB5}"/>
              </a:ext>
            </a:extLst>
          </p:cNvPr>
          <p:cNvSpPr txBox="1"/>
          <p:nvPr/>
        </p:nvSpPr>
        <p:spPr>
          <a:xfrm>
            <a:off x="5181600" y="2343150"/>
            <a:ext cx="3001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about P(bread) = ? Or P(milk) = ?</a:t>
            </a:r>
          </a:p>
          <a:p>
            <a:r>
              <a:rPr lang="en-US" sz="1400" dirty="0"/>
              <a:t>No corpus statistics. </a:t>
            </a:r>
          </a:p>
          <a:p>
            <a:r>
              <a:rPr lang="en-US" sz="1400" dirty="0"/>
              <a:t>Use larger corpus.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270B-BF31-5241-A1CC-76E823CF869F}"/>
              </a:ext>
            </a:extLst>
          </p:cNvPr>
          <p:cNvSpPr txBox="1"/>
          <p:nvPr/>
        </p:nvSpPr>
        <p:spPr>
          <a:xfrm>
            <a:off x="3919800" y="340995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2/3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E7B8F-87E0-0243-A897-CBB58ECFF106}"/>
              </a:ext>
            </a:extLst>
          </p:cNvPr>
          <p:cNvSpPr txBox="1"/>
          <p:nvPr/>
        </p:nvSpPr>
        <p:spPr>
          <a:xfrm>
            <a:off x="1517334" y="368099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0/3 = 0</a:t>
            </a:r>
          </a:p>
        </p:txBody>
      </p:sp>
    </p:spTree>
    <p:extLst>
      <p:ext uri="{BB962C8B-B14F-4D97-AF65-F5344CB8AC3E}">
        <p14:creationId xmlns:p14="http://schemas.microsoft.com/office/powerpoint/2010/main" val="36405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9048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56234" y="1364424"/>
            <a:ext cx="8431530" cy="30469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Simplifying assumption:</a:t>
            </a:r>
          </a:p>
          <a:p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eggs|I</a:t>
            </a:r>
            <a:r>
              <a:rPr lang="en-US" sz="1800" dirty="0">
                <a:latin typeface="Calibri" charset="0"/>
              </a:rPr>
              <a:t> am Sam and I like milk bread and)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≈ </a:t>
            </a:r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</a:t>
            </a:r>
            <a:r>
              <a:rPr lang="en-US" sz="1800" strike="sngStrike" dirty="0" err="1">
                <a:latin typeface="Calibri" charset="0"/>
              </a:rPr>
              <a:t>I</a:t>
            </a:r>
            <a:r>
              <a:rPr lang="en-US" sz="1800" strike="sngStrike" dirty="0">
                <a:latin typeface="Calibri" charset="0"/>
              </a:rPr>
              <a:t> </a:t>
            </a:r>
            <a:r>
              <a:rPr lang="en-US" sz="1800" dirty="0">
                <a:latin typeface="Calibri" charset="0"/>
              </a:rPr>
              <a:t>am Sam and I like milk bread and)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eggs|I</a:t>
            </a:r>
            <a:r>
              <a:rPr lang="en-US" sz="1800" dirty="0">
                <a:latin typeface="Calibri" charset="0"/>
              </a:rPr>
              <a:t> am Sam and I like milk bread and)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≈ </a:t>
            </a:r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</a:t>
            </a:r>
            <a:r>
              <a:rPr lang="en-US" sz="1800" strike="sngStrike" dirty="0" err="1">
                <a:latin typeface="Calibri" charset="0"/>
              </a:rPr>
              <a:t>I</a:t>
            </a:r>
            <a:r>
              <a:rPr lang="en-US" sz="1800" strike="sngStrike" dirty="0">
                <a:latin typeface="Calibri" charset="0"/>
              </a:rPr>
              <a:t> am </a:t>
            </a:r>
            <a:r>
              <a:rPr lang="en-US" sz="1800" dirty="0">
                <a:latin typeface="Calibri" charset="0"/>
              </a:rPr>
              <a:t>Sam and I like milk bread and)</a:t>
            </a:r>
          </a:p>
          <a:p>
            <a:endParaRPr lang="en-US" sz="1800" dirty="0">
              <a:latin typeface="Calibri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charset="0"/>
                <a:cs typeface="Calibri" panose="020F0502020204030204" pitchFamily="34" charset="0"/>
              </a:rPr>
              <a:t>Or…</a:t>
            </a:r>
          </a:p>
          <a:p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eggs|I</a:t>
            </a:r>
            <a:r>
              <a:rPr lang="en-US" sz="1800" dirty="0">
                <a:latin typeface="Calibri" charset="0"/>
              </a:rPr>
              <a:t> am Sam and I like milk bread and)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≈ </a:t>
            </a:r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</a:t>
            </a:r>
            <a:r>
              <a:rPr lang="en-US" sz="1800" strike="sngStrike" dirty="0" err="1">
                <a:latin typeface="Calibri" charset="0"/>
              </a:rPr>
              <a:t>I</a:t>
            </a:r>
            <a:r>
              <a:rPr lang="en-US" sz="1800" strike="sngStrike" dirty="0">
                <a:latin typeface="Calibri" charset="0"/>
              </a:rPr>
              <a:t> am Sam and I like milk</a:t>
            </a:r>
            <a:r>
              <a:rPr lang="en-US" sz="1800" dirty="0">
                <a:latin typeface="Calibri" charset="0"/>
              </a:rPr>
              <a:t> bread and)</a:t>
            </a:r>
          </a:p>
          <a:p>
            <a:endParaRPr lang="en-US" sz="1800" dirty="0">
              <a:latin typeface="Calibri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charset="0"/>
                <a:cs typeface="Calibri" panose="020F0502020204030204" pitchFamily="34" charset="0"/>
              </a:rPr>
              <a:t>Or…</a:t>
            </a:r>
          </a:p>
          <a:p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eggs|I</a:t>
            </a:r>
            <a:r>
              <a:rPr lang="en-US" sz="1800" dirty="0">
                <a:latin typeface="Calibri" charset="0"/>
              </a:rPr>
              <a:t> am Sam and I like milk bread and)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≈ </a:t>
            </a:r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</a:t>
            </a:r>
            <a:r>
              <a:rPr lang="en-US" sz="1800" strike="sngStrike" dirty="0" err="1">
                <a:latin typeface="Calibri" charset="0"/>
              </a:rPr>
              <a:t>I</a:t>
            </a:r>
            <a:r>
              <a:rPr lang="en-US" sz="1800" strike="sngStrike" dirty="0">
                <a:latin typeface="Calibri" charset="0"/>
              </a:rPr>
              <a:t> am Sam and I like milk bread </a:t>
            </a:r>
            <a:r>
              <a:rPr lang="en-US" sz="1800" dirty="0">
                <a:latin typeface="Calibri" charset="0"/>
              </a:rPr>
              <a:t>and)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1C7C76-8218-B14F-8211-A40B9334EC8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89765-CFD9-9246-93B2-FA5B20D73F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7312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56234" y="2131695"/>
            <a:ext cx="8431530" cy="553998"/>
          </a:xfrm>
        </p:spPr>
        <p:txBody>
          <a:bodyPr/>
          <a:lstStyle/>
          <a:p>
            <a:r>
              <a:rPr lang="en-US" sz="1800" dirty="0">
                <a:latin typeface="Calibri" charset="0"/>
              </a:rPr>
              <a:t>Simplifying assumption:</a:t>
            </a:r>
          </a:p>
          <a:p>
            <a:pPr eaLnBrk="1" hangingPunct="1">
              <a:buFont typeface="Wingdings" charset="2"/>
              <a:buNone/>
            </a:pPr>
            <a:endParaRPr lang="en-US" sz="1800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16222"/>
              </p:ext>
            </p:extLst>
          </p:nvPr>
        </p:nvGraphicFramePr>
        <p:xfrm>
          <a:off x="2743200" y="2023907"/>
          <a:ext cx="4215765" cy="64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23907"/>
                        <a:ext cx="4215765" cy="64531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694386"/>
              </p:ext>
            </p:extLst>
          </p:nvPr>
        </p:nvGraphicFramePr>
        <p:xfrm>
          <a:off x="1676400" y="971550"/>
          <a:ext cx="4418388" cy="66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2387600" imgH="355600" progId="Equation.3">
                  <p:embed/>
                </p:oleObj>
              </mc:Choice>
              <mc:Fallback>
                <p:oleObj name="Equation" r:id="rId6" imgW="2387600" imgH="355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71550"/>
                        <a:ext cx="4418388" cy="66040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4B8347-A69D-E349-A38E-6F7B639535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91C82-D574-0645-966C-6D0A5F5F9B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C018D-5CE2-3A45-99AF-93D4559078CB}"/>
              </a:ext>
            </a:extLst>
          </p:cNvPr>
          <p:cNvSpPr txBox="1"/>
          <p:nvPr/>
        </p:nvSpPr>
        <p:spPr>
          <a:xfrm>
            <a:off x="457200" y="10477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Rule:</a:t>
            </a:r>
          </a:p>
        </p:txBody>
      </p:sp>
    </p:spTree>
    <p:extLst>
      <p:ext uri="{BB962C8B-B14F-4D97-AF65-F5344CB8AC3E}">
        <p14:creationId xmlns:p14="http://schemas.microsoft.com/office/powerpoint/2010/main" val="29306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752600" y="1123950"/>
          <a:ext cx="4648200" cy="104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587500" imgH="355600" progId="Equation.3">
                  <p:embed/>
                </p:oleObj>
              </mc:Choice>
              <mc:Fallback>
                <p:oleObj name="Equation" r:id="rId5" imgW="1587500" imgH="3556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3950"/>
                        <a:ext cx="4648200" cy="104737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041104-4837-F848-82E0-E3108872FD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4A274-7B1F-084B-9ECB-6CB64EBA96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12734</TotalTime>
  <Words>3641</Words>
  <Application>Microsoft Macintosh PowerPoint</Application>
  <PresentationFormat>On-screen Show (16:9)</PresentationFormat>
  <Paragraphs>679</Paragraphs>
  <Slides>59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Calibri (Headings)</vt:lpstr>
      <vt:lpstr>MS PGothic</vt:lpstr>
      <vt:lpstr>MS PGothic</vt:lpstr>
      <vt:lpstr>新細明體</vt:lpstr>
      <vt:lpstr>Arial</vt:lpstr>
      <vt:lpstr>Calibri</vt:lpstr>
      <vt:lpstr>Cambria Math</vt:lpstr>
      <vt:lpstr>Lucida Sans</vt:lpstr>
      <vt:lpstr>Symbol</vt:lpstr>
      <vt:lpstr>Tahoma</vt:lpstr>
      <vt:lpstr>Times</vt:lpstr>
      <vt:lpstr>Times New Roman</vt:lpstr>
      <vt:lpstr>Verdana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Assign a probability to a sentence / phrase</vt:lpstr>
      <vt:lpstr>How to compute P(W)</vt:lpstr>
      <vt:lpstr>How to compute P(w1) ?</vt:lpstr>
      <vt:lpstr>Markov Assumption</vt:lpstr>
      <vt:lpstr>Markov Assumption</vt:lpstr>
      <vt:lpstr>Simplest case: Unigram model</vt:lpstr>
      <vt:lpstr>Bigram model</vt:lpstr>
      <vt:lpstr>N-gram models</vt:lpstr>
      <vt:lpstr>PowerPoint Presentation</vt:lpstr>
      <vt:lpstr>Estimating unigram probabilities</vt:lpstr>
      <vt:lpstr>Estimating bigram probabilities</vt:lpstr>
      <vt:lpstr>An example</vt:lpstr>
      <vt:lpstr>More examples:  Corpus: Berkeley Restaurant Project sentences (A dialogue system that answered questions about restaurants in Berkeley)</vt:lpstr>
      <vt:lpstr>Raw bigram counts</vt:lpstr>
      <vt:lpstr>Raw bigram probabilities</vt:lpstr>
      <vt:lpstr>Bigram estimates of sentence probabilities</vt:lpstr>
      <vt:lpstr>What kinds of trends can be observed?</vt:lpstr>
      <vt:lpstr>Practical Issues</vt:lpstr>
      <vt:lpstr>PowerPoint Presentation</vt:lpstr>
      <vt:lpstr>Computing sentence probability using Bigram LM</vt:lpstr>
      <vt:lpstr>Language Model: Estimation with Smoothing</vt:lpstr>
      <vt:lpstr>Language Model: Estimation with Smoothing</vt:lpstr>
      <vt:lpstr>PowerPoint Presentation</vt:lpstr>
      <vt:lpstr>Add-1 estimation is a blunt instrument</vt:lpstr>
      <vt:lpstr>Alternatives</vt:lpstr>
      <vt:lpstr>PowerPoint Presentation</vt:lpstr>
      <vt:lpstr>LM: Evaluation</vt:lpstr>
      <vt:lpstr>LM: Evaluation </vt:lpstr>
      <vt:lpstr>LM: Evaluation</vt:lpstr>
      <vt:lpstr>Perplexity (PP)</vt:lpstr>
      <vt:lpstr>Perplexity (PP)</vt:lpstr>
      <vt:lpstr>Language Models: Summary</vt:lpstr>
      <vt:lpstr>Language Modeling Toolkits</vt:lpstr>
      <vt:lpstr>PowerPoint Presentation</vt:lpstr>
      <vt:lpstr>Example of TC: Spam Filtering </vt:lpstr>
      <vt:lpstr>Example of TC:  Positive or negative movie review?</vt:lpstr>
      <vt:lpstr>Example of TC:  What is the subject of this article?</vt:lpstr>
      <vt:lpstr>Text Classification Examples</vt:lpstr>
      <vt:lpstr>Text Classification: Definition</vt:lpstr>
      <vt:lpstr>PowerPoint Presentation</vt:lpstr>
      <vt:lpstr>Classification Methods: Supervised Machine Learning</vt:lpstr>
      <vt:lpstr>Text Classification and Naïve Bayes</vt:lpstr>
      <vt:lpstr>Naïve Bayes Intuition</vt:lpstr>
      <vt:lpstr>Text Classification and Naïve Bayes</vt:lpstr>
      <vt:lpstr>Bayes’ Rule Applied to  Documents and Classes</vt:lpstr>
      <vt:lpstr>Naïve Bayes Classifier</vt:lpstr>
      <vt:lpstr>PowerPoint Presentation</vt:lpstr>
      <vt:lpstr>Naïve Bayes Classifier</vt:lpstr>
      <vt:lpstr>Naïve Bayes Independence Assumption</vt:lpstr>
      <vt:lpstr>Naïve Bayes Classifier</vt:lpstr>
      <vt:lpstr>Text Classification and Naïve Bayes</vt:lpstr>
      <vt:lpstr>Learning the Multinomial Naïve Bayes Model</vt:lpstr>
      <vt:lpstr>Example of TC:  Positive or negative movie review?</vt:lpstr>
      <vt:lpstr>Laplace (add 1) smoothing for Naïve Bayes</vt:lpstr>
      <vt:lpstr>Text Classification and Naïve Bayes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Mark Kim</cp:lastModifiedBy>
  <cp:revision>312</cp:revision>
  <cp:lastPrinted>2020-08-27T01:58:20Z</cp:lastPrinted>
  <dcterms:created xsi:type="dcterms:W3CDTF">2019-08-21T17:42:26Z</dcterms:created>
  <dcterms:modified xsi:type="dcterms:W3CDTF">2023-07-10T20:37:32Z</dcterms:modified>
</cp:coreProperties>
</file>