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4/3/2022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4/3/2022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4/3/2022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4/3/2022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5181-7155-4BAC-B539-80C48FB57042}"/>
              </a:ext>
            </a:extLst>
          </p:cNvPr>
          <p:cNvSpPr>
            <a:spLocks noGrp="1"/>
          </p:cNvSpPr>
          <p:nvPr>
            <p:ph type="ctrTitle"/>
          </p:nvPr>
        </p:nvSpPr>
        <p:spPr>
          <a:xfrm>
            <a:off x="2376564" y="793333"/>
            <a:ext cx="8561747" cy="2541431"/>
          </a:xfrm>
        </p:spPr>
        <p:txBody>
          <a:bodyPr anchor="ctr"/>
          <a:lstStyle/>
          <a:p>
            <a:r>
              <a:rPr lang="en" dirty="0">
                <a:latin typeface="Roboto"/>
                <a:ea typeface="Roboto"/>
                <a:cs typeface="Roboto"/>
                <a:sym typeface="Roboto"/>
              </a:rPr>
              <a:t>Store Sales Prediction</a:t>
            </a:r>
            <a:endParaRPr lang="en-IN" dirty="0"/>
          </a:p>
        </p:txBody>
      </p:sp>
    </p:spTree>
    <p:extLst>
      <p:ext uri="{BB962C8B-B14F-4D97-AF65-F5344CB8AC3E}">
        <p14:creationId xmlns:p14="http://schemas.microsoft.com/office/powerpoint/2010/main" val="419991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B909-9886-4FB9-97F8-2946CC6DD586}"/>
              </a:ext>
            </a:extLst>
          </p:cNvPr>
          <p:cNvSpPr>
            <a:spLocks noGrp="1"/>
          </p:cNvSpPr>
          <p:nvPr>
            <p:ph type="title"/>
          </p:nvPr>
        </p:nvSpPr>
        <p:spPr/>
        <p:txBody>
          <a:bodyPr anchor="ctr"/>
          <a:lstStyle/>
          <a:p>
            <a:r>
              <a:rPr lang="en" sz="3200" dirty="0">
                <a:latin typeface="Roboto"/>
                <a:ea typeface="Roboto"/>
                <a:cs typeface="Roboto"/>
                <a:sym typeface="Roboto"/>
              </a:rPr>
              <a:t>Q &amp; A</a:t>
            </a:r>
            <a:endParaRPr lang="en-IN" dirty="0"/>
          </a:p>
        </p:txBody>
      </p:sp>
      <p:sp>
        <p:nvSpPr>
          <p:cNvPr id="3" name="Content Placeholder 2">
            <a:extLst>
              <a:ext uri="{FF2B5EF4-FFF2-40B4-BE49-F238E27FC236}">
                <a16:creationId xmlns:a16="http://schemas.microsoft.com/office/drawing/2014/main" id="{7C381393-B1C5-4B99-A1CD-1561BC5ECB00}"/>
              </a:ext>
            </a:extLst>
          </p:cNvPr>
          <p:cNvSpPr>
            <a:spLocks noGrp="1"/>
          </p:cNvSpPr>
          <p:nvPr>
            <p:ph idx="1"/>
          </p:nvPr>
        </p:nvSpPr>
        <p:spPr/>
        <p:txBody>
          <a:bodyPr>
            <a:normAutofit/>
          </a:bodyPr>
          <a:lstStyle/>
          <a:p>
            <a:pPr marL="0" lvl="0" indent="0" algn="just" rtl="0">
              <a:lnSpc>
                <a:spcPct val="150000"/>
              </a:lnSpc>
              <a:spcBef>
                <a:spcPts val="0"/>
              </a:spcBef>
              <a:spcAft>
                <a:spcPts val="0"/>
              </a:spcAft>
              <a:buNone/>
            </a:pPr>
            <a:r>
              <a:rPr lang="en-US" sz="1600" b="1" dirty="0">
                <a:latin typeface="Times New Roman" panose="02020603050405020304" pitchFamily="18" charset="0"/>
                <a:ea typeface="Calibri"/>
                <a:cs typeface="Times New Roman" panose="02020603050405020304" pitchFamily="18" charset="0"/>
                <a:sym typeface="Calibri"/>
              </a:rPr>
              <a:t>Q 6) How Prediction was done?</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50000"/>
              </a:lnSpc>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Ans. The tested files are load in to the drive. We pass its data to the best model which we have saved in .</a:t>
            </a:r>
            <a:r>
              <a:rPr lang="en-US" sz="1600" dirty="0" err="1">
                <a:latin typeface="Times New Roman" panose="02020603050405020304" pitchFamily="18" charset="0"/>
                <a:ea typeface="Calibri"/>
                <a:cs typeface="Times New Roman" panose="02020603050405020304" pitchFamily="18" charset="0"/>
                <a:sym typeface="Calibri"/>
              </a:rPr>
              <a:t>pkl</a:t>
            </a:r>
            <a:r>
              <a:rPr lang="en-US" sz="1600" dirty="0">
                <a:latin typeface="Times New Roman" panose="02020603050405020304" pitchFamily="18" charset="0"/>
                <a:ea typeface="Calibri"/>
                <a:cs typeface="Times New Roman" panose="02020603050405020304" pitchFamily="18" charset="0"/>
                <a:sym typeface="Calibri"/>
              </a:rPr>
              <a:t> format and get the prediction.</a:t>
            </a:r>
          </a:p>
          <a:p>
            <a:pPr marL="0" lvl="0" indent="0" algn="just" rtl="0">
              <a:lnSpc>
                <a:spcPct val="150000"/>
              </a:lnSpc>
              <a:spcBef>
                <a:spcPts val="0"/>
              </a:spcBef>
              <a:spcAft>
                <a:spcPts val="0"/>
              </a:spcAft>
              <a:buNone/>
            </a:pPr>
            <a:endParaRPr lang="en-US" sz="1600" dirty="0">
              <a:latin typeface="Times New Roman" panose="02020603050405020304" pitchFamily="18" charset="0"/>
              <a:ea typeface="Calibri"/>
              <a:cs typeface="Times New Roman" panose="02020603050405020304" pitchFamily="18" charset="0"/>
              <a:sym typeface="Calibri"/>
            </a:endParaRPr>
          </a:p>
          <a:p>
            <a:pPr marL="0" lvl="0" indent="0" algn="just" rtl="0">
              <a:lnSpc>
                <a:spcPct val="150000"/>
              </a:lnSpc>
              <a:spcBef>
                <a:spcPts val="0"/>
              </a:spcBef>
              <a:spcAft>
                <a:spcPts val="0"/>
              </a:spcAft>
              <a:buNone/>
            </a:pPr>
            <a:r>
              <a:rPr lang="en-US" sz="1600" b="1" dirty="0">
                <a:latin typeface="Times New Roman" panose="02020603050405020304" pitchFamily="18" charset="0"/>
                <a:ea typeface="Calibri"/>
                <a:cs typeface="Times New Roman" panose="02020603050405020304" pitchFamily="18" charset="0"/>
                <a:sym typeface="Calibri"/>
              </a:rPr>
              <a:t>Q 7) Where the model was deployed?</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50000"/>
              </a:lnSpc>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Ans. When the model is ready, we deploy it in Google cloud platform.  This model is an web application where user can enter the data and these data gets extracted in the backend and user gets the prediction result</a:t>
            </a:r>
            <a:r>
              <a:rPr lang="en-US" sz="1600" dirty="0">
                <a:latin typeface="Times New Roman" panose="02020603050405020304" pitchFamily="18" charset="0"/>
                <a:ea typeface="Times New Roman"/>
                <a:cs typeface="Times New Roman" panose="02020603050405020304" pitchFamily="18" charset="0"/>
                <a:sym typeface="Times New Roman"/>
              </a:rPr>
              <a:t>.</a:t>
            </a:r>
            <a:endParaRPr lang="en-US" sz="16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92615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31D-008B-496B-B40E-D006732FC497}"/>
              </a:ext>
            </a:extLst>
          </p:cNvPr>
          <p:cNvSpPr>
            <a:spLocks noGrp="1"/>
          </p:cNvSpPr>
          <p:nvPr>
            <p:ph type="title"/>
          </p:nvPr>
        </p:nvSpPr>
        <p:spPr/>
        <p:txBody>
          <a:bodyPr anchor="ctr"/>
          <a:lstStyle/>
          <a:p>
            <a:r>
              <a:rPr lang="en-IN" sz="3200" dirty="0">
                <a:latin typeface="Roboto"/>
                <a:ea typeface="Roboto"/>
                <a:cs typeface="Roboto"/>
                <a:sym typeface="Roboto"/>
              </a:rPr>
              <a:t>Store Sales Prediction</a:t>
            </a:r>
            <a:endParaRPr lang="en-IN" dirty="0"/>
          </a:p>
        </p:txBody>
      </p:sp>
      <p:sp>
        <p:nvSpPr>
          <p:cNvPr id="3" name="Content Placeholder 2">
            <a:extLst>
              <a:ext uri="{FF2B5EF4-FFF2-40B4-BE49-F238E27FC236}">
                <a16:creationId xmlns:a16="http://schemas.microsoft.com/office/drawing/2014/main" id="{408D4A12-B49A-484A-98EB-1A4B521773FC}"/>
              </a:ext>
            </a:extLst>
          </p:cNvPr>
          <p:cNvSpPr>
            <a:spLocks noGrp="1"/>
          </p:cNvSpPr>
          <p:nvPr>
            <p:ph idx="1"/>
          </p:nvPr>
        </p:nvSpPr>
        <p:spPr/>
        <p:txBody>
          <a:bodyPr>
            <a:normAutofit/>
          </a:bodyPr>
          <a:lstStyle/>
          <a:p>
            <a:pPr marL="0" lvl="0" indent="0" algn="l" rtl="0">
              <a:spcBef>
                <a:spcPts val="0"/>
              </a:spcBef>
              <a:spcAft>
                <a:spcPts val="0"/>
              </a:spcAft>
              <a:buNone/>
            </a:pPr>
            <a:r>
              <a:rPr lang="en-US" sz="1900" dirty="0">
                <a:latin typeface="Roboto"/>
                <a:ea typeface="Roboto"/>
                <a:cs typeface="Roboto"/>
                <a:sym typeface="Roboto"/>
              </a:rPr>
              <a:t>Objective:</a:t>
            </a:r>
          </a:p>
          <a:p>
            <a:pPr marL="0" lvl="0" indent="0" algn="l" rtl="0">
              <a:spcBef>
                <a:spcPts val="1200"/>
              </a:spcBef>
              <a:spcAft>
                <a:spcPts val="0"/>
              </a:spcAft>
              <a:buNone/>
            </a:pPr>
            <a:r>
              <a:rPr lang="en-US" sz="1600" dirty="0">
                <a:latin typeface="Times New Roman" panose="02020603050405020304" pitchFamily="18" charset="0"/>
                <a:cs typeface="Times New Roman" panose="02020603050405020304" pitchFamily="18" charset="0"/>
              </a:rPr>
              <a:t>To build a solution that should able to predict the sales of the different stores of Big Mart.</a:t>
            </a:r>
            <a:endParaRPr lang="en-US" sz="1600" dirty="0">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endParaRPr lang="en-US" sz="1400" dirty="0">
              <a:latin typeface="Roboto"/>
              <a:ea typeface="Roboto"/>
              <a:cs typeface="Roboto"/>
              <a:sym typeface="Roboto"/>
            </a:endParaRPr>
          </a:p>
          <a:p>
            <a:pPr marL="0" lvl="0" indent="0" algn="l" rtl="0">
              <a:spcBef>
                <a:spcPts val="0"/>
              </a:spcBef>
              <a:spcAft>
                <a:spcPts val="0"/>
              </a:spcAft>
              <a:buNone/>
            </a:pPr>
            <a:r>
              <a:rPr lang="en-US" sz="1800" dirty="0">
                <a:latin typeface="Roboto"/>
                <a:ea typeface="Roboto"/>
                <a:cs typeface="Roboto"/>
                <a:sym typeface="Roboto"/>
              </a:rPr>
              <a:t>Benefits:</a:t>
            </a:r>
          </a:p>
          <a:p>
            <a:pPr>
              <a:spcBef>
                <a:spcPts val="1200"/>
              </a:spcBef>
            </a:pPr>
            <a:r>
              <a:rPr lang="en-US" sz="1600" dirty="0">
                <a:latin typeface="Times New Roman" panose="02020603050405020304" pitchFamily="18" charset="0"/>
                <a:ea typeface="Roboto"/>
                <a:cs typeface="Times New Roman" panose="02020603050405020304" pitchFamily="18" charset="0"/>
                <a:sym typeface="Roboto"/>
              </a:rPr>
              <a:t>Help determine the sales.</a:t>
            </a:r>
          </a:p>
          <a:p>
            <a:pPr>
              <a:spcBef>
                <a:spcPts val="1200"/>
              </a:spcBef>
            </a:pPr>
            <a:r>
              <a:rPr lang="en-US" sz="1600" i="0" dirty="0">
                <a:solidFill>
                  <a:srgbClr val="202124"/>
                </a:solidFill>
                <a:effectLst/>
                <a:latin typeface="Times New Roman" panose="02020603050405020304" pitchFamily="18" charset="0"/>
                <a:cs typeface="Times New Roman" panose="02020603050405020304" pitchFamily="18" charset="0"/>
              </a:rPr>
              <a:t>gives the ability to make informed business decisions and develop data-driven strategies</a:t>
            </a:r>
            <a:endParaRPr lang="en-US" sz="1600" i="0" dirty="0">
              <a:solidFill>
                <a:srgbClr val="202124"/>
              </a:solidFill>
              <a:effectLst/>
              <a:latin typeface="Times New Roman" panose="02020603050405020304" pitchFamily="18" charset="0"/>
              <a:ea typeface="Roboto"/>
              <a:cs typeface="Times New Roman" panose="02020603050405020304" pitchFamily="18" charset="0"/>
              <a:sym typeface="Roboto"/>
            </a:endParaRPr>
          </a:p>
          <a:p>
            <a:pPr>
              <a:spcBef>
                <a:spcPts val="1200"/>
              </a:spcBef>
            </a:pPr>
            <a:r>
              <a:rPr lang="en-US" sz="1600" dirty="0">
                <a:latin typeface="Times New Roman" panose="02020603050405020304" pitchFamily="18" charset="0"/>
                <a:ea typeface="Roboto"/>
                <a:cs typeface="Times New Roman" panose="02020603050405020304" pitchFamily="18" charset="0"/>
                <a:sym typeface="Roboto"/>
              </a:rPr>
              <a:t>Easy to predict the sales information based on user data.</a:t>
            </a:r>
          </a:p>
        </p:txBody>
      </p:sp>
    </p:spTree>
    <p:extLst>
      <p:ext uri="{BB962C8B-B14F-4D97-AF65-F5344CB8AC3E}">
        <p14:creationId xmlns:p14="http://schemas.microsoft.com/office/powerpoint/2010/main" val="13729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66A-E738-4C04-BA5A-CB96A64AAD42}"/>
              </a:ext>
            </a:extLst>
          </p:cNvPr>
          <p:cNvSpPr>
            <a:spLocks noGrp="1"/>
          </p:cNvSpPr>
          <p:nvPr>
            <p:ph type="title"/>
          </p:nvPr>
        </p:nvSpPr>
        <p:spPr/>
        <p:txBody>
          <a:bodyPr anchor="ctr"/>
          <a:lstStyle/>
          <a:p>
            <a:r>
              <a:rPr lang="en" sz="3200" dirty="0">
                <a:latin typeface="Roboto"/>
                <a:ea typeface="Roboto"/>
                <a:cs typeface="Roboto"/>
                <a:sym typeface="Roboto"/>
              </a:rPr>
              <a:t>Architecture</a:t>
            </a:r>
            <a:endParaRPr lang="en-IN" dirty="0"/>
          </a:p>
        </p:txBody>
      </p:sp>
      <p:pic>
        <p:nvPicPr>
          <p:cNvPr id="6" name="Google Shape;289;p15">
            <a:extLst>
              <a:ext uri="{FF2B5EF4-FFF2-40B4-BE49-F238E27FC236}">
                <a16:creationId xmlns:a16="http://schemas.microsoft.com/office/drawing/2014/main" id="{C1F074D8-CF47-4466-9031-B6BB1D5B3772}"/>
              </a:ext>
            </a:extLst>
          </p:cNvPr>
          <p:cNvPicPr preferRelativeResize="0">
            <a:picLocks noGrp="1"/>
          </p:cNvPicPr>
          <p:nvPr>
            <p:ph idx="1"/>
          </p:nvPr>
        </p:nvPicPr>
        <p:blipFill>
          <a:blip r:embed="rId2">
            <a:alphaModFix/>
          </a:blip>
          <a:stretch>
            <a:fillRect/>
          </a:stretch>
        </p:blipFill>
        <p:spPr>
          <a:xfrm>
            <a:off x="1470212" y="2016124"/>
            <a:ext cx="8543363" cy="3936441"/>
          </a:xfrm>
          <a:prstGeom prst="rect">
            <a:avLst/>
          </a:prstGeom>
          <a:noFill/>
          <a:ln>
            <a:noFill/>
          </a:ln>
        </p:spPr>
      </p:pic>
    </p:spTree>
    <p:extLst>
      <p:ext uri="{BB962C8B-B14F-4D97-AF65-F5344CB8AC3E}">
        <p14:creationId xmlns:p14="http://schemas.microsoft.com/office/powerpoint/2010/main" val="33571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3FD8-9C69-46E2-B9E8-D3E31FF30707}"/>
              </a:ext>
            </a:extLst>
          </p:cNvPr>
          <p:cNvSpPr>
            <a:spLocks noGrp="1"/>
          </p:cNvSpPr>
          <p:nvPr>
            <p:ph type="title"/>
          </p:nvPr>
        </p:nvSpPr>
        <p:spPr/>
        <p:txBody>
          <a:bodyPr anchor="ctr"/>
          <a:lstStyle/>
          <a:p>
            <a:r>
              <a:rPr lang="en" sz="3200" dirty="0">
                <a:latin typeface="Roboto"/>
                <a:ea typeface="Roboto"/>
                <a:cs typeface="Roboto"/>
                <a:sym typeface="Roboto"/>
              </a:rPr>
              <a:t>Data validation and Data transformation</a:t>
            </a:r>
            <a:endParaRPr lang="en-IN" dirty="0"/>
          </a:p>
        </p:txBody>
      </p:sp>
      <p:sp>
        <p:nvSpPr>
          <p:cNvPr id="3" name="Content Placeholder 2">
            <a:extLst>
              <a:ext uri="{FF2B5EF4-FFF2-40B4-BE49-F238E27FC236}">
                <a16:creationId xmlns:a16="http://schemas.microsoft.com/office/drawing/2014/main" id="{C119EBCE-4454-4F2E-AEA7-F8E7C175C874}"/>
              </a:ext>
            </a:extLst>
          </p:cNvPr>
          <p:cNvSpPr>
            <a:spLocks noGrp="1"/>
          </p:cNvSpPr>
          <p:nvPr>
            <p:ph idx="1"/>
          </p:nvPr>
        </p:nvSpPr>
        <p:spPr>
          <a:xfrm>
            <a:off x="1416424" y="2015732"/>
            <a:ext cx="9638430" cy="3542386"/>
          </a:xfrm>
        </p:spPr>
        <p:txBody>
          <a:bodyPr>
            <a:normAutofit lnSpcReduction="10000"/>
          </a:bodyPr>
          <a:lstStyle/>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Item_Identifier</a:t>
            </a:r>
            <a:r>
              <a:rPr lang="en-US" sz="1700" dirty="0">
                <a:latin typeface="Times New Roman" panose="02020603050405020304" pitchFamily="18" charset="0"/>
                <a:ea typeface="Roboto"/>
                <a:cs typeface="Times New Roman" panose="02020603050405020304" pitchFamily="18" charset="0"/>
                <a:sym typeface="Roboto"/>
              </a:rPr>
              <a:t>: Unique product ID</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Item_Weight</a:t>
            </a:r>
            <a:r>
              <a:rPr lang="en-US" sz="1700" dirty="0">
                <a:latin typeface="Times New Roman" panose="02020603050405020304" pitchFamily="18" charset="0"/>
                <a:ea typeface="Roboto"/>
                <a:cs typeface="Times New Roman" panose="02020603050405020304" pitchFamily="18" charset="0"/>
                <a:sym typeface="Roboto"/>
              </a:rPr>
              <a:t>: Weight of product. It should be greater than 0.</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Item_Fat_Content</a:t>
            </a:r>
            <a:r>
              <a:rPr lang="en-US" sz="1700" dirty="0">
                <a:latin typeface="Times New Roman" panose="02020603050405020304" pitchFamily="18" charset="0"/>
                <a:ea typeface="Roboto"/>
                <a:cs typeface="Times New Roman" panose="02020603050405020304" pitchFamily="18" charset="0"/>
                <a:sym typeface="Roboto"/>
              </a:rPr>
              <a:t>: Whether the product is low fat or not</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Item_Visibility</a:t>
            </a:r>
            <a:r>
              <a:rPr lang="en-US" sz="1700" dirty="0">
                <a:latin typeface="Times New Roman" panose="02020603050405020304" pitchFamily="18" charset="0"/>
                <a:ea typeface="Roboto"/>
                <a:cs typeface="Times New Roman" panose="02020603050405020304" pitchFamily="18" charset="0"/>
                <a:sym typeface="Roboto"/>
              </a:rPr>
              <a:t>: The % of total display area of all products in a store allocated to the particular product. It should range between 0 to 1.</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Item_Type</a:t>
            </a:r>
            <a:r>
              <a:rPr lang="en-US" sz="1700" dirty="0">
                <a:latin typeface="Times New Roman" panose="02020603050405020304" pitchFamily="18" charset="0"/>
                <a:ea typeface="Roboto"/>
                <a:cs typeface="Times New Roman" panose="02020603050405020304" pitchFamily="18" charset="0"/>
                <a:sym typeface="Roboto"/>
              </a:rPr>
              <a:t>: The category to which the product belongs</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Item_MRP</a:t>
            </a:r>
            <a:r>
              <a:rPr lang="en-US" sz="1700" dirty="0">
                <a:latin typeface="Times New Roman" panose="02020603050405020304" pitchFamily="18" charset="0"/>
                <a:ea typeface="Roboto"/>
                <a:cs typeface="Times New Roman" panose="02020603050405020304" pitchFamily="18" charset="0"/>
                <a:sym typeface="Roboto"/>
              </a:rPr>
              <a:t>: Maximum Retail Price (list price) of the product. It should be greater than 0.</a:t>
            </a:r>
            <a:endParaRPr lang="en-US" sz="1700" dirty="0">
              <a:solidFill>
                <a:srgbClr val="FFFFFF"/>
              </a:solidFill>
              <a:latin typeface="Times New Roman" panose="02020603050405020304" pitchFamily="18" charset="0"/>
              <a:ea typeface="Roboto"/>
              <a:cs typeface="Times New Roman" panose="02020603050405020304" pitchFamily="18" charset="0"/>
              <a:sym typeface="Roboto"/>
            </a:endParaRP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Outlet_Identifier</a:t>
            </a:r>
            <a:r>
              <a:rPr lang="en-US" sz="1700" dirty="0">
                <a:latin typeface="Times New Roman" panose="02020603050405020304" pitchFamily="18" charset="0"/>
                <a:ea typeface="Roboto"/>
                <a:cs typeface="Times New Roman" panose="02020603050405020304" pitchFamily="18" charset="0"/>
                <a:sym typeface="Roboto"/>
              </a:rPr>
              <a:t>: Unique store ID</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Outlet_Establishment_Year</a:t>
            </a:r>
            <a:r>
              <a:rPr lang="en-US" sz="1700" dirty="0">
                <a:latin typeface="Times New Roman" panose="02020603050405020304" pitchFamily="18" charset="0"/>
                <a:ea typeface="Roboto"/>
                <a:cs typeface="Times New Roman" panose="02020603050405020304" pitchFamily="18" charset="0"/>
                <a:sym typeface="Roboto"/>
              </a:rPr>
              <a:t>: The year in which store was established</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Outlet_Size</a:t>
            </a:r>
            <a:r>
              <a:rPr lang="en-US" sz="1700" dirty="0">
                <a:latin typeface="Times New Roman" panose="02020603050405020304" pitchFamily="18" charset="0"/>
                <a:ea typeface="Roboto"/>
                <a:cs typeface="Times New Roman" panose="02020603050405020304" pitchFamily="18" charset="0"/>
                <a:sym typeface="Roboto"/>
              </a:rPr>
              <a:t>: The size of the store in terms of ground area covered</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Outlet_Location_Type</a:t>
            </a:r>
            <a:r>
              <a:rPr lang="en-US" sz="1700" dirty="0">
                <a:latin typeface="Times New Roman" panose="02020603050405020304" pitchFamily="18" charset="0"/>
                <a:ea typeface="Roboto"/>
                <a:cs typeface="Times New Roman" panose="02020603050405020304" pitchFamily="18" charset="0"/>
                <a:sym typeface="Roboto"/>
              </a:rPr>
              <a:t>: The type of city in which the store is located.</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Outlet_Type</a:t>
            </a:r>
            <a:r>
              <a:rPr lang="en-US" sz="1700" dirty="0">
                <a:latin typeface="Times New Roman" panose="02020603050405020304" pitchFamily="18" charset="0"/>
                <a:ea typeface="Roboto"/>
                <a:cs typeface="Times New Roman" panose="02020603050405020304" pitchFamily="18" charset="0"/>
                <a:sym typeface="Roboto"/>
              </a:rPr>
              <a:t>: Whether the outlet is just a grocery store or some sort of supermarket.</a:t>
            </a:r>
          </a:p>
          <a:p>
            <a:pPr marL="457200" lvl="0" indent="-349250" algn="l" rtl="0">
              <a:lnSpc>
                <a:spcPct val="97916"/>
              </a:lnSpc>
              <a:spcBef>
                <a:spcPts val="0"/>
              </a:spcBef>
              <a:spcAft>
                <a:spcPts val="0"/>
              </a:spcAft>
              <a:buClr>
                <a:srgbClr val="FFFFFF"/>
              </a:buClr>
              <a:buSzPts val="1900"/>
              <a:buFont typeface="Roboto"/>
              <a:buChar char="●"/>
            </a:pPr>
            <a:r>
              <a:rPr lang="en-US" sz="1700" dirty="0" err="1">
                <a:latin typeface="Times New Roman" panose="02020603050405020304" pitchFamily="18" charset="0"/>
                <a:ea typeface="Roboto"/>
                <a:cs typeface="Times New Roman" panose="02020603050405020304" pitchFamily="18" charset="0"/>
                <a:sym typeface="Roboto"/>
              </a:rPr>
              <a:t>Item_Outlet_Sales</a:t>
            </a:r>
            <a:r>
              <a:rPr lang="en-US" sz="1700" dirty="0">
                <a:latin typeface="Times New Roman" panose="02020603050405020304" pitchFamily="18" charset="0"/>
                <a:ea typeface="Roboto"/>
                <a:cs typeface="Times New Roman" panose="02020603050405020304" pitchFamily="18" charset="0"/>
                <a:sym typeface="Roboto"/>
              </a:rPr>
              <a:t>: Sales of the product in the particular store. This is the outcome variable to be predicted.</a:t>
            </a:r>
          </a:p>
          <a:p>
            <a:pPr marL="457200" lvl="0" indent="-349250" algn="l" rtl="0">
              <a:lnSpc>
                <a:spcPct val="97916"/>
              </a:lnSpc>
              <a:spcBef>
                <a:spcPts val="0"/>
              </a:spcBef>
              <a:spcAft>
                <a:spcPts val="0"/>
              </a:spcAft>
              <a:buClr>
                <a:srgbClr val="FFFFFF"/>
              </a:buClr>
              <a:buSzPts val="1900"/>
              <a:buFont typeface="Roboto"/>
              <a:buChar char="●"/>
            </a:pPr>
            <a:endParaRPr lang="en-US" sz="2000" dirty="0">
              <a:latin typeface="Roboto"/>
              <a:ea typeface="Roboto"/>
              <a:cs typeface="Roboto"/>
              <a:sym typeface="Roboto"/>
            </a:endParaRPr>
          </a:p>
        </p:txBody>
      </p:sp>
    </p:spTree>
    <p:extLst>
      <p:ext uri="{BB962C8B-B14F-4D97-AF65-F5344CB8AC3E}">
        <p14:creationId xmlns:p14="http://schemas.microsoft.com/office/powerpoint/2010/main" val="269543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F6A3-572A-4051-8514-C6FDD354946C}"/>
              </a:ext>
            </a:extLst>
          </p:cNvPr>
          <p:cNvSpPr>
            <a:spLocks noGrp="1"/>
          </p:cNvSpPr>
          <p:nvPr>
            <p:ph type="title"/>
          </p:nvPr>
        </p:nvSpPr>
        <p:spPr/>
        <p:txBody>
          <a:bodyPr anchor="ctr"/>
          <a:lstStyle/>
          <a:p>
            <a:r>
              <a:rPr lang="en" sz="3200" dirty="0">
                <a:latin typeface="Roboto"/>
                <a:ea typeface="Roboto"/>
                <a:cs typeface="Roboto"/>
                <a:sym typeface="Roboto"/>
              </a:rPr>
              <a:t>Data Pre-processing</a:t>
            </a:r>
            <a:endParaRPr lang="en-IN" dirty="0"/>
          </a:p>
        </p:txBody>
      </p:sp>
      <p:sp>
        <p:nvSpPr>
          <p:cNvPr id="3" name="Content Placeholder 2">
            <a:extLst>
              <a:ext uri="{FF2B5EF4-FFF2-40B4-BE49-F238E27FC236}">
                <a16:creationId xmlns:a16="http://schemas.microsoft.com/office/drawing/2014/main" id="{EE5691F3-B652-4EAC-A633-EDCFDF64F66A}"/>
              </a:ext>
            </a:extLst>
          </p:cNvPr>
          <p:cNvSpPr>
            <a:spLocks noGrp="1"/>
          </p:cNvSpPr>
          <p:nvPr>
            <p:ph idx="1"/>
          </p:nvPr>
        </p:nvSpPr>
        <p:spPr/>
        <p:txBody>
          <a:bodyPr>
            <a:normAutofit/>
          </a:bodyPr>
          <a:lstStyle/>
          <a:p>
            <a:pPr>
              <a:lnSpc>
                <a:spcPct val="150000"/>
              </a:lnSpc>
              <a:spcBef>
                <a:spcPts val="0"/>
              </a:spcBef>
            </a:pPr>
            <a:r>
              <a:rPr lang="en-US" sz="1800" i="0" dirty="0">
                <a:solidFill>
                  <a:srgbClr val="202124"/>
                </a:solidFill>
                <a:effectLst/>
                <a:latin typeface="Times New Roman" panose="02020603050405020304" pitchFamily="18" charset="0"/>
                <a:cs typeface="Times New Roman" panose="02020603050405020304" pitchFamily="18" charset="0"/>
              </a:rPr>
              <a:t>Data preprocessing is the process of transforming raw data into an understandable format. It is also an important step in data mining as we cannot work with raw data. The quality of the data should be checked before applying machine learning or data mining algorithms.</a:t>
            </a:r>
          </a:p>
          <a:p>
            <a:pPr>
              <a:lnSpc>
                <a:spcPct val="150000"/>
              </a:lnSpc>
              <a:spcBef>
                <a:spcPts val="0"/>
              </a:spcBef>
            </a:pPr>
            <a:r>
              <a:rPr lang="en-US" sz="1800" dirty="0">
                <a:latin typeface="Times New Roman" panose="02020603050405020304" pitchFamily="18" charset="0"/>
                <a:ea typeface="Roboto"/>
                <a:cs typeface="Times New Roman" panose="02020603050405020304" pitchFamily="18" charset="0"/>
                <a:sym typeface="Roboto"/>
              </a:rPr>
              <a:t>Training data get from </a:t>
            </a:r>
            <a:r>
              <a:rPr lang="en-US" sz="1800" dirty="0" err="1">
                <a:latin typeface="Times New Roman" panose="02020603050405020304" pitchFamily="18" charset="0"/>
                <a:ea typeface="Roboto"/>
                <a:cs typeface="Times New Roman" panose="02020603050405020304" pitchFamily="18" charset="0"/>
                <a:sym typeface="Roboto"/>
              </a:rPr>
              <a:t>kaggle</a:t>
            </a:r>
            <a:r>
              <a:rPr lang="en-US" sz="1800" dirty="0">
                <a:latin typeface="Times New Roman" panose="02020603050405020304" pitchFamily="18" charset="0"/>
                <a:ea typeface="Roboto"/>
                <a:cs typeface="Times New Roman" panose="02020603050405020304" pitchFamily="18" charset="0"/>
                <a:sym typeface="Roboto"/>
              </a:rPr>
              <a:t> project in .csv format.</a:t>
            </a:r>
          </a:p>
          <a:p>
            <a:pPr>
              <a:lnSpc>
                <a:spcPct val="150000"/>
              </a:lnSpc>
              <a:spcBef>
                <a:spcPts val="0"/>
              </a:spcBef>
            </a:pPr>
            <a:r>
              <a:rPr lang="en-US" sz="1800" dirty="0">
                <a:latin typeface="Times New Roman" panose="02020603050405020304" pitchFamily="18" charset="0"/>
                <a:ea typeface="Roboto"/>
                <a:cs typeface="Times New Roman" panose="02020603050405020304" pitchFamily="18" charset="0"/>
                <a:sym typeface="Roboto"/>
              </a:rPr>
              <a:t>Performing EDA to get insight of data like identifying distribution , outliers ,trend among data etc.</a:t>
            </a:r>
          </a:p>
          <a:p>
            <a:pPr>
              <a:lnSpc>
                <a:spcPct val="150000"/>
              </a:lnSpc>
              <a:spcBef>
                <a:spcPts val="0"/>
              </a:spcBef>
            </a:pPr>
            <a:r>
              <a:rPr lang="en-US" sz="1800" dirty="0">
                <a:latin typeface="Times New Roman" panose="02020603050405020304" pitchFamily="18" charset="0"/>
                <a:ea typeface="Roboto"/>
                <a:cs typeface="Times New Roman" panose="02020603050405020304" pitchFamily="18" charset="0"/>
                <a:sym typeface="Roboto"/>
              </a:rPr>
              <a:t>Check for null values in the columns. If present functions are performed to fill them.</a:t>
            </a:r>
          </a:p>
          <a:p>
            <a:pPr>
              <a:lnSpc>
                <a:spcPct val="150000"/>
              </a:lnSpc>
              <a:spcBef>
                <a:spcPts val="0"/>
              </a:spcBef>
            </a:pPr>
            <a:r>
              <a:rPr lang="en-US" sz="1800" dirty="0">
                <a:latin typeface="Times New Roman" panose="02020603050405020304" pitchFamily="18" charset="0"/>
                <a:ea typeface="Roboto"/>
                <a:cs typeface="Times New Roman" panose="02020603050405020304" pitchFamily="18" charset="0"/>
                <a:sym typeface="Roboto"/>
              </a:rPr>
              <a:t>Encode the categorical values with numeric values.</a:t>
            </a:r>
          </a:p>
        </p:txBody>
      </p:sp>
    </p:spTree>
    <p:extLst>
      <p:ext uri="{BB962C8B-B14F-4D97-AF65-F5344CB8AC3E}">
        <p14:creationId xmlns:p14="http://schemas.microsoft.com/office/powerpoint/2010/main" val="277925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E5EA-D61C-4607-A7BB-485578704BAA}"/>
              </a:ext>
            </a:extLst>
          </p:cNvPr>
          <p:cNvSpPr>
            <a:spLocks noGrp="1"/>
          </p:cNvSpPr>
          <p:nvPr>
            <p:ph type="title"/>
          </p:nvPr>
        </p:nvSpPr>
        <p:spPr/>
        <p:txBody>
          <a:bodyPr anchor="ctr"/>
          <a:lstStyle/>
          <a:p>
            <a:r>
              <a:rPr lang="en" sz="3200" dirty="0">
                <a:latin typeface="Roboto"/>
                <a:ea typeface="Roboto"/>
                <a:cs typeface="Roboto"/>
                <a:sym typeface="Roboto"/>
              </a:rPr>
              <a:t>Model Building</a:t>
            </a:r>
            <a:endParaRPr lang="en-IN" dirty="0"/>
          </a:p>
        </p:txBody>
      </p:sp>
      <p:sp>
        <p:nvSpPr>
          <p:cNvPr id="3" name="Content Placeholder 2">
            <a:extLst>
              <a:ext uri="{FF2B5EF4-FFF2-40B4-BE49-F238E27FC236}">
                <a16:creationId xmlns:a16="http://schemas.microsoft.com/office/drawing/2014/main" id="{5C0C6D63-75FF-4FD4-A925-A32C486E22FA}"/>
              </a:ext>
            </a:extLst>
          </p:cNvPr>
          <p:cNvSpPr>
            <a:spLocks noGrp="1"/>
          </p:cNvSpPr>
          <p:nvPr>
            <p:ph idx="1"/>
          </p:nvPr>
        </p:nvSpPr>
        <p:spPr/>
        <p:txBody>
          <a:bodyPr>
            <a:normAutofit/>
          </a:bodyPr>
          <a:lstStyle/>
          <a:p>
            <a:pPr>
              <a:lnSpc>
                <a:spcPct val="150000"/>
              </a:lnSpc>
              <a:spcBef>
                <a:spcPts val="0"/>
              </a:spcBef>
            </a:pPr>
            <a:r>
              <a:rPr lang="en-US" sz="1600" i="0" dirty="0">
                <a:solidFill>
                  <a:srgbClr val="202124"/>
                </a:solidFill>
                <a:effectLst/>
                <a:latin typeface="Times New Roman" panose="02020603050405020304" pitchFamily="18" charset="0"/>
                <a:cs typeface="Times New Roman" panose="02020603050405020304" pitchFamily="18" charset="0"/>
              </a:rPr>
              <a:t>A machine learning model is built by learning and generalizing from training data, then applying that acquired knowledge to new data it has never seen before to make predictions and fulfill its purpose.</a:t>
            </a:r>
            <a:endParaRPr lang="en-US" sz="1600" i="0" dirty="0">
              <a:solidFill>
                <a:srgbClr val="202124"/>
              </a:solidFill>
              <a:effectLst/>
              <a:latin typeface="Times New Roman" panose="02020603050405020304" pitchFamily="18" charset="0"/>
              <a:ea typeface="Roboto"/>
              <a:cs typeface="Times New Roman" panose="02020603050405020304" pitchFamily="18" charset="0"/>
              <a:sym typeface="Roboto"/>
            </a:endParaRPr>
          </a:p>
          <a:p>
            <a:pPr>
              <a:lnSpc>
                <a:spcPct val="150000"/>
              </a:lnSpc>
              <a:spcBef>
                <a:spcPts val="0"/>
              </a:spcBef>
            </a:pPr>
            <a:r>
              <a:rPr lang="en-US" sz="1600" dirty="0">
                <a:latin typeface="Times New Roman" panose="02020603050405020304" pitchFamily="18" charset="0"/>
                <a:ea typeface="Roboto"/>
                <a:cs typeface="Times New Roman" panose="02020603050405020304" pitchFamily="18" charset="0"/>
                <a:sym typeface="Roboto"/>
              </a:rPr>
              <a:t>We use </a:t>
            </a:r>
            <a:r>
              <a:rPr lang="en-US" sz="1600" dirty="0" err="1">
                <a:latin typeface="Times New Roman" panose="02020603050405020304" pitchFamily="18" charset="0"/>
                <a:ea typeface="Roboto"/>
                <a:cs typeface="Times New Roman" panose="02020603050405020304" pitchFamily="18" charset="0"/>
                <a:sym typeface="Roboto"/>
              </a:rPr>
              <a:t>RandomForestRegressor</a:t>
            </a:r>
            <a:r>
              <a:rPr lang="en-US" sz="1600" dirty="0">
                <a:latin typeface="Times New Roman" panose="02020603050405020304" pitchFamily="18" charset="0"/>
                <a:ea typeface="Roboto"/>
                <a:cs typeface="Times New Roman" panose="02020603050405020304" pitchFamily="18" charset="0"/>
                <a:sym typeface="Roboto"/>
              </a:rPr>
              <a:t> for building the model.</a:t>
            </a:r>
          </a:p>
          <a:p>
            <a:pPr>
              <a:lnSpc>
                <a:spcPct val="150000"/>
              </a:lnSpc>
              <a:spcBef>
                <a:spcPts val="0"/>
              </a:spcBef>
            </a:pPr>
            <a:r>
              <a:rPr lang="en-US" sz="1600" dirty="0">
                <a:latin typeface="Times New Roman" panose="02020603050405020304" pitchFamily="18" charset="0"/>
                <a:ea typeface="Roboto"/>
                <a:cs typeface="Times New Roman" panose="02020603050405020304" pitchFamily="18" charset="0"/>
                <a:sym typeface="Roboto"/>
              </a:rPr>
              <a:t>Predict the value using this model and find  the mean absolute error and mean squared error</a:t>
            </a:r>
          </a:p>
          <a:p>
            <a:pPr>
              <a:lnSpc>
                <a:spcPct val="150000"/>
              </a:lnSpc>
              <a:spcBef>
                <a:spcPts val="0"/>
              </a:spcBef>
            </a:pPr>
            <a:r>
              <a:rPr lang="en-US" sz="1600" dirty="0" err="1">
                <a:latin typeface="Times New Roman" panose="02020603050405020304" pitchFamily="18" charset="0"/>
                <a:ea typeface="Roboto"/>
                <a:cs typeface="Times New Roman" panose="02020603050405020304" pitchFamily="18" charset="0"/>
                <a:sym typeface="Roboto"/>
              </a:rPr>
              <a:t>GrideSearchCV</a:t>
            </a:r>
            <a:r>
              <a:rPr lang="en-US" sz="1600" dirty="0">
                <a:latin typeface="Times New Roman" panose="02020603050405020304" pitchFamily="18" charset="0"/>
                <a:ea typeface="Roboto"/>
                <a:cs typeface="Times New Roman" panose="02020603050405020304" pitchFamily="18" charset="0"/>
                <a:sym typeface="Roboto"/>
              </a:rPr>
              <a:t> used for parameter tuning with estimators values.</a:t>
            </a:r>
          </a:p>
          <a:p>
            <a:pPr>
              <a:lnSpc>
                <a:spcPct val="150000"/>
              </a:lnSpc>
              <a:spcBef>
                <a:spcPts val="0"/>
              </a:spcBef>
            </a:pPr>
            <a:r>
              <a:rPr lang="en-US" sz="1600" dirty="0">
                <a:latin typeface="Times New Roman" panose="02020603050405020304" pitchFamily="18" charset="0"/>
                <a:ea typeface="Roboto"/>
                <a:cs typeface="Times New Roman" panose="02020603050405020304" pitchFamily="18" charset="0"/>
                <a:sym typeface="Roboto"/>
              </a:rPr>
              <a:t>Save the model as </a:t>
            </a:r>
            <a:r>
              <a:rPr lang="en-US" sz="1600" dirty="0" err="1">
                <a:latin typeface="Times New Roman" panose="02020603050405020304" pitchFamily="18" charset="0"/>
                <a:ea typeface="Roboto"/>
                <a:cs typeface="Times New Roman" panose="02020603050405020304" pitchFamily="18" charset="0"/>
                <a:sym typeface="Roboto"/>
              </a:rPr>
              <a:t>grid_rbgr.pkl</a:t>
            </a:r>
            <a:r>
              <a:rPr lang="en-US" sz="1600" dirty="0">
                <a:latin typeface="Times New Roman" panose="02020603050405020304" pitchFamily="18" charset="0"/>
                <a:ea typeface="Roboto"/>
                <a:cs typeface="Times New Roman" panose="02020603050405020304" pitchFamily="18" charset="0"/>
                <a:sym typeface="Roboto"/>
              </a:rPr>
              <a:t>.</a:t>
            </a:r>
          </a:p>
          <a:p>
            <a:pPr>
              <a:lnSpc>
                <a:spcPct val="150000"/>
              </a:lnSpc>
              <a:spcBef>
                <a:spcPts val="0"/>
              </a:spcBef>
            </a:pPr>
            <a:r>
              <a:rPr lang="en-US" sz="1600" dirty="0">
                <a:latin typeface="Times New Roman" panose="02020603050405020304" pitchFamily="18" charset="0"/>
                <a:ea typeface="Roboto"/>
                <a:cs typeface="Times New Roman" panose="02020603050405020304" pitchFamily="18" charset="0"/>
                <a:sym typeface="Roboto"/>
              </a:rPr>
              <a:t>Load the model for prediction.</a:t>
            </a:r>
          </a:p>
        </p:txBody>
      </p:sp>
    </p:spTree>
    <p:extLst>
      <p:ext uri="{BB962C8B-B14F-4D97-AF65-F5344CB8AC3E}">
        <p14:creationId xmlns:p14="http://schemas.microsoft.com/office/powerpoint/2010/main" val="216772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38FF-231D-4000-A34C-26ACD3A469E8}"/>
              </a:ext>
            </a:extLst>
          </p:cNvPr>
          <p:cNvSpPr>
            <a:spLocks noGrp="1"/>
          </p:cNvSpPr>
          <p:nvPr>
            <p:ph type="title"/>
          </p:nvPr>
        </p:nvSpPr>
        <p:spPr/>
        <p:txBody>
          <a:bodyPr anchor="ctr"/>
          <a:lstStyle/>
          <a:p>
            <a:r>
              <a:rPr lang="en" sz="3200" dirty="0">
                <a:latin typeface="Roboto"/>
                <a:ea typeface="Roboto"/>
                <a:cs typeface="Roboto"/>
                <a:sym typeface="Roboto"/>
              </a:rPr>
              <a:t>Prediction</a:t>
            </a:r>
            <a:endParaRPr lang="en-IN" dirty="0"/>
          </a:p>
        </p:txBody>
      </p:sp>
      <p:sp>
        <p:nvSpPr>
          <p:cNvPr id="3" name="Content Placeholder 2">
            <a:extLst>
              <a:ext uri="{FF2B5EF4-FFF2-40B4-BE49-F238E27FC236}">
                <a16:creationId xmlns:a16="http://schemas.microsoft.com/office/drawing/2014/main" id="{B18AEFC2-6C97-41A2-BBAF-826A669AC752}"/>
              </a:ext>
            </a:extLst>
          </p:cNvPr>
          <p:cNvSpPr>
            <a:spLocks noGrp="1"/>
          </p:cNvSpPr>
          <p:nvPr>
            <p:ph idx="1"/>
          </p:nvPr>
        </p:nvSpPr>
        <p:spPr/>
        <p:txBody>
          <a:bodyPr/>
          <a:lstStyle/>
          <a:p>
            <a:pPr marL="0" lvl="0" indent="0" algn="l" rtl="0">
              <a:lnSpc>
                <a:spcPct val="105000"/>
              </a:lnSpc>
              <a:spcBef>
                <a:spcPts val="0"/>
              </a:spcBef>
              <a:spcAft>
                <a:spcPts val="0"/>
              </a:spcAft>
              <a:buNone/>
            </a:pPr>
            <a:endParaRPr lang="en-US" sz="2000" dirty="0">
              <a:solidFill>
                <a:srgbClr val="FFFFFF"/>
              </a:solidFill>
              <a:latin typeface="Roboto"/>
              <a:ea typeface="Roboto"/>
              <a:cs typeface="Roboto"/>
              <a:sym typeface="Roboto"/>
            </a:endParaRPr>
          </a:p>
          <a:p>
            <a:pPr>
              <a:lnSpc>
                <a:spcPct val="105000"/>
              </a:lnSpc>
              <a:spcBef>
                <a:spcPts val="1200"/>
              </a:spcBef>
            </a:pPr>
            <a:r>
              <a:rPr lang="en-US" sz="2000" dirty="0">
                <a:latin typeface="Roboto"/>
                <a:ea typeface="Roboto"/>
                <a:cs typeface="Roboto"/>
                <a:sym typeface="Roboto"/>
              </a:rPr>
              <a:t>Train data is saved in .csv format.</a:t>
            </a:r>
          </a:p>
          <a:p>
            <a:pPr>
              <a:lnSpc>
                <a:spcPct val="105000"/>
              </a:lnSpc>
              <a:spcBef>
                <a:spcPts val="1200"/>
              </a:spcBef>
            </a:pPr>
            <a:r>
              <a:rPr lang="en-US" sz="2000" dirty="0">
                <a:latin typeface="Roboto"/>
                <a:ea typeface="Roboto"/>
                <a:cs typeface="Roboto"/>
                <a:sym typeface="Roboto"/>
              </a:rPr>
              <a:t>Perform data pre-processing technique on it.</a:t>
            </a:r>
          </a:p>
          <a:p>
            <a:pPr>
              <a:lnSpc>
                <a:spcPct val="105000"/>
              </a:lnSpc>
              <a:spcBef>
                <a:spcPts val="1200"/>
              </a:spcBef>
            </a:pPr>
            <a:r>
              <a:rPr lang="en-US" sz="2000" dirty="0">
                <a:latin typeface="Roboto"/>
                <a:ea typeface="Roboto"/>
                <a:cs typeface="Roboto"/>
                <a:sym typeface="Roboto"/>
              </a:rPr>
              <a:t>Develop the model </a:t>
            </a:r>
            <a:r>
              <a:rPr lang="en-US" sz="2000" dirty="0" err="1">
                <a:latin typeface="Roboto"/>
                <a:ea typeface="Roboto"/>
                <a:cs typeface="Roboto"/>
                <a:sym typeface="Roboto"/>
              </a:rPr>
              <a:t>grid_rbgr.pkl</a:t>
            </a:r>
            <a:r>
              <a:rPr lang="en-US" sz="2000" dirty="0">
                <a:latin typeface="Roboto"/>
                <a:ea typeface="Roboto"/>
                <a:cs typeface="Roboto"/>
                <a:sym typeface="Roboto"/>
              </a:rPr>
              <a:t>.</a:t>
            </a:r>
          </a:p>
          <a:p>
            <a:pPr>
              <a:lnSpc>
                <a:spcPct val="105000"/>
              </a:lnSpc>
              <a:spcBef>
                <a:spcPts val="1200"/>
              </a:spcBef>
            </a:pPr>
            <a:r>
              <a:rPr lang="en-US" sz="2000" dirty="0">
                <a:latin typeface="Roboto"/>
                <a:ea typeface="Roboto"/>
                <a:cs typeface="Roboto"/>
                <a:sym typeface="Roboto"/>
              </a:rPr>
              <a:t>Later this pickle file is used for prediction.</a:t>
            </a:r>
          </a:p>
        </p:txBody>
      </p:sp>
    </p:spTree>
    <p:extLst>
      <p:ext uri="{BB962C8B-B14F-4D97-AF65-F5344CB8AC3E}">
        <p14:creationId xmlns:p14="http://schemas.microsoft.com/office/powerpoint/2010/main" val="252745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676C-8A78-4C38-9A3D-F0C448C9CF92}"/>
              </a:ext>
            </a:extLst>
          </p:cNvPr>
          <p:cNvSpPr>
            <a:spLocks noGrp="1"/>
          </p:cNvSpPr>
          <p:nvPr>
            <p:ph type="title"/>
          </p:nvPr>
        </p:nvSpPr>
        <p:spPr/>
        <p:txBody>
          <a:bodyPr anchor="ctr"/>
          <a:lstStyle/>
          <a:p>
            <a:r>
              <a:rPr lang="en" sz="3200" dirty="0">
                <a:latin typeface="Roboto"/>
                <a:ea typeface="Roboto"/>
                <a:cs typeface="Roboto"/>
                <a:sym typeface="Roboto"/>
              </a:rPr>
              <a:t>Q &amp; A</a:t>
            </a:r>
            <a:endParaRPr lang="en-IN" dirty="0"/>
          </a:p>
        </p:txBody>
      </p:sp>
      <p:sp>
        <p:nvSpPr>
          <p:cNvPr id="3" name="Content Placeholder 2">
            <a:extLst>
              <a:ext uri="{FF2B5EF4-FFF2-40B4-BE49-F238E27FC236}">
                <a16:creationId xmlns:a16="http://schemas.microsoft.com/office/drawing/2014/main" id="{19E2F91F-E138-4004-A324-5F767EE8234F}"/>
              </a:ext>
            </a:extLst>
          </p:cNvPr>
          <p:cNvSpPr>
            <a:spLocks noGrp="1"/>
          </p:cNvSpPr>
          <p:nvPr>
            <p:ph idx="1"/>
          </p:nvPr>
        </p:nvSpPr>
        <p:spPr/>
        <p:txBody>
          <a:bodyPr/>
          <a:lstStyle/>
          <a:p>
            <a:pPr marL="0" lvl="0" indent="0" algn="just" rtl="0">
              <a:lnSpc>
                <a:spcPct val="150000"/>
              </a:lnSpc>
              <a:spcBef>
                <a:spcPts val="0"/>
              </a:spcBef>
              <a:spcAft>
                <a:spcPts val="0"/>
              </a:spcAft>
              <a:buClr>
                <a:srgbClr val="000000"/>
              </a:buClr>
              <a:buFont typeface="Arial"/>
              <a:buNone/>
            </a:pPr>
            <a:r>
              <a:rPr lang="en-US" sz="1600" b="1" dirty="0">
                <a:latin typeface="Times New Roman" panose="02020603050405020304" pitchFamily="18" charset="0"/>
                <a:ea typeface="Calibri"/>
                <a:cs typeface="Times New Roman" panose="02020603050405020304" pitchFamily="18" charset="0"/>
                <a:sym typeface="Calibri"/>
              </a:rPr>
              <a:t>Q1) What’s the source of data?</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50000"/>
              </a:lnSpc>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Ans. The data for training is provided by the client in </a:t>
            </a:r>
            <a:r>
              <a:rPr lang="en-US" sz="1600" dirty="0" err="1">
                <a:latin typeface="Times New Roman" panose="02020603050405020304" pitchFamily="18" charset="0"/>
                <a:ea typeface="Calibri"/>
                <a:cs typeface="Times New Roman" panose="02020603050405020304" pitchFamily="18" charset="0"/>
                <a:sym typeface="Calibri"/>
              </a:rPr>
              <a:t>kaggle</a:t>
            </a:r>
            <a:r>
              <a:rPr lang="en-US" sz="1600" dirty="0">
                <a:latin typeface="Times New Roman" panose="02020603050405020304" pitchFamily="18" charset="0"/>
                <a:ea typeface="Calibri"/>
                <a:cs typeface="Times New Roman" panose="02020603050405020304" pitchFamily="18" charset="0"/>
                <a:sym typeface="Calibri"/>
              </a:rPr>
              <a:t>:</a:t>
            </a:r>
          </a:p>
          <a:p>
            <a:pPr marL="0" lvl="0" indent="0" algn="just" rtl="0">
              <a:lnSpc>
                <a:spcPct val="150000"/>
              </a:lnSpc>
              <a:spcBef>
                <a:spcPts val="0"/>
              </a:spcBef>
              <a:spcAft>
                <a:spcPts val="0"/>
              </a:spcAft>
              <a:buNone/>
            </a:pPr>
            <a:r>
              <a:rPr lang="en-US" sz="1600" u="sng" dirty="0">
                <a:latin typeface="Times New Roman" panose="02020603050405020304" pitchFamily="18" charset="0"/>
                <a:ea typeface="Calibri"/>
                <a:cs typeface="Times New Roman" panose="02020603050405020304" pitchFamily="18" charset="0"/>
                <a:sym typeface="Calibri"/>
                <a:hlinkClick r:id="rId2">
                  <a:extLst>
                    <a:ext uri="{A12FA001-AC4F-418D-AE19-62706E023703}">
                      <ahyp:hlinkClr xmlns:ahyp="http://schemas.microsoft.com/office/drawing/2018/hyperlinkcolor" val="tx"/>
                    </a:ext>
                  </a:extLst>
                </a:hlinkClick>
              </a:rPr>
              <a:t>https://www.kaggle.com/brijbhushannanda1979/bigmart-sales-data</a:t>
            </a:r>
            <a:endParaRPr lang="en-US" sz="1600" dirty="0">
              <a:latin typeface="Times New Roman" panose="02020603050405020304" pitchFamily="18" charset="0"/>
              <a:ea typeface="Calibri"/>
              <a:cs typeface="Times New Roman" panose="02020603050405020304" pitchFamily="18" charset="0"/>
              <a:sym typeface="Calibri"/>
            </a:endParaRPr>
          </a:p>
          <a:p>
            <a:pPr marL="0" lvl="0" indent="0" algn="just" rtl="0">
              <a:lnSpc>
                <a:spcPct val="150000"/>
              </a:lnSpc>
              <a:spcBef>
                <a:spcPts val="0"/>
              </a:spcBef>
              <a:spcAft>
                <a:spcPts val="0"/>
              </a:spcAft>
              <a:buNone/>
            </a:pPr>
            <a:endParaRPr lang="en-US" sz="1600" dirty="0">
              <a:latin typeface="Times New Roman" panose="02020603050405020304" pitchFamily="18" charset="0"/>
              <a:ea typeface="Calibri"/>
              <a:cs typeface="Times New Roman" panose="02020603050405020304" pitchFamily="18" charset="0"/>
              <a:sym typeface="Calibri"/>
            </a:endParaRPr>
          </a:p>
          <a:p>
            <a:pPr marL="0" lvl="0" indent="0" algn="just" rtl="0">
              <a:lnSpc>
                <a:spcPct val="150000"/>
              </a:lnSpc>
              <a:spcBef>
                <a:spcPts val="0"/>
              </a:spcBef>
              <a:spcAft>
                <a:spcPts val="0"/>
              </a:spcAft>
              <a:buNone/>
            </a:pPr>
            <a:r>
              <a:rPr lang="en-US" sz="1600" b="1" dirty="0">
                <a:latin typeface="Times New Roman" panose="02020603050405020304" pitchFamily="18" charset="0"/>
                <a:ea typeface="Calibri"/>
                <a:cs typeface="Times New Roman" panose="02020603050405020304" pitchFamily="18" charset="0"/>
                <a:sym typeface="Calibri"/>
              </a:rPr>
              <a:t>Q 2) What was the type of data?</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50000"/>
              </a:lnSpc>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Ans. The data was the combination of numerical and Categorical values.</a:t>
            </a:r>
          </a:p>
          <a:p>
            <a:pPr marL="0" lvl="0" indent="0" algn="just" rtl="0">
              <a:lnSpc>
                <a:spcPct val="150000"/>
              </a:lnSpc>
              <a:spcBef>
                <a:spcPts val="0"/>
              </a:spcBef>
              <a:spcAft>
                <a:spcPts val="0"/>
              </a:spcAft>
              <a:buNone/>
            </a:pPr>
            <a:endParaRPr lang="en-US" sz="1600" dirty="0">
              <a:latin typeface="Times New Roman" panose="02020603050405020304" pitchFamily="18" charset="0"/>
              <a:ea typeface="Calibri"/>
              <a:cs typeface="Times New Roman" panose="02020603050405020304" pitchFamily="18" charset="0"/>
              <a:sym typeface="Calibri"/>
            </a:endParaRPr>
          </a:p>
          <a:p>
            <a:pPr marL="0" lvl="0" indent="0" algn="just" rtl="0">
              <a:lnSpc>
                <a:spcPct val="150000"/>
              </a:lnSpc>
              <a:spcBef>
                <a:spcPts val="0"/>
              </a:spcBef>
              <a:spcAft>
                <a:spcPts val="0"/>
              </a:spcAft>
              <a:buNone/>
            </a:pPr>
            <a:r>
              <a:rPr lang="en-US" sz="1600" b="1" dirty="0">
                <a:latin typeface="Times New Roman" panose="02020603050405020304" pitchFamily="18" charset="0"/>
                <a:ea typeface="Calibri"/>
                <a:cs typeface="Times New Roman" panose="02020603050405020304" pitchFamily="18" charset="0"/>
                <a:sym typeface="Calibri"/>
              </a:rPr>
              <a:t>Q 3) What’s the complete flow you followed in this Project?</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50000"/>
              </a:lnSpc>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Ans. Refer the Architecture section for this.</a:t>
            </a:r>
          </a:p>
          <a:p>
            <a:pPr marL="0" lvl="0" indent="0" algn="just" rtl="0">
              <a:spcBef>
                <a:spcPts val="0"/>
              </a:spcBef>
              <a:spcAft>
                <a:spcPts val="0"/>
              </a:spcAft>
              <a:buNone/>
            </a:pPr>
            <a:endParaRPr lang="en-US" sz="20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43546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27E0-A2F2-41F1-9FB5-74F01D2ED9D8}"/>
              </a:ext>
            </a:extLst>
          </p:cNvPr>
          <p:cNvSpPr>
            <a:spLocks noGrp="1"/>
          </p:cNvSpPr>
          <p:nvPr>
            <p:ph type="title"/>
          </p:nvPr>
        </p:nvSpPr>
        <p:spPr/>
        <p:txBody>
          <a:bodyPr anchor="ctr"/>
          <a:lstStyle/>
          <a:p>
            <a:r>
              <a:rPr lang="en" sz="3200" dirty="0">
                <a:latin typeface="Roboto"/>
                <a:ea typeface="Roboto"/>
                <a:cs typeface="Roboto"/>
                <a:sym typeface="Roboto"/>
              </a:rPr>
              <a:t>Q &amp; A</a:t>
            </a:r>
            <a:endParaRPr lang="en-IN" dirty="0"/>
          </a:p>
        </p:txBody>
      </p:sp>
      <p:sp>
        <p:nvSpPr>
          <p:cNvPr id="3" name="Content Placeholder 2">
            <a:extLst>
              <a:ext uri="{FF2B5EF4-FFF2-40B4-BE49-F238E27FC236}">
                <a16:creationId xmlns:a16="http://schemas.microsoft.com/office/drawing/2014/main" id="{7FBD8BFA-A233-489A-B460-3274594E07CA}"/>
              </a:ext>
            </a:extLst>
          </p:cNvPr>
          <p:cNvSpPr>
            <a:spLocks noGrp="1"/>
          </p:cNvSpPr>
          <p:nvPr>
            <p:ph idx="1"/>
          </p:nvPr>
        </p:nvSpPr>
        <p:spPr/>
        <p:txBody>
          <a:bodyPr>
            <a:normAutofit/>
          </a:bodyPr>
          <a:lstStyle/>
          <a:p>
            <a:pPr marL="0" lvl="0" indent="0" algn="just" rtl="0">
              <a:spcBef>
                <a:spcPts val="0"/>
              </a:spcBef>
              <a:spcAft>
                <a:spcPts val="0"/>
              </a:spcAft>
              <a:buNone/>
            </a:pPr>
            <a:r>
              <a:rPr lang="en-US" sz="1600" b="1" dirty="0">
                <a:latin typeface="Times New Roman" panose="02020603050405020304" pitchFamily="18" charset="0"/>
                <a:ea typeface="Calibri"/>
                <a:cs typeface="Times New Roman" panose="02020603050405020304" pitchFamily="18" charset="0"/>
                <a:sym typeface="Calibri"/>
              </a:rPr>
              <a:t>Q 4) What techniques were you using for data pre-processing?</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742950" lvl="1" indent="-260350" algn="just" rtl="0">
              <a:spcBef>
                <a:spcPts val="0"/>
              </a:spcBef>
              <a:spcAft>
                <a:spcPts val="0"/>
              </a:spcAft>
              <a:buClr>
                <a:srgbClr val="FFFFFF"/>
              </a:buClr>
              <a:buSzPts val="1400"/>
              <a:buFont typeface="Arial"/>
              <a:buChar char="•"/>
            </a:pPr>
            <a:r>
              <a:rPr lang="en-US" sz="1600" dirty="0">
                <a:latin typeface="Times New Roman" panose="02020603050405020304" pitchFamily="18" charset="0"/>
                <a:ea typeface="Calibri"/>
                <a:cs typeface="Times New Roman" panose="02020603050405020304" pitchFamily="18" charset="0"/>
                <a:sym typeface="Calibri"/>
              </a:rPr>
              <a:t>Removing unwanted attributes</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742950" lvl="1" indent="-260350" algn="just" rtl="0">
              <a:spcBef>
                <a:spcPts val="0"/>
              </a:spcBef>
              <a:spcAft>
                <a:spcPts val="0"/>
              </a:spcAft>
              <a:buClr>
                <a:srgbClr val="FFFFFF"/>
              </a:buClr>
              <a:buSzPts val="1400"/>
              <a:buFont typeface="Arial"/>
              <a:buChar char="•"/>
            </a:pPr>
            <a:r>
              <a:rPr lang="en-US" sz="1600" dirty="0">
                <a:latin typeface="Times New Roman" panose="02020603050405020304" pitchFamily="18" charset="0"/>
                <a:ea typeface="Calibri"/>
                <a:cs typeface="Times New Roman" panose="02020603050405020304" pitchFamily="18" charset="0"/>
                <a:sym typeface="Calibri"/>
              </a:rPr>
              <a:t>Visualizing relation of independent variables with each other and output variables</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742950" lvl="1" indent="-260350" algn="just" rtl="0">
              <a:spcBef>
                <a:spcPts val="0"/>
              </a:spcBef>
              <a:spcAft>
                <a:spcPts val="0"/>
              </a:spcAft>
              <a:buClr>
                <a:srgbClr val="FFFFFF"/>
              </a:buClr>
              <a:buSzPts val="1400"/>
              <a:buFont typeface="Arial"/>
              <a:buChar char="•"/>
            </a:pPr>
            <a:r>
              <a:rPr lang="en-US" sz="1600" dirty="0">
                <a:latin typeface="Times New Roman" panose="02020603050405020304" pitchFamily="18" charset="0"/>
                <a:ea typeface="Calibri"/>
                <a:cs typeface="Times New Roman" panose="02020603050405020304" pitchFamily="18" charset="0"/>
                <a:sym typeface="Calibri"/>
              </a:rPr>
              <a:t>Removing outliers</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742950" lvl="1" indent="-260350" algn="just" rtl="0">
              <a:spcBef>
                <a:spcPts val="0"/>
              </a:spcBef>
              <a:spcAft>
                <a:spcPts val="0"/>
              </a:spcAft>
              <a:buClr>
                <a:srgbClr val="FFFFFF"/>
              </a:buClr>
              <a:buSzPts val="1400"/>
              <a:buFont typeface="Arial"/>
              <a:buChar char="•"/>
            </a:pPr>
            <a:r>
              <a:rPr lang="en-US" sz="1600" dirty="0">
                <a:latin typeface="Times New Roman" panose="02020603050405020304" pitchFamily="18" charset="0"/>
                <a:ea typeface="Calibri"/>
                <a:cs typeface="Times New Roman" panose="02020603050405020304" pitchFamily="18" charset="0"/>
                <a:sym typeface="Calibri"/>
              </a:rPr>
              <a:t>Cleaning data and imputing if null values are present. </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742950" lvl="1" indent="-260350" algn="just" rtl="0">
              <a:spcBef>
                <a:spcPts val="0"/>
              </a:spcBef>
              <a:spcAft>
                <a:spcPts val="0"/>
              </a:spcAft>
              <a:buClr>
                <a:srgbClr val="FFFFFF"/>
              </a:buClr>
              <a:buSzPts val="1400"/>
              <a:buFont typeface="Arial"/>
              <a:buChar char="•"/>
            </a:pPr>
            <a:r>
              <a:rPr lang="en-US" sz="1600" dirty="0">
                <a:latin typeface="Times New Roman" panose="02020603050405020304" pitchFamily="18" charset="0"/>
                <a:ea typeface="Calibri"/>
                <a:cs typeface="Times New Roman" panose="02020603050405020304" pitchFamily="18" charset="0"/>
                <a:sym typeface="Calibri"/>
              </a:rPr>
              <a:t>Converting categorical data into numeric values.</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endParaRPr lang="en-US" sz="1600" b="1"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None/>
            </a:pPr>
            <a:r>
              <a:rPr lang="en-US" sz="1600" b="1" dirty="0">
                <a:latin typeface="Times New Roman" panose="02020603050405020304" pitchFamily="18" charset="0"/>
                <a:ea typeface="Calibri"/>
                <a:cs typeface="Times New Roman" panose="02020603050405020304" pitchFamily="18" charset="0"/>
                <a:sym typeface="Calibri"/>
              </a:rPr>
              <a:t>Q 5) How training was done or what models were used?</a:t>
            </a: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r>
              <a:rPr lang="en-US" sz="1600" dirty="0">
                <a:latin typeface="Times New Roman" panose="02020603050405020304" pitchFamily="18" charset="0"/>
                <a:ea typeface="Calibri"/>
                <a:cs typeface="Times New Roman" panose="02020603050405020304" pitchFamily="18" charset="0"/>
                <a:sym typeface="Calibri"/>
              </a:rPr>
              <a:t>Before diving the data in training and validation set we performed clustering over fit to divide the data into clusters.</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a:latin typeface="Times New Roman" panose="02020603050405020304" pitchFamily="18" charset="0"/>
                <a:ea typeface="Calibri"/>
                <a:cs typeface="Times New Roman" panose="02020603050405020304" pitchFamily="18" charset="0"/>
                <a:sym typeface="Calibri"/>
              </a:rPr>
              <a:t>As per cluster the training and validation data were divided.</a:t>
            </a:r>
            <a:r>
              <a:rPr lang="en-US" sz="1600" dirty="0">
                <a:latin typeface="Times New Roman" panose="02020603050405020304" pitchFamily="18" charset="0"/>
                <a:ea typeface="Times New Roman"/>
                <a:cs typeface="Times New Roman" panose="02020603050405020304" pitchFamily="18" charset="0"/>
                <a:sym typeface="Times New Roman"/>
              </a:rPr>
              <a:t> </a:t>
            </a:r>
            <a:r>
              <a:rPr lang="en-US" sz="1600" dirty="0">
                <a:latin typeface="Times New Roman" panose="02020603050405020304" pitchFamily="18" charset="0"/>
                <a:ea typeface="Calibri"/>
                <a:cs typeface="Times New Roman" panose="02020603050405020304" pitchFamily="18" charset="0"/>
                <a:sym typeface="Calibri"/>
              </a:rPr>
              <a:t>The scaling was performed over training and validation data. Algorithm Random forest regressor is used .</a:t>
            </a:r>
            <a:endParaRPr lang="en-US" sz="16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00000"/>
              </a:lnSpc>
              <a:spcBef>
                <a:spcPts val="0"/>
              </a:spcBef>
              <a:spcAft>
                <a:spcPts val="0"/>
              </a:spcAft>
              <a:buNone/>
            </a:pPr>
            <a:endParaRPr lang="en-US" sz="14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2059639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34</TotalTime>
  <Words>768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Palatino Linotype</vt:lpstr>
      <vt:lpstr>Roboto</vt:lpstr>
      <vt:lpstr>Times New Roman</vt:lpstr>
      <vt:lpstr>Gallery</vt:lpstr>
      <vt:lpstr>Store Sales Prediction</vt:lpstr>
      <vt:lpstr>Store Sales Prediction</vt:lpstr>
      <vt:lpstr>Architecture</vt:lpstr>
      <vt:lpstr>Data validation and Data transformation</vt:lpstr>
      <vt:lpstr>Data Pre-processing</vt:lpstr>
      <vt:lpstr>Model Building</vt:lpstr>
      <vt:lpstr>Prediction</vt:lpstr>
      <vt:lpstr>Q &amp; A</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Madhav Khandelwal</dc:creator>
  <cp:lastModifiedBy>Madhav Khandelwal</cp:lastModifiedBy>
  <cp:revision>1</cp:revision>
  <dcterms:created xsi:type="dcterms:W3CDTF">2022-04-03T06:28:53Z</dcterms:created>
  <dcterms:modified xsi:type="dcterms:W3CDTF">2022-04-03T07:02:56Z</dcterms:modified>
</cp:coreProperties>
</file>