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1" r:id="rId2"/>
    <p:sldId id="414" r:id="rId3"/>
    <p:sldId id="412" r:id="rId4"/>
    <p:sldId id="413" r:id="rId5"/>
  </p:sldIdLst>
  <p:sldSz cx="24384000" cy="24387175"/>
  <p:notesSz cx="6858000" cy="9144000"/>
  <p:defaultTextStyle>
    <a:defPPr>
      <a:defRPr lang="en-KR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F07"/>
    <a:srgbClr val="002706"/>
    <a:srgbClr val="FA8B8B"/>
    <a:srgbClr val="005C69"/>
    <a:srgbClr val="FCFFFF"/>
    <a:srgbClr val="000000"/>
    <a:srgbClr val="FEFFFE"/>
    <a:srgbClr val="DE0A09"/>
    <a:srgbClr val="C8C8C8"/>
    <a:srgbClr val="950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3"/>
    <p:restoredTop sz="78231"/>
  </p:normalViewPr>
  <p:slideViewPr>
    <p:cSldViewPr snapToGrid="0" snapToObjects="1">
      <p:cViewPr varScale="1">
        <p:scale>
          <a:sx n="27" d="100"/>
          <a:sy n="27" d="100"/>
        </p:scale>
        <p:origin x="1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16">
            <a:extLst>
              <a:ext uri="{FF2B5EF4-FFF2-40B4-BE49-F238E27FC236}">
                <a16:creationId xmlns:a16="http://schemas.microsoft.com/office/drawing/2014/main" id="{207B86F3-60DD-B447-BB84-7F2AD80E92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117">
            <a:extLst>
              <a:ext uri="{FF2B5EF4-FFF2-40B4-BE49-F238E27FC236}">
                <a16:creationId xmlns:a16="http://schemas.microsoft.com/office/drawing/2014/main" id="{5EA12E97-0957-9B4D-B0DA-58F4CBE1809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KR" altLang="en-KR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divide the queues into smaller batches. </a:t>
            </a:r>
          </a:p>
          <a:p>
            <a:r>
              <a:rPr lang="en-US" dirty="0"/>
              <a:t>The first four samples are clustered into 3 intermediates. </a:t>
            </a:r>
          </a:p>
        </p:txBody>
      </p:sp>
    </p:spTree>
    <p:extLst>
      <p:ext uri="{BB962C8B-B14F-4D97-AF65-F5344CB8AC3E}">
        <p14:creationId xmlns:p14="http://schemas.microsoft.com/office/powerpoint/2010/main" val="331116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divide the queues into smaller batches. </a:t>
            </a:r>
          </a:p>
          <a:p>
            <a:r>
              <a:rPr lang="en-US" dirty="0"/>
              <a:t>The first four samples are clustered into 3 intermediates. </a:t>
            </a:r>
          </a:p>
        </p:txBody>
      </p:sp>
    </p:spTree>
    <p:extLst>
      <p:ext uri="{BB962C8B-B14F-4D97-AF65-F5344CB8AC3E}">
        <p14:creationId xmlns:p14="http://schemas.microsoft.com/office/powerpoint/2010/main" val="307974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the first four could be discarded and let the next four be fed in and update the intermediate.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0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could do the same for the last one. Then the summary intermediate could be used to produce a good fused output. </a:t>
            </a:r>
          </a:p>
        </p:txBody>
      </p:sp>
    </p:spTree>
    <p:extLst>
      <p:ext uri="{BB962C8B-B14F-4D97-AF65-F5344CB8AC3E}">
        <p14:creationId xmlns:p14="http://schemas.microsoft.com/office/powerpoint/2010/main" val="289530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87AE17-A616-D640-BFB1-E6A581DB71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304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40CEBB98-7874-B341-A7DF-9776CA957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498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A3681A6-9887-8849-858D-F4EB4DB55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0195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9FB98DA1-3990-0640-A561-06D588BA3D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36409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64CE6E0-5B52-5747-A86B-B9D8FEA6C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3304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AE0951AB-9E20-3644-AADF-527B6DD764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7498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101379C5-9632-674B-B7E5-537B009C9E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00195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E0DF27D9-6F67-2043-B1FA-D231769619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36409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4" name="Номер слайда">
            <a:extLst>
              <a:ext uri="{FF2B5EF4-FFF2-40B4-BE49-F238E27FC236}">
                <a16:creationId xmlns:a16="http://schemas.microsoft.com/office/drawing/2014/main" id="{D8190D19-D717-9742-AF37-20BB6DAE61D0}"/>
              </a:ext>
            </a:extLst>
          </p:cNvPr>
          <p:cNvSpPr txBox="1">
            <a:spLocks noGrp="1" noChangeArrowheads="1"/>
          </p:cNvSpPr>
          <p:nvPr>
            <p:ph type="sldNum" sz="quarter" idx="18"/>
          </p:nvPr>
        </p:nvSpPr>
        <p:spPr>
          <a:xfrm>
            <a:off x="23849050" y="23524499"/>
            <a:ext cx="534955" cy="862676"/>
          </a:xfrm>
          <a:prstGeom prst="rect">
            <a:avLst/>
          </a:prstGeom>
          <a:ln/>
        </p:spPr>
        <p:txBody>
          <a:bodyPr/>
          <a:lstStyle>
            <a:lvl1pPr>
              <a:defRPr sz="1800" b="0"/>
            </a:lvl1pPr>
          </a:lstStyle>
          <a:p>
            <a:fld id="{A132BCDA-25DB-CD40-B1A2-2A3C18958BD5}" type="slidenum">
              <a:rPr lang="en-KR" altLang="en-KR" smtClean="0"/>
              <a:pPr/>
              <a:t>‹#›</a:t>
            </a:fld>
            <a:endParaRPr lang="en-KR" altLang="en-KR" dirty="0"/>
          </a:p>
        </p:txBody>
      </p:sp>
    </p:spTree>
    <p:extLst>
      <p:ext uri="{BB962C8B-B14F-4D97-AF65-F5344CB8AC3E}">
        <p14:creationId xmlns:p14="http://schemas.microsoft.com/office/powerpoint/2010/main" val="42421246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>
            <a:extLst>
              <a:ext uri="{FF2B5EF4-FFF2-40B4-BE49-F238E27FC236}">
                <a16:creationId xmlns:a16="http://schemas.microsoft.com/office/drawing/2014/main" id="{2044C043-1363-3148-B2F5-EA2ED41E95A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9100" y="632260"/>
            <a:ext cx="21005800" cy="40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 Medium" panose="02000503000000020004" pitchFamily="2" charset="0"/>
              </a:rPr>
              <a:t>Текст заголовка</a:t>
            </a:r>
          </a:p>
        </p:txBody>
      </p:sp>
      <p:sp>
        <p:nvSpPr>
          <p:cNvPr id="1027" name="Уровень текста 1…">
            <a:extLst>
              <a:ext uri="{FF2B5EF4-FFF2-40B4-BE49-F238E27FC236}">
                <a16:creationId xmlns:a16="http://schemas.microsoft.com/office/drawing/2014/main" id="{4EFAEFCC-0F96-6E49-B232-8BEFC7ADE1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689100" y="5600018"/>
            <a:ext cx="21005800" cy="165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" panose="02000503000000020004" pitchFamily="2" charset="0"/>
              </a:rPr>
              <a:t>Уровень текста 1</a:t>
            </a:r>
          </a:p>
          <a:p>
            <a:pPr lvl="1"/>
            <a:r>
              <a:rPr lang="en-KR" altLang="en-KR">
                <a:sym typeface="Helvetica Neue" panose="02000503000000020004" pitchFamily="2" charset="0"/>
              </a:rPr>
              <a:t>Уровень текста 2</a:t>
            </a:r>
          </a:p>
          <a:p>
            <a:pPr lvl="2"/>
            <a:r>
              <a:rPr lang="en-KR" altLang="en-KR">
                <a:sym typeface="Helvetica Neue" panose="02000503000000020004" pitchFamily="2" charset="0"/>
              </a:rPr>
              <a:t>Уровень текста 3</a:t>
            </a:r>
          </a:p>
          <a:p>
            <a:pPr lvl="3"/>
            <a:r>
              <a:rPr lang="en-KR" altLang="en-KR">
                <a:sym typeface="Helvetica Neue" panose="02000503000000020004" pitchFamily="2" charset="0"/>
              </a:rPr>
              <a:t>Уровень текста 4</a:t>
            </a:r>
          </a:p>
          <a:p>
            <a:pPr lvl="4"/>
            <a:r>
              <a:rPr lang="en-KR" altLang="en-KR">
                <a:sym typeface="Helvetica Neue" panose="02000503000000020004" pitchFamily="2" charset="0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1pPr>
      <a:lvl2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2pPr>
      <a:lvl3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3pPr>
      <a:lvl4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4pPr>
      <a:lvl5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5pPr>
      <a:lvl6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4933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1pPr>
      <a:lvl2pPr marL="1269866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2pPr>
      <a:lvl3pPr marL="1904798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3pPr>
      <a:lvl4pPr marL="2539732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4pPr>
      <a:lvl5pPr marL="3174664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5pPr>
      <a:lvl6pPr marL="3809598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4530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79464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4396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52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28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304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79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5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31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60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1</a:t>
            </a:fld>
            <a:endParaRPr lang="en-KR" altLang="en-KR" dirty="0"/>
          </a:p>
        </p:txBody>
      </p:sp>
      <p:sp>
        <p:nvSpPr>
          <p:cNvPr id="22" name="!!title">
            <a:extLst>
              <a:ext uri="{FF2B5EF4-FFF2-40B4-BE49-F238E27FC236}">
                <a16:creationId xmlns:a16="http://schemas.microsoft.com/office/drawing/2014/main" id="{5254320A-10BA-6B4B-B6F5-53A5E2ED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0580641"/>
            <a:ext cx="3749875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0455509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796728"/>
            <a:ext cx="5490192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6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>
            <a:off x="11867182" y="10826862"/>
            <a:ext cx="2055784" cy="52978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1867182" y="10826863"/>
            <a:ext cx="2055784" cy="2457873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2C229083-742F-1B4C-81BE-490B84728B34}"/>
              </a:ext>
            </a:extLst>
          </p:cNvPr>
          <p:cNvSpPr/>
          <p:nvPr/>
        </p:nvSpPr>
        <p:spPr>
          <a:xfrm>
            <a:off x="1316772" y="8524262"/>
            <a:ext cx="2228095" cy="65436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E27C6C7B-0343-5B47-9779-0EE287F918C4}"/>
              </a:ext>
            </a:extLst>
          </p:cNvPr>
          <p:cNvSpPr/>
          <p:nvPr/>
        </p:nvSpPr>
        <p:spPr>
          <a:xfrm>
            <a:off x="1316772" y="10905654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E411263F-8514-BC47-9644-7020CCB7E8E8}"/>
              </a:ext>
            </a:extLst>
          </p:cNvPr>
          <p:cNvSpPr/>
          <p:nvPr/>
        </p:nvSpPr>
        <p:spPr>
          <a:xfrm>
            <a:off x="1316772" y="10116153"/>
            <a:ext cx="2228095" cy="654368"/>
          </a:xfrm>
          <a:prstGeom prst="cube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BB8D227F-8B98-614A-9AFB-ECDF2E1753BD}"/>
              </a:ext>
            </a:extLst>
          </p:cNvPr>
          <p:cNvSpPr/>
          <p:nvPr/>
        </p:nvSpPr>
        <p:spPr>
          <a:xfrm>
            <a:off x="1316772" y="9369193"/>
            <a:ext cx="2228095" cy="65436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1285418" y="1172916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1285418" y="1411055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1285418" y="1332105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1285418" y="1257409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1867182" y="10826863"/>
            <a:ext cx="2055784" cy="4185659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3A3EFCE-61A8-DE4A-A2C8-5D7112CBBA5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!!title">
            <a:extLst>
              <a:ext uri="{FF2B5EF4-FFF2-40B4-BE49-F238E27FC236}">
                <a16:creationId xmlns:a16="http://schemas.microsoft.com/office/drawing/2014/main" id="{3AA185A7-D381-7447-9CA9-C437DD5C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339" y="19375502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Long Sequence of features to fuse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2</a:t>
            </a:fld>
            <a:endParaRPr lang="en-KR" altLang="en-KR" dirty="0"/>
          </a:p>
        </p:txBody>
      </p:sp>
      <p:sp>
        <p:nvSpPr>
          <p:cNvPr id="22" name="!!title">
            <a:extLst>
              <a:ext uri="{FF2B5EF4-FFF2-40B4-BE49-F238E27FC236}">
                <a16:creationId xmlns:a16="http://schemas.microsoft.com/office/drawing/2014/main" id="{5254320A-10BA-6B4B-B6F5-53A5E2ED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0580641"/>
            <a:ext cx="3749875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0455509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4" y="12402085"/>
                <a:ext cx="348345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4" y="12402085"/>
                <a:ext cx="3483454" cy="923330"/>
              </a:xfrm>
              <a:prstGeom prst="rect">
                <a:avLst/>
              </a:prstGeom>
              <a:blipFill>
                <a:blip r:embed="rId6"/>
                <a:stretch>
                  <a:fillRect l="-3273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957304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0416393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117511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195397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796728"/>
            <a:ext cx="5490192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2" y="10430202"/>
                <a:ext cx="101906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2" y="10430202"/>
                <a:ext cx="1019062" cy="923330"/>
              </a:xfrm>
              <a:prstGeom prst="rect">
                <a:avLst/>
              </a:prstGeom>
              <a:blipFill>
                <a:blip r:embed="rId8"/>
                <a:stretch>
                  <a:fillRect l="-365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>
            <a:off x="11867182" y="10826862"/>
            <a:ext cx="2055784" cy="52978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1867182" y="10826863"/>
            <a:ext cx="2055784" cy="2457873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2C229083-742F-1B4C-81BE-490B84728B34}"/>
              </a:ext>
            </a:extLst>
          </p:cNvPr>
          <p:cNvSpPr/>
          <p:nvPr/>
        </p:nvSpPr>
        <p:spPr>
          <a:xfrm>
            <a:off x="7238314" y="9245399"/>
            <a:ext cx="2228095" cy="65436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E27C6C7B-0343-5B47-9779-0EE287F918C4}"/>
              </a:ext>
            </a:extLst>
          </p:cNvPr>
          <p:cNvSpPr/>
          <p:nvPr/>
        </p:nvSpPr>
        <p:spPr>
          <a:xfrm>
            <a:off x="7238314" y="11626791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E411263F-8514-BC47-9644-7020CCB7E8E8}"/>
              </a:ext>
            </a:extLst>
          </p:cNvPr>
          <p:cNvSpPr/>
          <p:nvPr/>
        </p:nvSpPr>
        <p:spPr>
          <a:xfrm>
            <a:off x="7238314" y="10837290"/>
            <a:ext cx="2228095" cy="654368"/>
          </a:xfrm>
          <a:prstGeom prst="cube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BB8D227F-8B98-614A-9AFB-ECDF2E1753BD}"/>
              </a:ext>
            </a:extLst>
          </p:cNvPr>
          <p:cNvSpPr/>
          <p:nvPr/>
        </p:nvSpPr>
        <p:spPr>
          <a:xfrm>
            <a:off x="7238314" y="10090330"/>
            <a:ext cx="2228095" cy="65436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1285418" y="1172916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1285418" y="1411055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1285418" y="1332105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1285418" y="1257409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1867182" y="10826863"/>
            <a:ext cx="2055784" cy="4185659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3A3EFCE-61A8-DE4A-A2C8-5D7112CBBA5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CB143-1B26-0F48-A5CB-ED2347A1A589}"/>
              </a:ext>
            </a:extLst>
          </p:cNvPr>
          <p:cNvSpPr txBox="1"/>
          <p:nvPr/>
        </p:nvSpPr>
        <p:spPr>
          <a:xfrm>
            <a:off x="2410350" y="19418166"/>
            <a:ext cx="1965281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82F07"/>
                </a:solidFill>
                <a:effectLst/>
                <a:uFillTx/>
                <a:latin typeface="Barlow" pitchFamily="2" charset="77"/>
                <a:ea typeface="Helvetica Neue"/>
                <a:cs typeface="Helvetica Neue"/>
                <a:sym typeface="Helvetica Neue"/>
              </a:rPr>
              <a:t>Split into batches for grouping into few clusters</a:t>
            </a:r>
          </a:p>
        </p:txBody>
      </p:sp>
    </p:spTree>
    <p:extLst>
      <p:ext uri="{BB962C8B-B14F-4D97-AF65-F5344CB8AC3E}">
        <p14:creationId xmlns:p14="http://schemas.microsoft.com/office/powerpoint/2010/main" val="221924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3</a:t>
            </a:fld>
            <a:endParaRPr lang="en-KR" altLang="en-KR" dirty="0"/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2670698"/>
            <a:ext cx="3749875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2545566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7" y="14492142"/>
                <a:ext cx="352654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5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6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7" y="14492142"/>
                <a:ext cx="3526543" cy="923330"/>
              </a:xfrm>
              <a:prstGeom prst="rect">
                <a:avLst/>
              </a:prstGeom>
              <a:blipFill>
                <a:blip r:embed="rId6"/>
                <a:stretch>
                  <a:fillRect l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1166309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250645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326516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4044031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796728"/>
            <a:ext cx="5490192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1" y="12520259"/>
                <a:ext cx="1035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1" y="12520259"/>
                <a:ext cx="1035092" cy="923330"/>
              </a:xfrm>
              <a:prstGeom prst="rect">
                <a:avLst/>
              </a:prstGeom>
              <a:blipFill>
                <a:blip r:embed="rId8"/>
                <a:stretch>
                  <a:fillRect l="-361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11867182" y="11356645"/>
            <a:ext cx="2055784" cy="1560275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>
            <a:off x="11867182" y="12916919"/>
            <a:ext cx="2055784" cy="367816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Cube 67">
            <a:extLst>
              <a:ext uri="{FF2B5EF4-FFF2-40B4-BE49-F238E27FC236}">
                <a16:creationId xmlns:a16="http://schemas.microsoft.com/office/drawing/2014/main" id="{3C1C9CCC-E77D-9549-92E7-2AE7F607F717}"/>
              </a:ext>
            </a:extLst>
          </p:cNvPr>
          <p:cNvSpPr/>
          <p:nvPr/>
        </p:nvSpPr>
        <p:spPr>
          <a:xfrm>
            <a:off x="7226827" y="11335455"/>
            <a:ext cx="2228095" cy="654368"/>
          </a:xfrm>
          <a:prstGeom prst="cub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74E6957E-9308-DA47-A932-FDAC41AAEA86}"/>
              </a:ext>
            </a:extLst>
          </p:cNvPr>
          <p:cNvSpPr/>
          <p:nvPr/>
        </p:nvSpPr>
        <p:spPr>
          <a:xfrm>
            <a:off x="7226827" y="13716848"/>
            <a:ext cx="2228095" cy="654368"/>
          </a:xfrm>
          <a:prstGeom prst="cub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4ED1F73-8424-6D4E-B8C0-4BF4EFDFB768}"/>
              </a:ext>
            </a:extLst>
          </p:cNvPr>
          <p:cNvSpPr/>
          <p:nvPr/>
        </p:nvSpPr>
        <p:spPr>
          <a:xfrm>
            <a:off x="7226827" y="12927346"/>
            <a:ext cx="2228095" cy="654368"/>
          </a:xfrm>
          <a:prstGeom prst="cub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89E4E2-3481-BE4E-BDD8-9D278C6F9350}"/>
              </a:ext>
            </a:extLst>
          </p:cNvPr>
          <p:cNvSpPr/>
          <p:nvPr/>
        </p:nvSpPr>
        <p:spPr>
          <a:xfrm>
            <a:off x="7226827" y="12180387"/>
            <a:ext cx="2228095" cy="65436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1296303" y="14878639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1296303" y="17260032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1296303" y="16470530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1296303" y="15723571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>
            <a:off x="11867182" y="12916919"/>
            <a:ext cx="2055784" cy="209560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D8BF0F37-E295-5D41-A701-0DD59FBDA220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!!title">
            <a:extLst>
              <a:ext uri="{FF2B5EF4-FFF2-40B4-BE49-F238E27FC236}">
                <a16:creationId xmlns:a16="http://schemas.microsoft.com/office/drawing/2014/main" id="{150872A6-D07E-3949-84F0-076ADE2D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sp>
        <p:nvSpPr>
          <p:cNvPr id="53" name="!!title">
            <a:extLst>
              <a:ext uri="{FF2B5EF4-FFF2-40B4-BE49-F238E27FC236}">
                <a16:creationId xmlns:a16="http://schemas.microsoft.com/office/drawing/2014/main" id="{A4AEA0ED-BC41-AE4C-B370-9439AB28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546" y="19204892"/>
            <a:ext cx="13399714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Sequentially update the history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4</a:t>
            </a:fld>
            <a:endParaRPr lang="en-KR" altLang="en-KR" dirty="0"/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виркл">
            <a:extLst>
              <a:ext uri="{FF2B5EF4-FFF2-40B4-BE49-F238E27FC236}">
                <a16:creationId xmlns:a16="http://schemas.microsoft.com/office/drawing/2014/main" id="{8EBFA567-E9F8-2849-B461-944624F7BFB2}"/>
              </a:ext>
            </a:extLst>
          </p:cNvPr>
          <p:cNvSpPr/>
          <p:nvPr/>
        </p:nvSpPr>
        <p:spPr bwMode="auto">
          <a:xfrm>
            <a:off x="5552116" y="7775212"/>
            <a:ext cx="17405856" cy="10808001"/>
          </a:xfrm>
          <a:prstGeom prst="roundRect">
            <a:avLst>
              <a:gd name="adj" fmla="val 1627"/>
            </a:avLst>
          </a:prstGeom>
          <a:solidFill>
            <a:srgbClr val="FEFFFE"/>
          </a:solidFill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/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𝑓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5619CC-C5FB-6740-8DCF-DD18D8975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302" y="13048230"/>
                <a:ext cx="778803" cy="923330"/>
              </a:xfrm>
              <a:prstGeom prst="rect">
                <a:avLst/>
              </a:prstGeom>
              <a:blipFill>
                <a:blip r:embed="rId5"/>
                <a:stretch>
                  <a:fillRect l="-16129" r="-1451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D7EC28E-472C-5048-B929-260DF0BCC096}"/>
              </a:ext>
            </a:extLst>
          </p:cNvPr>
          <p:cNvSpPr/>
          <p:nvPr/>
        </p:nvSpPr>
        <p:spPr>
          <a:xfrm rot="5400000">
            <a:off x="9746024" y="15250606"/>
            <a:ext cx="3749875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2BB2B-5233-AB4B-8AE7-4C67D9D521C3}"/>
              </a:ext>
            </a:extLst>
          </p:cNvPr>
          <p:cNvSpPr txBox="1"/>
          <p:nvPr/>
        </p:nvSpPr>
        <p:spPr>
          <a:xfrm>
            <a:off x="9874571" y="7423683"/>
            <a:ext cx="8964388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Two Stage Paradigm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8B512A-70D5-754A-9012-FBBBAB3F682A}"/>
              </a:ext>
            </a:extLst>
          </p:cNvPr>
          <p:cNvSpPr/>
          <p:nvPr/>
        </p:nvSpPr>
        <p:spPr>
          <a:xfrm rot="16200000">
            <a:off x="10056747" y="15125474"/>
            <a:ext cx="3128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Cluster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/>
              <p:nvPr/>
            </p:nvSpPr>
            <p:spPr>
              <a:xfrm>
                <a:off x="6597326" y="17072050"/>
                <a:ext cx="4340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9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10</m:t>
                          </m:r>
                        </m:sub>
                      </m:sSub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,</m:t>
                          </m:r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E7FB742-9173-1A41-BB57-8725A579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26" y="17072050"/>
                <a:ext cx="4340868" cy="923330"/>
              </a:xfrm>
              <a:prstGeom prst="rect">
                <a:avLst/>
              </a:prstGeom>
              <a:blipFill>
                <a:blip r:embed="rId6"/>
                <a:stretch>
                  <a:fillRect l="-2624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B3B77-491A-0049-AB59-A8637610FE8A}"/>
              </a:ext>
            </a:extLst>
          </p:cNvPr>
          <p:cNvCxnSpPr/>
          <p:nvPr/>
        </p:nvCxnSpPr>
        <p:spPr>
          <a:xfrm>
            <a:off x="9624367" y="14243006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CFA0FB-D161-2A4A-86EC-2039818E1F6E}"/>
              </a:ext>
            </a:extLst>
          </p:cNvPr>
          <p:cNvCxnSpPr/>
          <p:nvPr/>
        </p:nvCxnSpPr>
        <p:spPr>
          <a:xfrm>
            <a:off x="9624367" y="15086358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FBE83D-0338-EC42-9927-331D4EEEC344}"/>
              </a:ext>
            </a:extLst>
          </p:cNvPr>
          <p:cNvCxnSpPr/>
          <p:nvPr/>
        </p:nvCxnSpPr>
        <p:spPr>
          <a:xfrm>
            <a:off x="9624367" y="15845076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517DC-56D7-D843-ABAF-F251FDE531DC}"/>
              </a:ext>
            </a:extLst>
          </p:cNvPr>
          <p:cNvCxnSpPr/>
          <p:nvPr/>
        </p:nvCxnSpPr>
        <p:spPr>
          <a:xfrm>
            <a:off x="9624367" y="16623939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rapezoid 97">
            <a:extLst>
              <a:ext uri="{FF2B5EF4-FFF2-40B4-BE49-F238E27FC236}">
                <a16:creationId xmlns:a16="http://schemas.microsoft.com/office/drawing/2014/main" id="{D4471582-9533-DE42-9AD9-7FBCCCF35AE3}"/>
              </a:ext>
            </a:extLst>
          </p:cNvPr>
          <p:cNvSpPr/>
          <p:nvPr/>
        </p:nvSpPr>
        <p:spPr>
          <a:xfrm rot="5400000">
            <a:off x="15625122" y="12796728"/>
            <a:ext cx="5490192" cy="492443"/>
          </a:xfrm>
          <a:prstGeom prst="trapezoid">
            <a:avLst>
              <a:gd name="adj" fmla="val 3235"/>
            </a:avLst>
          </a:prstGeom>
          <a:noFill/>
          <a:ln w="76200" cap="flat">
            <a:solidFill>
              <a:schemeClr val="bg2">
                <a:lumMod val="2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449BB-841A-B449-8AAE-6CEBC19F2794}"/>
              </a:ext>
            </a:extLst>
          </p:cNvPr>
          <p:cNvSpPr/>
          <p:nvPr/>
        </p:nvSpPr>
        <p:spPr>
          <a:xfrm rot="16200000">
            <a:off x="16416146" y="12608307"/>
            <a:ext cx="390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400" dirty="0">
                <a:latin typeface="Barlow" pitchFamily="2" charset="77"/>
                <a:cs typeface="Times New Roman" panose="02020603050405020304" pitchFamily="18" charset="0"/>
              </a:rPr>
              <a:t>Aggregate</a:t>
            </a:r>
            <a:endParaRPr kumimoji="1" lang="ko-KR" altLang="en-US" sz="5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037A797-895F-E344-9C3B-C46C4CBD3013}"/>
              </a:ext>
            </a:extLst>
          </p:cNvPr>
          <p:cNvSpPr/>
          <p:nvPr/>
        </p:nvSpPr>
        <p:spPr>
          <a:xfrm>
            <a:off x="13922967" y="10947664"/>
            <a:ext cx="2228095" cy="654368"/>
          </a:xfrm>
          <a:prstGeom prst="cube">
            <a:avLst/>
          </a:prstGeom>
          <a:solidFill>
            <a:schemeClr val="bg1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20165BD-DAA7-7546-983A-FBC8DDBC1CEE}"/>
              </a:ext>
            </a:extLst>
          </p:cNvPr>
          <p:cNvSpPr/>
          <p:nvPr/>
        </p:nvSpPr>
        <p:spPr>
          <a:xfrm>
            <a:off x="13922967" y="12875755"/>
            <a:ext cx="2228095" cy="654368"/>
          </a:xfrm>
          <a:prstGeom prst="cube">
            <a:avLst/>
          </a:prstGeom>
          <a:solidFill>
            <a:schemeClr val="bg1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334648C-16E3-CA43-AC02-66D856FE96D5}"/>
              </a:ext>
            </a:extLst>
          </p:cNvPr>
          <p:cNvSpPr/>
          <p:nvPr/>
        </p:nvSpPr>
        <p:spPr>
          <a:xfrm>
            <a:off x="13922967" y="14603541"/>
            <a:ext cx="2228095" cy="654368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/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1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2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  <m:r>
                        <a:rPr lang="en-US" altLang="en-KR" sz="5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arlow Medium" pitchFamily="2" charset="77"/>
                          <a:sym typeface="Barlow Medium" pitchFamily="2" charset="77"/>
                        </a:rPr>
                        <m:t>,</m:t>
                      </m:r>
                      <m:sSubSup>
                        <m:sSubSup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Sup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𝑓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  <m:sup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FEA583-10AA-0343-AA3A-F0CC8CB71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922" y="15602485"/>
                <a:ext cx="2789290" cy="923330"/>
              </a:xfrm>
              <a:prstGeom prst="rect">
                <a:avLst/>
              </a:prstGeom>
              <a:blipFill>
                <a:blip r:embed="rId7"/>
                <a:stretch>
                  <a:fillRect l="-4525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AA0971-0B02-A44B-A1FD-9A5608412463}"/>
              </a:ext>
            </a:extLst>
          </p:cNvPr>
          <p:cNvSpPr/>
          <p:nvPr/>
        </p:nvSpPr>
        <p:spPr>
          <a:xfrm>
            <a:off x="12757390" y="16740665"/>
            <a:ext cx="47825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Summarized into </a:t>
            </a:r>
            <a:b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</a:br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3 features</a:t>
            </a:r>
            <a:endParaRPr kumimoji="1" lang="ko-KR" altLang="en-US" sz="4400" dirty="0">
              <a:latin typeface="Barlow" pitchFamily="2" charset="77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69E708-8386-4A40-9153-9501FBC87BCE}"/>
              </a:ext>
            </a:extLst>
          </p:cNvPr>
          <p:cNvCxnSpPr/>
          <p:nvPr/>
        </p:nvCxnSpPr>
        <p:spPr>
          <a:xfrm>
            <a:off x="16361554" y="11287790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AE491C-4664-5248-B15E-576790D21BC6}"/>
              </a:ext>
            </a:extLst>
          </p:cNvPr>
          <p:cNvCxnSpPr/>
          <p:nvPr/>
        </p:nvCxnSpPr>
        <p:spPr>
          <a:xfrm>
            <a:off x="16361554" y="1312813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9871D4-1504-F444-91E8-D38B78467EE5}"/>
              </a:ext>
            </a:extLst>
          </p:cNvPr>
          <p:cNvCxnSpPr/>
          <p:nvPr/>
        </p:nvCxnSpPr>
        <p:spPr>
          <a:xfrm>
            <a:off x="16361554" y="14837364"/>
            <a:ext cx="105047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/>
              <p:nvPr/>
            </p:nvSpPr>
            <p:spPr>
              <a:xfrm>
                <a:off x="5968271" y="15100167"/>
                <a:ext cx="1035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</m:ctrlPr>
                        </m:sSubPr>
                        <m:e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𝑇</m:t>
                          </m:r>
                        </m:e>
                        <m:sub>
                          <m:r>
                            <a:rPr lang="en-US" altLang="en-KR" sz="5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arlow Medium" pitchFamily="2" charset="77"/>
                              <a:sym typeface="Barlow Medium" pitchFamily="2" charset="7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4D82F2-B43C-6E48-A141-AF7F26212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271" y="15100167"/>
                <a:ext cx="1035092" cy="923330"/>
              </a:xfrm>
              <a:prstGeom prst="rect">
                <a:avLst/>
              </a:prstGeom>
              <a:blipFill>
                <a:blip r:embed="rId8"/>
                <a:stretch>
                  <a:fillRect l="-361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B0F7676-FBDA-2243-A4BF-53D481DE1995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11867182" y="11356645"/>
            <a:ext cx="2055784" cy="4140183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A18211F-1561-2943-8909-712B5847BAF2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1867182" y="13284735"/>
            <a:ext cx="2055784" cy="221209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AB1E009F-805C-AF48-B8CE-F7EB89A0BC26}"/>
              </a:ext>
            </a:extLst>
          </p:cNvPr>
          <p:cNvSpPr/>
          <p:nvPr/>
        </p:nvSpPr>
        <p:spPr>
          <a:xfrm>
            <a:off x="7173046" y="13915364"/>
            <a:ext cx="2228095" cy="654368"/>
          </a:xfrm>
          <a:prstGeom prst="cube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B6FCD80-0EF8-3D46-BAD8-1274ED4AED72}"/>
              </a:ext>
            </a:extLst>
          </p:cNvPr>
          <p:cNvSpPr/>
          <p:nvPr/>
        </p:nvSpPr>
        <p:spPr>
          <a:xfrm>
            <a:off x="7173046" y="16296756"/>
            <a:ext cx="2228095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0E88930-3DD0-2E48-B9C8-FD324D633941}"/>
              </a:ext>
            </a:extLst>
          </p:cNvPr>
          <p:cNvSpPr/>
          <p:nvPr/>
        </p:nvSpPr>
        <p:spPr>
          <a:xfrm>
            <a:off x="7173046" y="15507255"/>
            <a:ext cx="2228095" cy="654368"/>
          </a:xfrm>
          <a:prstGeom prst="cub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9ED8CAB-45B8-FA43-94D2-1D86965DA52E}"/>
              </a:ext>
            </a:extLst>
          </p:cNvPr>
          <p:cNvSpPr/>
          <p:nvPr/>
        </p:nvSpPr>
        <p:spPr>
          <a:xfrm>
            <a:off x="7173046" y="14760295"/>
            <a:ext cx="2228095" cy="654368"/>
          </a:xfrm>
          <a:prstGeom prst="cube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Сквиркл">
            <a:extLst>
              <a:ext uri="{FF2B5EF4-FFF2-40B4-BE49-F238E27FC236}">
                <a16:creationId xmlns:a16="http://schemas.microsoft.com/office/drawing/2014/main" id="{0AA46D02-6764-DC4E-A9CA-DA254791246D}"/>
              </a:ext>
            </a:extLst>
          </p:cNvPr>
          <p:cNvSpPr/>
          <p:nvPr/>
        </p:nvSpPr>
        <p:spPr bwMode="auto">
          <a:xfrm>
            <a:off x="918177" y="7921415"/>
            <a:ext cx="2961579" cy="10644981"/>
          </a:xfrm>
          <a:prstGeom prst="roundRect">
            <a:avLst>
              <a:gd name="adj" fmla="val 1627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1D673-3711-3749-8116-FC4B4E65B203}"/>
              </a:ext>
            </a:extLst>
          </p:cNvPr>
          <p:cNvSpPr txBox="1"/>
          <p:nvPr/>
        </p:nvSpPr>
        <p:spPr>
          <a:xfrm>
            <a:off x="1371138" y="7574871"/>
            <a:ext cx="2055655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19269" rIns="0" rtlCol="0">
            <a:spAutoFit/>
          </a:bodyPr>
          <a:lstStyle/>
          <a:p>
            <a:pPr algn="ctr"/>
            <a:r>
              <a:rPr kumimoji="1" lang="en-US" altLang="ko-KR" sz="4400" dirty="0">
                <a:latin typeface="Barlow" pitchFamily="2" charset="77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BAE4702-CB97-7640-81FD-B1C41A5091AB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11867182" y="15012521"/>
            <a:ext cx="2055784" cy="484306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A7CC33EF-E177-1B47-848E-3AFF665DFDB8}"/>
              </a:ext>
            </a:extLst>
          </p:cNvPr>
          <p:cNvSpPr/>
          <p:nvPr/>
        </p:nvSpPr>
        <p:spPr>
          <a:xfrm>
            <a:off x="19813150" y="12570296"/>
            <a:ext cx="2585478" cy="654368"/>
          </a:xfrm>
          <a:prstGeom prst="cube">
            <a:avLst/>
          </a:prstGeom>
          <a:solidFill>
            <a:srgbClr val="005C6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13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!!title">
            <a:extLst>
              <a:ext uri="{FF2B5EF4-FFF2-40B4-BE49-F238E27FC236}">
                <a16:creationId xmlns:a16="http://schemas.microsoft.com/office/drawing/2014/main" id="{1F0FDC94-4B8B-1E45-98D3-D642747C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bg1">
                    <a:lumMod val="10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Cluster And Aggregate</a:t>
            </a:r>
            <a:endParaRPr lang="en-KR" altLang="en-KR" sz="7200" dirty="0">
              <a:solidFill>
                <a:schemeClr val="bg1">
                  <a:lumMod val="10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42B65-B55E-564F-923D-5AD7A06D1D8A}"/>
              </a:ext>
            </a:extLst>
          </p:cNvPr>
          <p:cNvSpPr txBox="1"/>
          <p:nvPr/>
        </p:nvSpPr>
        <p:spPr>
          <a:xfrm>
            <a:off x="4145356" y="19268789"/>
            <a:ext cx="1495120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82F07"/>
                </a:solidFill>
                <a:effectLst/>
                <a:uFillTx/>
                <a:latin typeface="Barlow" pitchFamily="2" charset="77"/>
                <a:ea typeface="Helvetica Neue"/>
                <a:cs typeface="Helvetica Neue"/>
                <a:sym typeface="Helvetica Neue"/>
              </a:rPr>
              <a:t>Update procedure is order invariant.</a:t>
            </a:r>
          </a:p>
        </p:txBody>
      </p:sp>
    </p:spTree>
    <p:extLst>
      <p:ext uri="{BB962C8B-B14F-4D97-AF65-F5344CB8AC3E}">
        <p14:creationId xmlns:p14="http://schemas.microsoft.com/office/powerpoint/2010/main" val="338924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FACEBOOK THEAM">
      <a:dk1>
        <a:srgbClr val="1A2028"/>
      </a:dk1>
      <a:lt1>
        <a:srgbClr val="FEFFFE"/>
      </a:lt1>
      <a:dk2>
        <a:srgbClr val="90929B"/>
      </a:dk2>
      <a:lt2>
        <a:srgbClr val="DFDDE2"/>
      </a:lt2>
      <a:accent1>
        <a:srgbClr val="4266B1"/>
      </a:accent1>
      <a:accent2>
        <a:srgbClr val="233A6B"/>
      </a:accent2>
      <a:accent3>
        <a:srgbClr val="65C7FD"/>
      </a:accent3>
      <a:accent4>
        <a:srgbClr val="F73D3F"/>
      </a:accent4>
      <a:accent5>
        <a:srgbClr val="F73E3D"/>
      </a:accent5>
      <a:accent6>
        <a:srgbClr val="3C5CA4"/>
      </a:accent6>
      <a:hlink>
        <a:srgbClr val="4167B1"/>
      </a:hlink>
      <a:folHlink>
        <a:srgbClr val="25396B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210</Words>
  <Application>Microsoft Macintosh PowerPoint</Application>
  <PresentationFormat>Custom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Barlow Regular</vt:lpstr>
      <vt:lpstr>Barlow</vt:lpstr>
      <vt:lpstr>Cambria Math</vt:lpstr>
      <vt:lpstr>Helvetica Neue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Kim, Minchul</cp:lastModifiedBy>
  <cp:revision>112</cp:revision>
  <dcterms:modified xsi:type="dcterms:W3CDTF">2022-11-18T22:22:46Z</dcterms:modified>
</cp:coreProperties>
</file>