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1" r:id="rId2"/>
  </p:sldIdLst>
  <p:sldSz cx="24384000" cy="24387175"/>
  <p:notesSz cx="6858000" cy="9144000"/>
  <p:defaultTextStyle>
    <a:defPPr>
      <a:defRPr lang="en-KR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3000" b="1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F07"/>
    <a:srgbClr val="002706"/>
    <a:srgbClr val="FA8B8B"/>
    <a:srgbClr val="005C69"/>
    <a:srgbClr val="FCFFFF"/>
    <a:srgbClr val="000000"/>
    <a:srgbClr val="FEFFFE"/>
    <a:srgbClr val="DE0A09"/>
    <a:srgbClr val="C8C8C8"/>
    <a:srgbClr val="950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78231"/>
  </p:normalViewPr>
  <p:slideViewPr>
    <p:cSldViewPr snapToGrid="0" snapToObjects="1">
      <p:cViewPr varScale="1">
        <p:scale>
          <a:sx n="27" d="100"/>
          <a:sy n="27" d="100"/>
        </p:scale>
        <p:origin x="25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116">
            <a:extLst>
              <a:ext uri="{FF2B5EF4-FFF2-40B4-BE49-F238E27FC236}">
                <a16:creationId xmlns:a16="http://schemas.microsoft.com/office/drawing/2014/main" id="{207B86F3-60DD-B447-BB84-7F2AD80E92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14500" y="6858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Shape 117">
            <a:extLst>
              <a:ext uri="{FF2B5EF4-FFF2-40B4-BE49-F238E27FC236}">
                <a16:creationId xmlns:a16="http://schemas.microsoft.com/office/drawing/2014/main" id="{5EA12E97-0957-9B4D-B0DA-58F4CBE1809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KR" altLang="en-KR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divide the queues into smaller batches. </a:t>
            </a:r>
          </a:p>
          <a:p>
            <a:r>
              <a:rPr lang="en-US" dirty="0"/>
              <a:t>The first four samples are clustered into 3 intermediates. </a:t>
            </a:r>
          </a:p>
        </p:txBody>
      </p:sp>
    </p:spTree>
    <p:extLst>
      <p:ext uri="{BB962C8B-B14F-4D97-AF65-F5344CB8AC3E}">
        <p14:creationId xmlns:p14="http://schemas.microsoft.com/office/powerpoint/2010/main" val="331116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87AE17-A616-D640-BFB1-E6A581DB71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304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40CEBB98-7874-B341-A7DF-9776CA957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498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7A3681A6-9887-8849-858D-F4EB4DB55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01953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9FB98DA1-3990-0640-A561-06D588BA3D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36409" y="4374042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564CE6E0-5B52-5747-A86B-B9D8FEA6C1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3304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AE0951AB-9E20-3644-AADF-527B6DD764E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7498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101379C5-9632-674B-B7E5-537B009C9E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001953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E0DF27D9-6F67-2043-B1FA-D231769619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36409" y="12838210"/>
            <a:ext cx="3341688" cy="594155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>
                <a:sym typeface="Helvetica Neue"/>
              </a:rPr>
              <a:t>Вставка рисунка</a:t>
            </a:r>
            <a:endParaRPr lang="ru-RU" noProof="0" dirty="0">
              <a:sym typeface="Helvetica Neue"/>
            </a:endParaRPr>
          </a:p>
        </p:txBody>
      </p:sp>
      <p:sp>
        <p:nvSpPr>
          <p:cNvPr id="14" name="Номер слайда">
            <a:extLst>
              <a:ext uri="{FF2B5EF4-FFF2-40B4-BE49-F238E27FC236}">
                <a16:creationId xmlns:a16="http://schemas.microsoft.com/office/drawing/2014/main" id="{D8190D19-D717-9742-AF37-20BB6DAE61D0}"/>
              </a:ext>
            </a:extLst>
          </p:cNvPr>
          <p:cNvSpPr txBox="1">
            <a:spLocks noGrp="1" noChangeArrowheads="1"/>
          </p:cNvSpPr>
          <p:nvPr>
            <p:ph type="sldNum" sz="quarter" idx="18"/>
          </p:nvPr>
        </p:nvSpPr>
        <p:spPr>
          <a:xfrm>
            <a:off x="23849050" y="23524499"/>
            <a:ext cx="534955" cy="862676"/>
          </a:xfrm>
          <a:prstGeom prst="rect">
            <a:avLst/>
          </a:prstGeom>
          <a:ln/>
        </p:spPr>
        <p:txBody>
          <a:bodyPr/>
          <a:lstStyle>
            <a:lvl1pPr>
              <a:defRPr sz="1800" b="0"/>
            </a:lvl1pPr>
          </a:lstStyle>
          <a:p>
            <a:fld id="{A132BCDA-25DB-CD40-B1A2-2A3C18958BD5}" type="slidenum">
              <a:rPr lang="en-KR" altLang="en-KR" smtClean="0"/>
              <a:pPr/>
              <a:t>‹#›</a:t>
            </a:fld>
            <a:endParaRPr lang="en-KR" altLang="en-KR" dirty="0"/>
          </a:p>
        </p:txBody>
      </p:sp>
    </p:spTree>
    <p:extLst>
      <p:ext uri="{BB962C8B-B14F-4D97-AF65-F5344CB8AC3E}">
        <p14:creationId xmlns:p14="http://schemas.microsoft.com/office/powerpoint/2010/main" val="42421246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>
            <a:extLst>
              <a:ext uri="{FF2B5EF4-FFF2-40B4-BE49-F238E27FC236}">
                <a16:creationId xmlns:a16="http://schemas.microsoft.com/office/drawing/2014/main" id="{2044C043-1363-3148-B2F5-EA2ED41E95A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9100" y="632260"/>
            <a:ext cx="21005800" cy="40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 Medium" panose="02000503000000020004" pitchFamily="2" charset="0"/>
              </a:rPr>
              <a:t>Текст заголовка</a:t>
            </a:r>
          </a:p>
        </p:txBody>
      </p:sp>
      <p:sp>
        <p:nvSpPr>
          <p:cNvPr id="1027" name="Уровень текста 1…">
            <a:extLst>
              <a:ext uri="{FF2B5EF4-FFF2-40B4-BE49-F238E27FC236}">
                <a16:creationId xmlns:a16="http://schemas.microsoft.com/office/drawing/2014/main" id="{4EFAEFCC-0F96-6E49-B232-8BEFC7ADE1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689100" y="5600018"/>
            <a:ext cx="21005800" cy="165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KR" altLang="en-KR">
                <a:sym typeface="Helvetica Neue" panose="02000503000000020004" pitchFamily="2" charset="0"/>
              </a:rPr>
              <a:t>Уровень текста 1</a:t>
            </a:r>
          </a:p>
          <a:p>
            <a:pPr lvl="1"/>
            <a:r>
              <a:rPr lang="en-KR" altLang="en-KR">
                <a:sym typeface="Helvetica Neue" panose="02000503000000020004" pitchFamily="2" charset="0"/>
              </a:rPr>
              <a:t>Уровень текста 2</a:t>
            </a:r>
          </a:p>
          <a:p>
            <a:pPr lvl="2"/>
            <a:r>
              <a:rPr lang="en-KR" altLang="en-KR">
                <a:sym typeface="Helvetica Neue" panose="02000503000000020004" pitchFamily="2" charset="0"/>
              </a:rPr>
              <a:t>Уровень текста 3</a:t>
            </a:r>
          </a:p>
          <a:p>
            <a:pPr lvl="3"/>
            <a:r>
              <a:rPr lang="en-KR" altLang="en-KR">
                <a:sym typeface="Helvetica Neue" panose="02000503000000020004" pitchFamily="2" charset="0"/>
              </a:rPr>
              <a:t>Уровень текста 4</a:t>
            </a:r>
          </a:p>
          <a:p>
            <a:pPr lvl="4"/>
            <a:r>
              <a:rPr lang="en-KR" altLang="en-KR">
                <a:sym typeface="Helvetica Neue" panose="02000503000000020004" pitchFamily="2" charset="0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1pPr>
      <a:lvl2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2pPr>
      <a:lvl3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3pPr>
      <a:lvl4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4pPr>
      <a:lvl5pPr algn="ctr" defTabSz="825413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anose="02000503000000020004" pitchFamily="2" charset="0"/>
        </a:defRPr>
      </a:lvl5pPr>
      <a:lvl6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41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4933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1pPr>
      <a:lvl2pPr marL="1269866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2pPr>
      <a:lvl3pPr marL="1904798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3pPr>
      <a:lvl4pPr marL="2539732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4pPr>
      <a:lvl5pPr marL="3174664" indent="-634933" algn="l" defTabSz="825413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anose="02000503000000020004" pitchFamily="2" charset="0"/>
        </a:defRPr>
      </a:lvl5pPr>
      <a:lvl6pPr marL="3809598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4530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79464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4396" marR="0" indent="-634933" algn="l" defTabSz="825413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52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28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304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79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5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31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606" algn="ctr" defTabSz="82541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E45C9-C18A-FA45-8D51-C9253F89E6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132BCDA-25DB-CD40-B1A2-2A3C18958BD5}" type="slidenum">
              <a:rPr lang="en-KR" altLang="en-KR" smtClean="0"/>
              <a:pPr/>
              <a:t>1</a:t>
            </a:fld>
            <a:endParaRPr lang="en-KR" altLang="en-KR" dirty="0"/>
          </a:p>
        </p:txBody>
      </p:sp>
      <p:sp>
        <p:nvSpPr>
          <p:cNvPr id="22" name="!!title">
            <a:extLst>
              <a:ext uri="{FF2B5EF4-FFF2-40B4-BE49-F238E27FC236}">
                <a16:creationId xmlns:a16="http://schemas.microsoft.com/office/drawing/2014/main" id="{5254320A-10BA-6B4B-B6F5-53A5E2ED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24" y="5848377"/>
            <a:ext cx="15383321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accent3">
                    <a:lumMod val="75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Controllable Face Synthesis</a:t>
            </a:r>
            <a:endParaRPr lang="en-KR" altLang="en-KR" sz="7200" dirty="0">
              <a:solidFill>
                <a:schemeClr val="accent3">
                  <a:lumMod val="75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3" name="!!Picture 17" descr="Michigan State University Hybrid Education Partnership | 2U">
            <a:extLst>
              <a:ext uri="{FF2B5EF4-FFF2-40B4-BE49-F238E27FC236}">
                <a16:creationId xmlns:a16="http://schemas.microsoft.com/office/drawing/2014/main" id="{D6E40A63-2683-164A-8925-AC9B1A518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59" y="5848377"/>
            <a:ext cx="5002789" cy="12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!!title">
            <a:extLst>
              <a:ext uri="{FF2B5EF4-FFF2-40B4-BE49-F238E27FC236}">
                <a16:creationId xmlns:a16="http://schemas.microsoft.com/office/drawing/2014/main" id="{3AA185A7-D381-7447-9CA9-C437DD5C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709" y="18946481"/>
            <a:ext cx="16921653" cy="231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/>
            <a:r>
              <a:rPr lang="en-US" altLang="en-KR" sz="7200" dirty="0">
                <a:solidFill>
                  <a:schemeClr val="accent3">
                    <a:lumMod val="75000"/>
                  </a:schemeClr>
                </a:solidFill>
                <a:latin typeface="Barlow Regular" pitchFamily="2" charset="0"/>
                <a:ea typeface="Barlow Regular" pitchFamily="2" charset="0"/>
                <a:cs typeface="Barlow Regular" pitchFamily="2" charset="0"/>
                <a:sym typeface="Barlow Regular" pitchFamily="2" charset="0"/>
              </a:rPr>
              <a:t>Linear Subspace Model for Controllability</a:t>
            </a:r>
            <a:endParaRPr lang="en-KR" altLang="en-KR" sz="7200" dirty="0">
              <a:solidFill>
                <a:schemeClr val="accent3">
                  <a:lumMod val="75000"/>
                </a:schemeClr>
              </a:solidFill>
              <a:latin typeface="Barlow Regular" pitchFamily="2" charset="0"/>
              <a:ea typeface="Barlow Regular" pitchFamily="2" charset="0"/>
              <a:cs typeface="Barlow Regular" pitchFamily="2" charset="0"/>
              <a:sym typeface="Barlow Regula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B5D90-CF9E-EB47-A837-CA0D6E953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72" y="7195913"/>
            <a:ext cx="24186928" cy="7523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8A2A9-47C8-6D45-A7DE-410D297CD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0" y="14691646"/>
            <a:ext cx="22353492" cy="46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FACEBOOK THEAM">
      <a:dk1>
        <a:srgbClr val="1A2028"/>
      </a:dk1>
      <a:lt1>
        <a:srgbClr val="FEFFFE"/>
      </a:lt1>
      <a:dk2>
        <a:srgbClr val="90929B"/>
      </a:dk2>
      <a:lt2>
        <a:srgbClr val="DFDDE2"/>
      </a:lt2>
      <a:accent1>
        <a:srgbClr val="4266B1"/>
      </a:accent1>
      <a:accent2>
        <a:srgbClr val="233A6B"/>
      </a:accent2>
      <a:accent3>
        <a:srgbClr val="65C7FD"/>
      </a:accent3>
      <a:accent4>
        <a:srgbClr val="F73D3F"/>
      </a:accent4>
      <a:accent5>
        <a:srgbClr val="F73E3D"/>
      </a:accent5>
      <a:accent6>
        <a:srgbClr val="3C5CA4"/>
      </a:accent6>
      <a:hlink>
        <a:srgbClr val="4167B1"/>
      </a:hlink>
      <a:folHlink>
        <a:srgbClr val="25396B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27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 Regular</vt:lpstr>
      <vt:lpstr>Helvetica Neue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Kim, Minchul</cp:lastModifiedBy>
  <cp:revision>114</cp:revision>
  <dcterms:modified xsi:type="dcterms:W3CDTF">2022-11-18T22:49:38Z</dcterms:modified>
</cp:coreProperties>
</file>