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9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0417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幻灯片" r:id="rId15" imgW="421" imgH="420" progId="TCLayout.ActiveDocument.1">
                  <p:embed/>
                </p:oleObj>
              </mc:Choice>
              <mc:Fallback>
                <p:oleObj name="think-cell 幻灯片" r:id="rId15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E0AC-5254-4DEA-B791-360E0E26EF0B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D76F-5B49-48F9-A20D-B27A0BAC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0786" y="1383622"/>
          <a:ext cx="11391899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627">
                  <a:extLst>
                    <a:ext uri="{9D8B030D-6E8A-4147-A177-3AD203B41FA5}">
                      <a16:colId xmlns:a16="http://schemas.microsoft.com/office/drawing/2014/main" val="2093477644"/>
                    </a:ext>
                  </a:extLst>
                </a:gridCol>
                <a:gridCol w="1035627">
                  <a:extLst>
                    <a:ext uri="{9D8B030D-6E8A-4147-A177-3AD203B41FA5}">
                      <a16:colId xmlns:a16="http://schemas.microsoft.com/office/drawing/2014/main" val="1622924558"/>
                    </a:ext>
                  </a:extLst>
                </a:gridCol>
                <a:gridCol w="1994541">
                  <a:extLst>
                    <a:ext uri="{9D8B030D-6E8A-4147-A177-3AD203B41FA5}">
                      <a16:colId xmlns:a16="http://schemas.microsoft.com/office/drawing/2014/main" val="292974489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3718728967"/>
                    </a:ext>
                  </a:extLst>
                </a:gridCol>
                <a:gridCol w="6060337">
                  <a:extLst>
                    <a:ext uri="{9D8B030D-6E8A-4147-A177-3AD203B41FA5}">
                      <a16:colId xmlns:a16="http://schemas.microsoft.com/office/drawing/2014/main" val="2259119542"/>
                    </a:ext>
                  </a:extLst>
                </a:gridCol>
              </a:tblGrid>
              <a:tr h="229237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15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主窗口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工程窗口（左上）</a:t>
                      </a:r>
                      <a:br>
                        <a:rPr lang="zh-CN" altLang="en-US" sz="1600" b="1" u="none" strike="noStrike" dirty="0">
                          <a:effectLst/>
                        </a:rPr>
                      </a:br>
                      <a:r>
                        <a:rPr lang="zh-CN" altLang="en-US" sz="1600" b="1" u="none" strike="noStrike" dirty="0">
                          <a:effectLst/>
                        </a:rPr>
                        <a:t>（工程资源管理器）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Excel</a:t>
                      </a:r>
                      <a:r>
                        <a:rPr lang="zh-CN" altLang="en-US" sz="1600" u="none" strike="noStrike">
                          <a:effectLst/>
                        </a:rPr>
                        <a:t>对象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118637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窗体类对象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6428525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模块对象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1335695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类模块对象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336419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6026577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代码窗口（右）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代码编辑区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8129628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对象列表框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0526328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过程列表框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340506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边界标识条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放置中断标识（棕色圆点），程序运行标识（黄色箭头）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869837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视图按钮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过程视图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472070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全模块视图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5045263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过程分割线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001624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属性窗口（左下）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871737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菜单栏（顶）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64306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工具栏（顶下）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481579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760618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其他窗口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调试用窗口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立即窗口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913883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本地窗口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0069847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监视窗口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26729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学习用窗口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对象浏览器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3171061"/>
                  </a:ext>
                </a:extLst>
              </a:tr>
              <a:tr h="2292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工具箱和控件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8861856"/>
                  </a:ext>
                </a:extLst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1349829" y="1422400"/>
            <a:ext cx="101600" cy="5268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496457" y="1383622"/>
            <a:ext cx="45719" cy="375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496457" y="5500914"/>
            <a:ext cx="45719" cy="1190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470399" y="5500914"/>
            <a:ext cx="58057" cy="71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786" y="281246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VBE</a:t>
            </a:r>
            <a:r>
              <a:rPr lang="zh-CN" altLang="en-US" dirty="0" smtClean="0"/>
              <a:t>（编辑环境）快捷键： </a:t>
            </a:r>
            <a:r>
              <a:rPr lang="en-US" altLang="zh-CN" dirty="0" smtClean="0"/>
              <a:t>Alt + F11</a:t>
            </a:r>
          </a:p>
          <a:p>
            <a:r>
              <a:rPr lang="zh-CN" altLang="en-US" dirty="0" smtClean="0"/>
              <a:t>帮助快捷键： </a:t>
            </a:r>
            <a:r>
              <a:rPr lang="en-US" altLang="zh-CN" dirty="0" smtClean="0"/>
              <a:t>F1</a:t>
            </a:r>
          </a:p>
          <a:p>
            <a:r>
              <a:rPr lang="zh-CN" altLang="en-US" dirty="0" smtClean="0"/>
              <a:t>所有窗口都可以在视图菜单栏里找到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11068" t="33385" r="43530" b="15834"/>
          <a:stretch/>
        </p:blipFill>
        <p:spPr>
          <a:xfrm>
            <a:off x="7006533" y="281246"/>
            <a:ext cx="4745756" cy="28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274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29141"/>
              </p:ext>
            </p:extLst>
          </p:nvPr>
        </p:nvGraphicFramePr>
        <p:xfrm>
          <a:off x="1105898" y="1433995"/>
          <a:ext cx="9805442" cy="3757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076">
                  <a:extLst>
                    <a:ext uri="{9D8B030D-6E8A-4147-A177-3AD203B41FA5}">
                      <a16:colId xmlns:a16="http://schemas.microsoft.com/office/drawing/2014/main" val="2156217637"/>
                    </a:ext>
                  </a:extLst>
                </a:gridCol>
                <a:gridCol w="1117076">
                  <a:extLst>
                    <a:ext uri="{9D8B030D-6E8A-4147-A177-3AD203B41FA5}">
                      <a16:colId xmlns:a16="http://schemas.microsoft.com/office/drawing/2014/main" val="2373834420"/>
                    </a:ext>
                  </a:extLst>
                </a:gridCol>
                <a:gridCol w="1117076">
                  <a:extLst>
                    <a:ext uri="{9D8B030D-6E8A-4147-A177-3AD203B41FA5}">
                      <a16:colId xmlns:a16="http://schemas.microsoft.com/office/drawing/2014/main" val="2068613665"/>
                    </a:ext>
                  </a:extLst>
                </a:gridCol>
                <a:gridCol w="1117076">
                  <a:extLst>
                    <a:ext uri="{9D8B030D-6E8A-4147-A177-3AD203B41FA5}">
                      <a16:colId xmlns:a16="http://schemas.microsoft.com/office/drawing/2014/main" val="3151958107"/>
                    </a:ext>
                  </a:extLst>
                </a:gridCol>
                <a:gridCol w="1117076">
                  <a:extLst>
                    <a:ext uri="{9D8B030D-6E8A-4147-A177-3AD203B41FA5}">
                      <a16:colId xmlns:a16="http://schemas.microsoft.com/office/drawing/2014/main" val="1220939783"/>
                    </a:ext>
                  </a:extLst>
                </a:gridCol>
                <a:gridCol w="4220062">
                  <a:extLst>
                    <a:ext uri="{9D8B030D-6E8A-4147-A177-3AD203B41FA5}">
                      <a16:colId xmlns:a16="http://schemas.microsoft.com/office/drawing/2014/main" val="2746035379"/>
                    </a:ext>
                  </a:extLst>
                </a:gridCol>
              </a:tblGrid>
              <a:tr h="313154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数据类型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数值型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字节型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Byte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0 ~ 255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845732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整型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Integer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>
                          <a:effectLst/>
                        </a:rPr>
                        <a:t>2</a:t>
                      </a:r>
                      <a:r>
                        <a:rPr lang="zh-CN" altLang="en-US" sz="1800" b="1" u="none" strike="noStrike">
                          <a:effectLst/>
                        </a:rPr>
                        <a:t>个字节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‘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-32768 ~ 32767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520399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长整型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’</a:t>
                      </a:r>
                      <a:r>
                        <a:rPr lang="en-US" altLang="zh-CN" sz="1800" u="none" strike="noStrike">
                          <a:effectLst/>
                        </a:rPr>
                        <a:t>-2147483648 ~ 2147483647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664668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单精度型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Single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>
                          <a:effectLst/>
                        </a:rPr>
                        <a:t>4</a:t>
                      </a:r>
                      <a:r>
                        <a:rPr lang="zh-CN" altLang="en-US" sz="1800" b="1" u="none" strike="noStrike">
                          <a:effectLst/>
                        </a:rPr>
                        <a:t>个字节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‘+/-1.4E-45 ~ +/-3.40E38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423348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双精度型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Double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’+/-4.94D-324 ~ +/-1.79D308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781222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小数型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Decimal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14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用于存储由</a:t>
                      </a:r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r>
                        <a:rPr lang="zh-CN" altLang="en-US" sz="1800" u="none" strike="noStrike">
                          <a:effectLst/>
                        </a:rPr>
                        <a:t>次幂换算的有符号整数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0052398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字符型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String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字符串长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9561549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布尔型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Boolean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u="none" strike="noStrike">
                          <a:effectLst/>
                        </a:rPr>
                        <a:t>2</a:t>
                      </a:r>
                      <a:r>
                        <a:rPr lang="zh-CN" altLang="en-US" sz="1800" b="1" u="none" strike="noStrike">
                          <a:effectLst/>
                        </a:rPr>
                        <a:t>个字节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True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或</a:t>
                      </a:r>
                      <a:r>
                        <a:rPr lang="en-US" sz="1800" b="1" u="none" strike="noStrike" dirty="0">
                          <a:effectLst/>
                        </a:rPr>
                        <a:t>False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464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日期型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1/1/100 ~12/31/9999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0099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货币型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Currency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463011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变体型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Variant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按需分配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39102"/>
                  </a:ext>
                </a:extLst>
              </a:tr>
              <a:tr h="313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对象型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Object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r>
                        <a:rPr lang="zh-CN" altLang="en-US" sz="1800" u="none" strike="noStrike">
                          <a:effectLst/>
                        </a:rPr>
                        <a:t>个字节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任何对象引用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7163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>
            <a:off x="2068644" y="1433995"/>
            <a:ext cx="164892" cy="36326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106341" y="1433995"/>
            <a:ext cx="89941" cy="1758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74651"/>
              </p:ext>
            </p:extLst>
          </p:nvPr>
        </p:nvGraphicFramePr>
        <p:xfrm>
          <a:off x="497070" y="148030"/>
          <a:ext cx="11525041" cy="632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048">
                  <a:extLst>
                    <a:ext uri="{9D8B030D-6E8A-4147-A177-3AD203B41FA5}">
                      <a16:colId xmlns:a16="http://schemas.microsoft.com/office/drawing/2014/main" val="2051090248"/>
                    </a:ext>
                  </a:extLst>
                </a:gridCol>
                <a:gridCol w="1226403">
                  <a:extLst>
                    <a:ext uri="{9D8B030D-6E8A-4147-A177-3AD203B41FA5}">
                      <a16:colId xmlns:a16="http://schemas.microsoft.com/office/drawing/2014/main" val="952530436"/>
                    </a:ext>
                  </a:extLst>
                </a:gridCol>
                <a:gridCol w="3679208">
                  <a:extLst>
                    <a:ext uri="{9D8B030D-6E8A-4147-A177-3AD203B41FA5}">
                      <a16:colId xmlns:a16="http://schemas.microsoft.com/office/drawing/2014/main" val="1576119680"/>
                    </a:ext>
                  </a:extLst>
                </a:gridCol>
                <a:gridCol w="1981112">
                  <a:extLst>
                    <a:ext uri="{9D8B030D-6E8A-4147-A177-3AD203B41FA5}">
                      <a16:colId xmlns:a16="http://schemas.microsoft.com/office/drawing/2014/main" val="3377151886"/>
                    </a:ext>
                  </a:extLst>
                </a:gridCol>
                <a:gridCol w="3789270">
                  <a:extLst>
                    <a:ext uri="{9D8B030D-6E8A-4147-A177-3AD203B41FA5}">
                      <a16:colId xmlns:a16="http://schemas.microsoft.com/office/drawing/2014/main" val="1840176030"/>
                    </a:ext>
                  </a:extLst>
                </a:gridCol>
              </a:tblGrid>
              <a:tr h="263655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常量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一般常量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数字常量：</a:t>
                      </a:r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6744181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字符串常量：“</a:t>
                      </a:r>
                      <a:r>
                        <a:rPr lang="en-US" sz="1400" u="none" strike="noStrike">
                          <a:effectLst/>
                        </a:rPr>
                        <a:t>VBA”，"2007/3/1"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481156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逻辑常量：</a:t>
                      </a:r>
                      <a:r>
                        <a:rPr lang="en-US" sz="1400" u="none" strike="noStrike">
                          <a:effectLst/>
                        </a:rPr>
                        <a:t>True/ False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100249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日期常量：</a:t>
                      </a:r>
                      <a:r>
                        <a:rPr lang="en-US" altLang="zh-CN" sz="1400" u="none" strike="noStrike">
                          <a:effectLst/>
                        </a:rPr>
                        <a:t>#2007-3-1#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7807184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符号常量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系统内部符号常量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VBA</a:t>
                      </a:r>
                      <a:r>
                        <a:rPr lang="zh-CN" altLang="en-US" sz="1400" b="1" u="none" strike="noStrike">
                          <a:effectLst/>
                        </a:rPr>
                        <a:t>系统内部符号常量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"</a:t>
                      </a:r>
                      <a:r>
                        <a:rPr lang="en-US" sz="1400" b="1" u="none" strike="noStrike" dirty="0" err="1">
                          <a:effectLst/>
                        </a:rPr>
                        <a:t>vbGreen</a:t>
                      </a:r>
                      <a:r>
                        <a:rPr lang="en-US" sz="1400" b="1" u="none" strike="noStrike" dirty="0">
                          <a:effectLst/>
                        </a:rPr>
                        <a:t>", "</a:t>
                      </a:r>
                      <a:r>
                        <a:rPr lang="en-US" sz="1400" b="1" u="none" strike="noStrike" dirty="0" err="1">
                          <a:effectLst/>
                        </a:rPr>
                        <a:t>vbSunday</a:t>
                      </a:r>
                      <a:r>
                        <a:rPr lang="en-US" sz="1400" b="1" u="none" strike="noStrike" dirty="0">
                          <a:effectLst/>
                        </a:rPr>
                        <a:t>"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344937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Excel</a:t>
                      </a:r>
                      <a:r>
                        <a:rPr lang="zh-CN" altLang="en-US" sz="1400" b="1" u="none" strike="noStrike">
                          <a:effectLst/>
                        </a:rPr>
                        <a:t>系统内部符号常量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"</a:t>
                      </a:r>
                      <a:r>
                        <a:rPr lang="en-US" sz="1400" b="1" u="none" strike="noStrike" dirty="0" err="1">
                          <a:effectLst/>
                        </a:rPr>
                        <a:t>xlSheetVisible</a:t>
                      </a:r>
                      <a:r>
                        <a:rPr lang="en-US" sz="1400" b="1" u="none" strike="noStrike" dirty="0">
                          <a:effectLst/>
                        </a:rPr>
                        <a:t>"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3658349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用户自定义符号常量（</a:t>
                      </a:r>
                      <a:r>
                        <a:rPr lang="en-US" altLang="zh-CN" sz="1400" b="1" u="none" strike="noStrike" dirty="0" err="1">
                          <a:effectLst/>
                        </a:rPr>
                        <a:t>Const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，大写字母）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Public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模块中声明符号常量，应用于整个应用程序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6135821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Private（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默认）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只能在所声明的过程范围内使用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311842"/>
                  </a:ext>
                </a:extLst>
              </a:tr>
              <a:tr h="263655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442031"/>
                  </a:ext>
                </a:extLst>
              </a:tr>
              <a:tr h="263655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变量命名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必须以字符开头，长度最大为</a:t>
                      </a:r>
                      <a:r>
                        <a:rPr lang="en-US" altLang="zh-CN" sz="1400" u="none" strike="noStrike">
                          <a:effectLst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751462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只能由字母、数字和下划线组成，不能有小数点、空格等字符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0259705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不能使用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VBA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的关键字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2753919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声明变量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Dim </a:t>
                      </a:r>
                      <a:r>
                        <a:rPr lang="en-US" sz="1400" b="1" u="none" strike="noStrike" dirty="0" err="1">
                          <a:effectLst/>
                        </a:rPr>
                        <a:t>strName</a:t>
                      </a:r>
                      <a:r>
                        <a:rPr lang="en-US" sz="1400" u="none" strike="noStrike" dirty="0">
                          <a:effectLst/>
                        </a:rPr>
                        <a:t> As 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093741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Dim intX, intY, intZ As String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只有</a:t>
                      </a:r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r>
                        <a:rPr lang="zh-CN" altLang="en-US" sz="1400" b="1" u="none" strike="noStrike">
                          <a:effectLst/>
                        </a:rPr>
                        <a:t>为</a:t>
                      </a:r>
                      <a:r>
                        <a:rPr lang="en-US" sz="1400" b="1" u="none" strike="noStrike">
                          <a:effectLst/>
                        </a:rPr>
                        <a:t>String, X</a:t>
                      </a:r>
                      <a:r>
                        <a:rPr lang="zh-CN" altLang="en-US" sz="1400" b="1" u="none" strike="noStrike">
                          <a:effectLst/>
                        </a:rPr>
                        <a:t>和</a:t>
                      </a:r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r>
                        <a:rPr lang="zh-CN" altLang="en-US" sz="1400" b="1" u="none" strike="noStrike">
                          <a:effectLst/>
                        </a:rPr>
                        <a:t>默认为</a:t>
                      </a:r>
                      <a:r>
                        <a:rPr lang="en-US" sz="1400" b="1" u="none" strike="noStrike">
                          <a:effectLst/>
                        </a:rPr>
                        <a:t>Variant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24592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隐式声明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默认变量类型为</a:t>
                      </a:r>
                      <a:r>
                        <a:rPr lang="en-US" altLang="zh-CN" sz="1400" b="1" u="none" strike="noStrike">
                          <a:effectLst/>
                        </a:rPr>
                        <a:t>Variant</a:t>
                      </a:r>
                      <a:r>
                        <a:rPr lang="zh-CN" altLang="en-US" sz="1400" b="1" u="none" strike="noStrike">
                          <a:effectLst/>
                        </a:rPr>
                        <a:t>，不好，尽量避免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54561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强制显式声明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工具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-&gt;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选项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-&gt;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要求变量声明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Option Explicit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090466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变量作用域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过程中声明，过程中有效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6728327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模块中声明，模块中有效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Dim</a:t>
                      </a:r>
                      <a:r>
                        <a:rPr lang="zh-CN" altLang="en-US" sz="1400" b="1" u="none" strike="noStrike">
                          <a:effectLst/>
                        </a:rPr>
                        <a:t>或</a:t>
                      </a:r>
                      <a:r>
                        <a:rPr lang="en-US" sz="1400" b="1" u="none" strike="noStrike">
                          <a:effectLst/>
                        </a:rPr>
                        <a:t>Private</a:t>
                      </a:r>
                      <a:r>
                        <a:rPr lang="zh-CN" altLang="en-US" sz="1400" b="1" u="none" strike="noStrike">
                          <a:effectLst/>
                        </a:rPr>
                        <a:t>声明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9192874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模块中声明，整个程序中有效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Public</a:t>
                      </a:r>
                      <a:r>
                        <a:rPr lang="zh-CN" altLang="en-US" sz="1400" b="1" u="none" strike="noStrike">
                          <a:effectLst/>
                        </a:rPr>
                        <a:t>声明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055922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变量生存周期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动态变量（普通变量）</a:t>
                      </a:r>
                      <a:r>
                        <a:rPr lang="en-US" altLang="zh-CN" sz="1400" b="1" u="none" strike="noStrike">
                          <a:effectLst/>
                        </a:rPr>
                        <a:t>- </a:t>
                      </a:r>
                      <a:r>
                        <a:rPr lang="zh-CN" altLang="en-US" sz="1400" b="1" u="none" strike="noStrike">
                          <a:effectLst/>
                        </a:rPr>
                        <a:t>过程有效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Dim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声明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25065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静态变量 </a:t>
                      </a:r>
                      <a:r>
                        <a:rPr lang="en-US" altLang="zh-CN" sz="1400" b="1" u="none" strike="noStrike">
                          <a:effectLst/>
                        </a:rPr>
                        <a:t>- </a:t>
                      </a:r>
                      <a:r>
                        <a:rPr lang="zh-CN" altLang="en-US" sz="1400" b="1" u="none" strike="noStrike">
                          <a:effectLst/>
                        </a:rPr>
                        <a:t>一直有效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Static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声明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358067"/>
                  </a:ext>
                </a:extLst>
              </a:tr>
              <a:tr h="263655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4949914"/>
                  </a:ext>
                </a:extLst>
              </a:tr>
              <a:tr h="2636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数组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数组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Dim MyArray(10,10) As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默认从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0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开始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28512"/>
                  </a:ext>
                </a:extLst>
              </a:tr>
              <a:tr h="2636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声明动态数组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Dim sngArray() As Single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可用</a:t>
                      </a:r>
                      <a:r>
                        <a:rPr lang="en-US" sz="1400" u="none" strike="noStrike" dirty="0" err="1">
                          <a:effectLst/>
                        </a:rPr>
                        <a:t>ReDim</a:t>
                      </a:r>
                      <a:r>
                        <a:rPr lang="zh-CN" altLang="en-US" sz="1400" u="none" strike="noStrike" dirty="0">
                          <a:effectLst/>
                        </a:rPr>
                        <a:t>重新声明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696525"/>
                  </a:ext>
                </a:extLst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344774" y="148030"/>
            <a:ext cx="152296" cy="6327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244185" y="148029"/>
            <a:ext cx="74950" cy="2100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259175" y="2488367"/>
            <a:ext cx="45719" cy="3117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266670" y="5981075"/>
            <a:ext cx="45719" cy="494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2488367" y="148029"/>
            <a:ext cx="45719" cy="1006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481246" y="1349115"/>
            <a:ext cx="45719" cy="734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481246" y="2488366"/>
            <a:ext cx="45719" cy="796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481246" y="3380282"/>
            <a:ext cx="45719" cy="344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2489864" y="4425845"/>
            <a:ext cx="45719" cy="674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2481246" y="5231567"/>
            <a:ext cx="75699" cy="374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161984" y="1334601"/>
            <a:ext cx="45719" cy="290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6161984" y="1843314"/>
            <a:ext cx="45719" cy="2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4968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9607" y="389743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/>
              <a:t>算数运算符</a:t>
            </a:r>
            <a:r>
              <a:rPr lang="en-US" altLang="zh-CN" b="1" dirty="0" smtClean="0"/>
              <a:t>(+,-,*,/,…, \(</a:t>
            </a:r>
            <a:r>
              <a:rPr lang="zh-CN" altLang="en-US" b="1" dirty="0" smtClean="0"/>
              <a:t>取整</a:t>
            </a:r>
            <a:r>
              <a:rPr lang="en-US" altLang="zh-CN" b="1" dirty="0" smtClean="0"/>
              <a:t>), Mod(</a:t>
            </a:r>
            <a:r>
              <a:rPr lang="zh-CN" altLang="en-US" b="1" dirty="0" smtClean="0"/>
              <a:t>取余</a:t>
            </a:r>
            <a:r>
              <a:rPr lang="en-US" altLang="zh-CN" b="1" dirty="0" smtClean="0"/>
              <a:t>), &amp;(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),…)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/>
              <a:t>关系运算符</a:t>
            </a:r>
            <a:r>
              <a:rPr lang="en-US" altLang="zh-CN" b="1" dirty="0" smtClean="0"/>
              <a:t>(&lt;,=,&gt;,…)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/>
              <a:t>逻辑运算符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/>
              <a:t>赋值运算符</a:t>
            </a:r>
            <a:r>
              <a:rPr lang="en-US" altLang="zh-CN" b="1" dirty="0" smtClean="0"/>
              <a:t>(=)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0434"/>
              </p:ext>
            </p:extLst>
          </p:nvPr>
        </p:nvGraphicFramePr>
        <p:xfrm>
          <a:off x="1173605" y="1886294"/>
          <a:ext cx="7700570" cy="2916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114">
                  <a:extLst>
                    <a:ext uri="{9D8B030D-6E8A-4147-A177-3AD203B41FA5}">
                      <a16:colId xmlns:a16="http://schemas.microsoft.com/office/drawing/2014/main" val="2515925273"/>
                    </a:ext>
                  </a:extLst>
                </a:gridCol>
                <a:gridCol w="1540114">
                  <a:extLst>
                    <a:ext uri="{9D8B030D-6E8A-4147-A177-3AD203B41FA5}">
                      <a16:colId xmlns:a16="http://schemas.microsoft.com/office/drawing/2014/main" val="3994363579"/>
                    </a:ext>
                  </a:extLst>
                </a:gridCol>
                <a:gridCol w="1540114">
                  <a:extLst>
                    <a:ext uri="{9D8B030D-6E8A-4147-A177-3AD203B41FA5}">
                      <a16:colId xmlns:a16="http://schemas.microsoft.com/office/drawing/2014/main" val="230936997"/>
                    </a:ext>
                  </a:extLst>
                </a:gridCol>
                <a:gridCol w="1540114">
                  <a:extLst>
                    <a:ext uri="{9D8B030D-6E8A-4147-A177-3AD203B41FA5}">
                      <a16:colId xmlns:a16="http://schemas.microsoft.com/office/drawing/2014/main" val="408715658"/>
                    </a:ext>
                  </a:extLst>
                </a:gridCol>
                <a:gridCol w="1540114">
                  <a:extLst>
                    <a:ext uri="{9D8B030D-6E8A-4147-A177-3AD203B41FA5}">
                      <a16:colId xmlns:a16="http://schemas.microsoft.com/office/drawing/2014/main" val="1832967721"/>
                    </a:ext>
                  </a:extLst>
                </a:gridCol>
              </a:tblGrid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操作数</a:t>
                      </a:r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05226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操作数</a:t>
                      </a:r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89391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NOT 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71656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 And 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827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 Or 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1058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 </a:t>
                      </a:r>
                      <a:r>
                        <a:rPr lang="en-US" sz="1400" b="1" u="none" strike="noStrike" dirty="0" err="1">
                          <a:effectLst/>
                        </a:rPr>
                        <a:t>Xor</a:t>
                      </a:r>
                      <a:r>
                        <a:rPr lang="en-US" sz="1400" b="1" u="none" strike="noStrike" dirty="0">
                          <a:effectLst/>
                        </a:rPr>
                        <a:t> 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99858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 </a:t>
                      </a:r>
                      <a:r>
                        <a:rPr lang="en-US" sz="1400" b="1" u="none" strike="noStrike" dirty="0" err="1">
                          <a:effectLst/>
                        </a:rPr>
                        <a:t>Eqv</a:t>
                      </a:r>
                      <a:r>
                        <a:rPr lang="en-US" sz="1400" b="1" u="none" strike="noStrike" dirty="0">
                          <a:effectLst/>
                        </a:rPr>
                        <a:t> 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59147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 Imp 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4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18591"/>
              </p:ext>
            </p:extLst>
          </p:nvPr>
        </p:nvGraphicFramePr>
        <p:xfrm>
          <a:off x="513412" y="739906"/>
          <a:ext cx="11358797" cy="5121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676">
                  <a:extLst>
                    <a:ext uri="{9D8B030D-6E8A-4147-A177-3AD203B41FA5}">
                      <a16:colId xmlns:a16="http://schemas.microsoft.com/office/drawing/2014/main" val="1716224574"/>
                    </a:ext>
                  </a:extLst>
                </a:gridCol>
                <a:gridCol w="3629993">
                  <a:extLst>
                    <a:ext uri="{9D8B030D-6E8A-4147-A177-3AD203B41FA5}">
                      <a16:colId xmlns:a16="http://schemas.microsoft.com/office/drawing/2014/main" val="1413919550"/>
                    </a:ext>
                  </a:extLst>
                </a:gridCol>
                <a:gridCol w="2384276">
                  <a:extLst>
                    <a:ext uri="{9D8B030D-6E8A-4147-A177-3AD203B41FA5}">
                      <a16:colId xmlns:a16="http://schemas.microsoft.com/office/drawing/2014/main" val="3749442755"/>
                    </a:ext>
                  </a:extLst>
                </a:gridCol>
                <a:gridCol w="1928852">
                  <a:extLst>
                    <a:ext uri="{9D8B030D-6E8A-4147-A177-3AD203B41FA5}">
                      <a16:colId xmlns:a16="http://schemas.microsoft.com/office/drawing/2014/main" val="656556381"/>
                    </a:ext>
                  </a:extLst>
                </a:gridCol>
              </a:tblGrid>
              <a:tr h="4212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算数函数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21430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函数名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含义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实例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返回值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48487882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Abs(N)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绝对值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Abs(-3.5)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97998705"/>
                  </a:ext>
                </a:extLst>
              </a:tr>
              <a:tr h="48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Exp</a:t>
                      </a:r>
                      <a:r>
                        <a:rPr lang="en-US" sz="1400" u="none" strike="noStrike" dirty="0">
                          <a:effectLst/>
                        </a:rPr>
                        <a:t>(N)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以自然对数为底的幂值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Exp(x)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r>
                        <a:rPr lang="en-US" sz="1400" u="none" strike="noStrike" baseline="30000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9762403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Log(N)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自然对数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Log(x)/Log(10)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Lg10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37854248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Rnd(N）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产生随机函数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Rnd(x)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[0~1]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之间的数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9485071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Cos(N)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余弦函数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Cos(3.1415*30/180)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0.866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0468219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Sin(N)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正弦函数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Sin(3.1415*30/180)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52939144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Sgn(N)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符号函数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Sng(-3.5)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-1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92986054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Sqr(N)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平方根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Sqr(4)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81626105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Tan(N)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正切函数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Tan(3.1415*45/180)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02437600"/>
                  </a:ext>
                </a:extLst>
              </a:tr>
              <a:tr h="421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Int(N)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取不大于</a:t>
                      </a:r>
                      <a:r>
                        <a:rPr lang="en-US" altLang="zh-CN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的最大整数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Int(4.3)=4, Int(-4.3)=-5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8876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4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73030"/>
              </p:ext>
            </p:extLst>
          </p:nvPr>
        </p:nvGraphicFramePr>
        <p:xfrm>
          <a:off x="378502" y="410122"/>
          <a:ext cx="11493708" cy="5660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245">
                  <a:extLst>
                    <a:ext uri="{9D8B030D-6E8A-4147-A177-3AD203B41FA5}">
                      <a16:colId xmlns:a16="http://schemas.microsoft.com/office/drawing/2014/main" val="3534842408"/>
                    </a:ext>
                  </a:extLst>
                </a:gridCol>
                <a:gridCol w="3673107">
                  <a:extLst>
                    <a:ext uri="{9D8B030D-6E8A-4147-A177-3AD203B41FA5}">
                      <a16:colId xmlns:a16="http://schemas.microsoft.com/office/drawing/2014/main" val="386537749"/>
                    </a:ext>
                  </a:extLst>
                </a:gridCol>
                <a:gridCol w="2412594">
                  <a:extLst>
                    <a:ext uri="{9D8B030D-6E8A-4147-A177-3AD203B41FA5}">
                      <a16:colId xmlns:a16="http://schemas.microsoft.com/office/drawing/2014/main" val="3832020542"/>
                    </a:ext>
                  </a:extLst>
                </a:gridCol>
                <a:gridCol w="1951762">
                  <a:extLst>
                    <a:ext uri="{9D8B030D-6E8A-4147-A177-3AD203B41FA5}">
                      <a16:colId xmlns:a16="http://schemas.microsoft.com/office/drawing/2014/main" val="2465606486"/>
                    </a:ext>
                  </a:extLst>
                </a:gridCol>
              </a:tblGrid>
              <a:tr h="46561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字符串函数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5118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函数名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含义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实例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返回值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62097309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LTrim$(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去掉字符串左边的空格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75460197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RTrim$(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去掉字符串右边的空格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63099203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Left$(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r>
                        <a:rPr lang="en-US" sz="1400" b="1" u="none" strike="noStrike">
                          <a:effectLst/>
                        </a:rPr>
                        <a:t>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取字符串左边的</a:t>
                      </a:r>
                      <a:r>
                        <a:rPr lang="en-US" altLang="zh-CN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个字符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Left$("ABCD", 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AB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19271574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Right$(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r>
                        <a:rPr lang="en-US" sz="1400" b="1" u="none" strike="noStrike">
                          <a:effectLst/>
                        </a:rPr>
                        <a:t>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取字符串右边的</a:t>
                      </a:r>
                      <a:r>
                        <a:rPr lang="en-US" altLang="zh-CN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个字符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Right$("ABCD", 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CD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89630586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Mid$(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r>
                        <a:rPr lang="en-US" sz="1400" b="1" u="none" strike="noStrike">
                          <a:effectLst/>
                        </a:rPr>
                        <a:t>p,n)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从位置</a:t>
                      </a:r>
                      <a:r>
                        <a:rPr lang="en-US" altLang="zh-CN" sz="1400" b="1" u="none" strike="noStrike">
                          <a:effectLst/>
                        </a:rPr>
                        <a:t>p</a:t>
                      </a:r>
                      <a:r>
                        <a:rPr lang="zh-CN" altLang="en-US" sz="1400" b="1" u="none" strike="noStrike">
                          <a:effectLst/>
                        </a:rPr>
                        <a:t>起取字符串的</a:t>
                      </a:r>
                      <a:r>
                        <a:rPr lang="en-US" altLang="zh-CN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个字符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Mid$("ABCD", 2, 1)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5897892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Len(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测试字符串的长度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Len("ABCD")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12925070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String$(n, 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返回包括指定长度重复字符的字符串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String$(3, "*")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***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63194361"/>
                  </a:ext>
                </a:extLst>
              </a:tr>
              <a:tr h="46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Space$(n)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</a:t>
                      </a:r>
                      <a:r>
                        <a:rPr lang="en-US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个空格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9775528"/>
                  </a:ext>
                </a:extLst>
              </a:tr>
              <a:tr h="539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Instr(f,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1,</a:t>
                      </a:r>
                      <a:r>
                        <a:rPr lang="zh-CN" altLang="en-US" sz="1400" b="1" u="none" strike="noStrike">
                          <a:effectLst/>
                        </a:rPr>
                        <a:t>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2,</a:t>
                      </a:r>
                      <a:r>
                        <a:rPr lang="en-US" sz="1400" b="1" u="none" strike="noStrike">
                          <a:effectLst/>
                        </a:rPr>
                        <a:t>k)</a:t>
                      </a:r>
                      <a:r>
                        <a:rPr lang="en-US" sz="1400" b="1" u="none" strike="noStrike" baseline="30000">
                          <a:effectLst/>
                        </a:rPr>
                        <a:t>*1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在字符串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中查找字符串</a:t>
                      </a:r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instr(2, "AbcdefW", "W")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3863021"/>
                  </a:ext>
                </a:extLst>
              </a:tr>
              <a:tr h="46561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*</a:t>
                      </a:r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：</a:t>
                      </a:r>
                      <a:r>
                        <a:rPr lang="en-US" altLang="zh-CN" sz="1400" u="none" strike="noStrike" dirty="0">
                          <a:effectLst/>
                        </a:rPr>
                        <a:t>k=0</a:t>
                      </a:r>
                      <a:r>
                        <a:rPr lang="zh-CN" altLang="en-US" sz="1400" u="none" strike="noStrike" dirty="0">
                          <a:effectLst/>
                        </a:rPr>
                        <a:t>（默认），区分大小写；</a:t>
                      </a:r>
                      <a:r>
                        <a:rPr lang="en-US" altLang="zh-CN" sz="1400" u="none" strike="noStrike" dirty="0">
                          <a:effectLst/>
                        </a:rPr>
                        <a:t>k=1</a:t>
                      </a:r>
                      <a:r>
                        <a:rPr lang="zh-CN" altLang="en-US" sz="1400" u="none" strike="noStrike" dirty="0">
                          <a:effectLst/>
                        </a:rPr>
                        <a:t>，不区分大小写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9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49960"/>
              </p:ext>
            </p:extLst>
          </p:nvPr>
        </p:nvGraphicFramePr>
        <p:xfrm>
          <a:off x="408481" y="346648"/>
          <a:ext cx="11388777" cy="579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691">
                  <a:extLst>
                    <a:ext uri="{9D8B030D-6E8A-4147-A177-3AD203B41FA5}">
                      <a16:colId xmlns:a16="http://schemas.microsoft.com/office/drawing/2014/main" val="503772216"/>
                    </a:ext>
                  </a:extLst>
                </a:gridCol>
                <a:gridCol w="3639574">
                  <a:extLst>
                    <a:ext uri="{9D8B030D-6E8A-4147-A177-3AD203B41FA5}">
                      <a16:colId xmlns:a16="http://schemas.microsoft.com/office/drawing/2014/main" val="2605873758"/>
                    </a:ext>
                  </a:extLst>
                </a:gridCol>
                <a:gridCol w="2390569">
                  <a:extLst>
                    <a:ext uri="{9D8B030D-6E8A-4147-A177-3AD203B41FA5}">
                      <a16:colId xmlns:a16="http://schemas.microsoft.com/office/drawing/2014/main" val="1052256257"/>
                    </a:ext>
                  </a:extLst>
                </a:gridCol>
                <a:gridCol w="1933943">
                  <a:extLst>
                    <a:ext uri="{9D8B030D-6E8A-4147-A177-3AD203B41FA5}">
                      <a16:colId xmlns:a16="http://schemas.microsoft.com/office/drawing/2014/main" val="2695032163"/>
                    </a:ext>
                  </a:extLst>
                </a:gridCol>
              </a:tblGrid>
              <a:tr h="5638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转换函数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49459"/>
                  </a:ext>
                </a:extLst>
              </a:tr>
              <a:tr h="563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函数名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含义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实例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返回值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90792381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Asc()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字符转换成</a:t>
                      </a:r>
                      <a:r>
                        <a:rPr lang="en-US" altLang="zh-CN" sz="1400" u="none" strike="noStrike">
                          <a:effectLst/>
                        </a:rPr>
                        <a:t>ASCII</a:t>
                      </a:r>
                      <a:r>
                        <a:rPr lang="zh-CN" altLang="en-US" sz="1400" u="none" strike="noStrike">
                          <a:effectLst/>
                        </a:rPr>
                        <a:t>码值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Asc("A")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99770783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Chr$(N)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ASCII</a:t>
                      </a:r>
                      <a:r>
                        <a:rPr lang="zh-CN" altLang="en-US" sz="1400" u="none" strike="noStrike">
                          <a:effectLst/>
                        </a:rPr>
                        <a:t>码值转换成字符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Chr(65)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12307186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Int(N)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取不大于</a:t>
                      </a:r>
                      <a:r>
                        <a:rPr lang="en-US" altLang="zh-CN" sz="1400" b="1" u="none" strike="noStrike">
                          <a:effectLst/>
                        </a:rPr>
                        <a:t>N</a:t>
                      </a:r>
                      <a:r>
                        <a:rPr lang="zh-CN" altLang="en-US" sz="1400" b="1" u="none" strike="noStrike">
                          <a:effectLst/>
                        </a:rPr>
                        <a:t>的最大整数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Int(-99.8)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-100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1693824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Round(N)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四舍五入取整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Round(3.45)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7014495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Str$(N)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数值转换成字符串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Str(459)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459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18343452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Fix(N)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取整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Fix(-99.8)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-99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64136077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Ucase$(c)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小写字母转换为大写字母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Ucase("Lower")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LOWER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1296070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Lcase$(C)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大写字母转换为小写字母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Lcase("Lower")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lower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77123969"/>
                  </a:ext>
                </a:extLst>
              </a:tr>
              <a:tr h="510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字符串转换为数值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Val("345")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345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812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92513"/>
              </p:ext>
            </p:extLst>
          </p:nvPr>
        </p:nvGraphicFramePr>
        <p:xfrm>
          <a:off x="408482" y="466153"/>
          <a:ext cx="11523688" cy="6054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2538">
                  <a:extLst>
                    <a:ext uri="{9D8B030D-6E8A-4147-A177-3AD203B41FA5}">
                      <a16:colId xmlns:a16="http://schemas.microsoft.com/office/drawing/2014/main" val="2837410658"/>
                    </a:ext>
                  </a:extLst>
                </a:gridCol>
                <a:gridCol w="3679795">
                  <a:extLst>
                    <a:ext uri="{9D8B030D-6E8A-4147-A177-3AD203B41FA5}">
                      <a16:colId xmlns:a16="http://schemas.microsoft.com/office/drawing/2014/main" val="2163891135"/>
                    </a:ext>
                  </a:extLst>
                </a:gridCol>
                <a:gridCol w="2426039">
                  <a:extLst>
                    <a:ext uri="{9D8B030D-6E8A-4147-A177-3AD203B41FA5}">
                      <a16:colId xmlns:a16="http://schemas.microsoft.com/office/drawing/2014/main" val="3868444242"/>
                    </a:ext>
                  </a:extLst>
                </a:gridCol>
                <a:gridCol w="1955316">
                  <a:extLst>
                    <a:ext uri="{9D8B030D-6E8A-4147-A177-3AD203B41FA5}">
                      <a16:colId xmlns:a16="http://schemas.microsoft.com/office/drawing/2014/main" val="3253554678"/>
                    </a:ext>
                  </a:extLst>
                </a:gridCol>
              </a:tblGrid>
              <a:tr h="40279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日期</a:t>
                      </a:r>
                      <a:r>
                        <a:rPr lang="en-US" altLang="zh-CN" sz="1400" b="1" u="none" strike="noStrike"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effectLst/>
                        </a:rPr>
                        <a:t>时间函数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85808"/>
                  </a:ext>
                </a:extLst>
              </a:tr>
              <a:tr h="3943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函数名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含义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实例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返回值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34097152"/>
                  </a:ext>
                </a:extLst>
              </a:tr>
              <a:tr h="42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返回系统当前日期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11/4/2007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06958091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返回系统当前时间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Time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10:20:20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12002356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Now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返回系统当前日期与时间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Now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11/4/2007 10:20:20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5194854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Day(</a:t>
                      </a:r>
                      <a:r>
                        <a:rPr lang="zh-CN" altLang="en-US" sz="1400" u="none" strike="noStrike">
                          <a:effectLst/>
                        </a:rPr>
                        <a:t>日期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将指定日期转换为该月的第几天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Day(11/4/2007)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2203156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Month(</a:t>
                      </a:r>
                      <a:r>
                        <a:rPr lang="zh-CN" altLang="en-US" sz="1400" u="none" strike="noStrike">
                          <a:effectLst/>
                        </a:rPr>
                        <a:t>日期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将指定日期转换为该年的哪一月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Day(11/4/2007)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91499280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Year(</a:t>
                      </a:r>
                      <a:r>
                        <a:rPr lang="zh-CN" altLang="en-US" sz="1400" u="none" strike="noStrike">
                          <a:effectLst/>
                        </a:rPr>
                        <a:t>日期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将指定日期转换为哪一年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Day(11/4/2007)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2007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8738380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Weekday(</a:t>
                      </a:r>
                      <a:r>
                        <a:rPr lang="zh-CN" altLang="en-US" sz="1400" b="1" u="none" strike="noStrike">
                          <a:effectLst/>
                        </a:rPr>
                        <a:t>日期</a:t>
                      </a:r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返回一个整数，代表某个日期是周几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Week(11/4/2007)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38097349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Hour(</a:t>
                      </a:r>
                      <a:r>
                        <a:rPr lang="zh-CN" altLang="en-US" sz="1400" u="none" strike="noStrike">
                          <a:effectLst/>
                        </a:rPr>
                        <a:t>时间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返回一天的哪个整点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Hour(10:20:20)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89230800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Minute(</a:t>
                      </a:r>
                      <a:r>
                        <a:rPr lang="zh-CN" altLang="en-US" sz="1400" u="none" strike="noStrike">
                          <a:effectLst/>
                        </a:rPr>
                        <a:t>时间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返回一天的某分钟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Hour(10:20:20)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39678170"/>
                  </a:ext>
                </a:extLst>
              </a:tr>
              <a:tr h="402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Second(</a:t>
                      </a:r>
                      <a:r>
                        <a:rPr lang="zh-CN" altLang="en-US" sz="1400" u="none" strike="noStrike">
                          <a:effectLst/>
                        </a:rPr>
                        <a:t>时间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返回一天的某秒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Hour(10:20:20)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27203486"/>
                  </a:ext>
                </a:extLst>
              </a:tr>
              <a:tr h="120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DateDiff(</a:t>
                      </a:r>
                      <a:r>
                        <a:rPr lang="zh-CN" altLang="en-US" sz="1400" b="1" u="none" strike="noStrike">
                          <a:effectLst/>
                        </a:rPr>
                        <a:t>间隔类型，日期</a:t>
                      </a:r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，日期</a:t>
                      </a:r>
                      <a:r>
                        <a:rPr lang="en-US" altLang="zh-CN" sz="1400" b="1" u="none" strike="noStrike">
                          <a:effectLst/>
                        </a:rPr>
                        <a:t>2)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表示两个指定日期间的时间间隔数目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DateDiff("d", #2007-4-2#,</a:t>
                      </a:r>
                      <a:br>
                        <a:rPr lang="en-US" sz="1400" b="1" u="none" strike="noStrike">
                          <a:effectLst/>
                        </a:rPr>
                      </a:br>
                      <a:r>
                        <a:rPr lang="en-US" sz="1400" b="1" u="none" strike="noStrike">
                          <a:effectLst/>
                        </a:rPr>
                        <a:t>#2007-6-1#)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60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7475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幻灯片" r:id="rId4" imgW="421" imgH="420" progId="TCLayout.ActiveDocument.1">
                  <p:embed/>
                </p:oleObj>
              </mc:Choice>
              <mc:Fallback>
                <p:oleObj name="think-cell 幻灯片" r:id="rId4" imgW="421" imgH="4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3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宽屏</PresentationFormat>
  <Paragraphs>356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SAICVW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Bin  (SVW EPA-1)</dc:creator>
  <cp:lastModifiedBy>Ma Bin  (SVW EPA-1)</cp:lastModifiedBy>
  <cp:revision>21</cp:revision>
  <dcterms:created xsi:type="dcterms:W3CDTF">2019-09-21T10:27:27Z</dcterms:created>
  <dcterms:modified xsi:type="dcterms:W3CDTF">2019-09-24T08:01:47Z</dcterms:modified>
</cp:coreProperties>
</file>