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ja\Downloads\batch114session1\Survey%20Student%20Respons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ja\Downloads\batch114session1\Survey%20Student%20Respons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ja\Downloads\batch114session1\Survey%20Student%20Respons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ija\Downloads\batch114session1\Survey%20Student%20Respons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Student Responses.csv]Sheet4!PivotTable4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Sheet4!$D$2</c:f>
              <c:strCache>
                <c:ptCount val="1"/>
                <c:pt idx="0">
                  <c:v>Count of Medium for online class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Sheet4!$C$3:$C$9</c:f>
              <c:strCache>
                <c:ptCount val="6"/>
                <c:pt idx="0">
                  <c:v>7-16</c:v>
                </c:pt>
                <c:pt idx="1">
                  <c:v>17-26</c:v>
                </c:pt>
                <c:pt idx="2">
                  <c:v>27-36</c:v>
                </c:pt>
                <c:pt idx="3">
                  <c:v>37-46</c:v>
                </c:pt>
                <c:pt idx="4">
                  <c:v>47-56</c:v>
                </c:pt>
                <c:pt idx="5">
                  <c:v>57-66</c:v>
                </c:pt>
              </c:strCache>
            </c:strRef>
          </c:cat>
          <c:val>
            <c:numRef>
              <c:f>Sheet4!$D$3:$D$9</c:f>
              <c:numCache>
                <c:formatCode>General</c:formatCode>
                <c:ptCount val="6"/>
                <c:pt idx="0">
                  <c:v>244</c:v>
                </c:pt>
                <c:pt idx="1">
                  <c:v>845</c:v>
                </c:pt>
                <c:pt idx="2">
                  <c:v>63</c:v>
                </c:pt>
                <c:pt idx="3">
                  <c:v>27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C-4DFC-80E9-C1AD7235102B}"/>
            </c:ext>
          </c:extLst>
        </c:ser>
        <c:ser>
          <c:idx val="1"/>
          <c:order val="1"/>
          <c:tx>
            <c:strRef>
              <c:f>Sheet4!$E$2</c:f>
              <c:strCache>
                <c:ptCount val="1"/>
                <c:pt idx="0">
                  <c:v>Count of Rating of Online Class experience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Sheet4!$C$3:$C$9</c:f>
              <c:strCache>
                <c:ptCount val="6"/>
                <c:pt idx="0">
                  <c:v>7-16</c:v>
                </c:pt>
                <c:pt idx="1">
                  <c:v>17-26</c:v>
                </c:pt>
                <c:pt idx="2">
                  <c:v>27-36</c:v>
                </c:pt>
                <c:pt idx="3">
                  <c:v>37-46</c:v>
                </c:pt>
                <c:pt idx="4">
                  <c:v>47-56</c:v>
                </c:pt>
                <c:pt idx="5">
                  <c:v>57-66</c:v>
                </c:pt>
              </c:strCache>
            </c:strRef>
          </c:cat>
          <c:val>
            <c:numRef>
              <c:f>Sheet4!$E$3:$E$9</c:f>
              <c:numCache>
                <c:formatCode>General</c:formatCode>
                <c:ptCount val="6"/>
                <c:pt idx="0">
                  <c:v>244</c:v>
                </c:pt>
                <c:pt idx="1">
                  <c:v>845</c:v>
                </c:pt>
                <c:pt idx="2">
                  <c:v>63</c:v>
                </c:pt>
                <c:pt idx="3">
                  <c:v>27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9C-4DFC-80E9-C1AD7235102B}"/>
            </c:ext>
          </c:extLst>
        </c:ser>
        <c:ser>
          <c:idx val="2"/>
          <c:order val="2"/>
          <c:tx>
            <c:strRef>
              <c:f>Sheet4!$F$2</c:f>
              <c:strCache>
                <c:ptCount val="1"/>
                <c:pt idx="0">
                  <c:v>Sum of Time spent on Online Class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Sheet4!$C$3:$C$9</c:f>
              <c:strCache>
                <c:ptCount val="6"/>
                <c:pt idx="0">
                  <c:v>7-16</c:v>
                </c:pt>
                <c:pt idx="1">
                  <c:v>17-26</c:v>
                </c:pt>
                <c:pt idx="2">
                  <c:v>27-36</c:v>
                </c:pt>
                <c:pt idx="3">
                  <c:v>37-46</c:v>
                </c:pt>
                <c:pt idx="4">
                  <c:v>47-56</c:v>
                </c:pt>
                <c:pt idx="5">
                  <c:v>57-66</c:v>
                </c:pt>
              </c:strCache>
            </c:strRef>
          </c:cat>
          <c:val>
            <c:numRef>
              <c:f>Sheet4!$F$3:$F$9</c:f>
              <c:numCache>
                <c:formatCode>General</c:formatCode>
                <c:ptCount val="6"/>
                <c:pt idx="0">
                  <c:v>1058.05</c:v>
                </c:pt>
                <c:pt idx="1">
                  <c:v>2456.3000000000002</c:v>
                </c:pt>
                <c:pt idx="2">
                  <c:v>191.5</c:v>
                </c:pt>
                <c:pt idx="3">
                  <c:v>82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9C-4DFC-80E9-C1AD72351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9521552"/>
        <c:axId val="1119523472"/>
      </c:barChart>
      <c:catAx>
        <c:axId val="111952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523472"/>
        <c:crosses val="autoZero"/>
        <c:auto val="1"/>
        <c:lblAlgn val="ctr"/>
        <c:lblOffset val="100"/>
        <c:noMultiLvlLbl val="0"/>
      </c:catAx>
      <c:valAx>
        <c:axId val="111952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52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Student Responses.csv]Sheet4!PivotTable5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Sheet4!$K$23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FE-4199-940C-6E0F2BD507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FE-4199-940C-6E0F2BD507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FE-4199-940C-6E0F2BD507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FE-4199-940C-6E0F2BD507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3FE-4199-940C-6E0F2BD507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3FE-4199-940C-6E0F2BD507C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3FE-4199-940C-6E0F2BD507C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3FE-4199-940C-6E0F2BD507C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3FE-4199-940C-6E0F2BD507C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3FE-4199-940C-6E0F2BD507C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3FE-4199-940C-6E0F2BD507C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3FE-4199-940C-6E0F2BD507C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3FE-4199-940C-6E0F2BD507C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3FE-4199-940C-6E0F2BD507C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3FE-4199-940C-6E0F2BD507C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3FE-4199-940C-6E0F2BD507C5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B3FE-4199-940C-6E0F2BD507C5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B3FE-4199-940C-6E0F2BD507C5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B3FE-4199-940C-6E0F2BD507C5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B3FE-4199-940C-6E0F2BD507C5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B3FE-4199-940C-6E0F2BD507C5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B3FE-4199-940C-6E0F2BD507C5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B3FE-4199-940C-6E0F2BD507C5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B3FE-4199-940C-6E0F2BD507C5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B3FE-4199-940C-6E0F2BD507C5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B3FE-4199-940C-6E0F2BD507C5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B3FE-4199-940C-6E0F2BD507C5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B3FE-4199-940C-6E0F2BD507C5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B3FE-4199-940C-6E0F2BD507C5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B3FE-4199-940C-6E0F2BD507C5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B3FE-4199-940C-6E0F2BD507C5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B3FE-4199-940C-6E0F2BD507C5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B3FE-4199-940C-6E0F2BD507C5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B3FE-4199-940C-6E0F2BD507C5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B3FE-4199-940C-6E0F2BD507C5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B3FE-4199-940C-6E0F2BD507C5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B3FE-4199-940C-6E0F2BD507C5}"/>
              </c:ext>
            </c:extLst>
          </c:dPt>
          <c:cat>
            <c:multiLvlStrRef>
              <c:f>Sheet4!$J$24:$J$67</c:f>
              <c:multiLvlStrCache>
                <c:ptCount val="37"/>
                <c:lvl>
                  <c:pt idx="0">
                    <c:v>Facebook</c:v>
                  </c:pt>
                  <c:pt idx="1">
                    <c:v>Instagram</c:v>
                  </c:pt>
                  <c:pt idx="2">
                    <c:v>None</c:v>
                  </c:pt>
                  <c:pt idx="3">
                    <c:v>None </c:v>
                  </c:pt>
                  <c:pt idx="4">
                    <c:v>Snapchat</c:v>
                  </c:pt>
                  <c:pt idx="5">
                    <c:v>Telegram</c:v>
                  </c:pt>
                  <c:pt idx="6">
                    <c:v>Twitter</c:v>
                  </c:pt>
                  <c:pt idx="7">
                    <c:v>Whatsapp</c:v>
                  </c:pt>
                  <c:pt idx="8">
                    <c:v>Youtube</c:v>
                  </c:pt>
                  <c:pt idx="9">
                    <c:v>Elyment</c:v>
                  </c:pt>
                  <c:pt idx="10">
                    <c:v>Facebook</c:v>
                  </c:pt>
                  <c:pt idx="11">
                    <c:v>Instagram</c:v>
                  </c:pt>
                  <c:pt idx="12">
                    <c:v>Linkedin</c:v>
                  </c:pt>
                  <c:pt idx="13">
                    <c:v>None</c:v>
                  </c:pt>
                  <c:pt idx="14">
                    <c:v>Omegle</c:v>
                  </c:pt>
                  <c:pt idx="15">
                    <c:v>Quora</c:v>
                  </c:pt>
                  <c:pt idx="16">
                    <c:v>Reddit</c:v>
                  </c:pt>
                  <c:pt idx="17">
                    <c:v>Snapchat</c:v>
                  </c:pt>
                  <c:pt idx="18">
                    <c:v>Talklife</c:v>
                  </c:pt>
                  <c:pt idx="19">
                    <c:v>Telegram</c:v>
                  </c:pt>
                  <c:pt idx="20">
                    <c:v>Twitter</c:v>
                  </c:pt>
                  <c:pt idx="21">
                    <c:v>Whatsapp</c:v>
                  </c:pt>
                  <c:pt idx="22">
                    <c:v>Youtube</c:v>
                  </c:pt>
                  <c:pt idx="23">
                    <c:v>Facebook</c:v>
                  </c:pt>
                  <c:pt idx="24">
                    <c:v>Instagram</c:v>
                  </c:pt>
                  <c:pt idx="25">
                    <c:v>Linkedin</c:v>
                  </c:pt>
                  <c:pt idx="26">
                    <c:v>None</c:v>
                  </c:pt>
                  <c:pt idx="27">
                    <c:v>Twitter</c:v>
                  </c:pt>
                  <c:pt idx="28">
                    <c:v>Whatsapp</c:v>
                  </c:pt>
                  <c:pt idx="29">
                    <c:v>Youtube</c:v>
                  </c:pt>
                  <c:pt idx="30">
                    <c:v>Facebook</c:v>
                  </c:pt>
                  <c:pt idx="31">
                    <c:v>Instagram</c:v>
                  </c:pt>
                  <c:pt idx="32">
                    <c:v>Linkedin</c:v>
                  </c:pt>
                  <c:pt idx="33">
                    <c:v>Whatsapp</c:v>
                  </c:pt>
                  <c:pt idx="34">
                    <c:v>Youtube</c:v>
                  </c:pt>
                  <c:pt idx="35">
                    <c:v>Youtube</c:v>
                  </c:pt>
                  <c:pt idx="36">
                    <c:v>Whatsapp</c:v>
                  </c:pt>
                </c:lvl>
                <c:lvl>
                  <c:pt idx="0">
                    <c:v>7-16</c:v>
                  </c:pt>
                  <c:pt idx="9">
                    <c:v>17-26</c:v>
                  </c:pt>
                  <c:pt idx="23">
                    <c:v>27-36</c:v>
                  </c:pt>
                  <c:pt idx="30">
                    <c:v>37-46</c:v>
                  </c:pt>
                  <c:pt idx="35">
                    <c:v>47-56</c:v>
                  </c:pt>
                  <c:pt idx="36">
                    <c:v>57-66</c:v>
                  </c:pt>
                </c:lvl>
              </c:multiLvlStrCache>
            </c:multiLvlStrRef>
          </c:cat>
          <c:val>
            <c:numRef>
              <c:f>Sheet4!$K$24:$K$67</c:f>
              <c:numCache>
                <c:formatCode>General</c:formatCode>
                <c:ptCount val="37"/>
                <c:pt idx="0">
                  <c:v>12</c:v>
                </c:pt>
                <c:pt idx="1">
                  <c:v>70.199999999999989</c:v>
                </c:pt>
                <c:pt idx="2">
                  <c:v>3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1</c:v>
                </c:pt>
                <c:pt idx="7">
                  <c:v>125.25</c:v>
                </c:pt>
                <c:pt idx="8">
                  <c:v>179</c:v>
                </c:pt>
                <c:pt idx="9">
                  <c:v>1</c:v>
                </c:pt>
                <c:pt idx="10">
                  <c:v>110</c:v>
                </c:pt>
                <c:pt idx="11">
                  <c:v>936.4</c:v>
                </c:pt>
                <c:pt idx="12">
                  <c:v>112.25</c:v>
                </c:pt>
                <c:pt idx="13">
                  <c:v>4</c:v>
                </c:pt>
                <c:pt idx="14">
                  <c:v>2</c:v>
                </c:pt>
                <c:pt idx="15">
                  <c:v>1</c:v>
                </c:pt>
                <c:pt idx="16">
                  <c:v>8</c:v>
                </c:pt>
                <c:pt idx="17">
                  <c:v>22</c:v>
                </c:pt>
                <c:pt idx="18">
                  <c:v>10</c:v>
                </c:pt>
                <c:pt idx="19">
                  <c:v>4</c:v>
                </c:pt>
                <c:pt idx="20">
                  <c:v>76.5</c:v>
                </c:pt>
                <c:pt idx="21">
                  <c:v>434.65</c:v>
                </c:pt>
                <c:pt idx="22">
                  <c:v>479.7</c:v>
                </c:pt>
                <c:pt idx="23">
                  <c:v>15.5</c:v>
                </c:pt>
                <c:pt idx="24">
                  <c:v>10.5</c:v>
                </c:pt>
                <c:pt idx="25">
                  <c:v>7</c:v>
                </c:pt>
                <c:pt idx="26">
                  <c:v>2</c:v>
                </c:pt>
                <c:pt idx="27">
                  <c:v>6</c:v>
                </c:pt>
                <c:pt idx="28">
                  <c:v>58.3</c:v>
                </c:pt>
                <c:pt idx="29">
                  <c:v>34</c:v>
                </c:pt>
                <c:pt idx="30">
                  <c:v>7</c:v>
                </c:pt>
                <c:pt idx="31">
                  <c:v>8</c:v>
                </c:pt>
                <c:pt idx="32">
                  <c:v>6</c:v>
                </c:pt>
                <c:pt idx="33">
                  <c:v>32.5</c:v>
                </c:pt>
                <c:pt idx="34">
                  <c:v>5</c:v>
                </c:pt>
                <c:pt idx="35">
                  <c:v>4</c:v>
                </c:pt>
                <c:pt idx="3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3FE-4199-940C-6E0F2BD50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[Survey Student Responses.csv]Sheet4!PivotTable3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Sheet4!$H$8</c:f>
              <c:strCache>
                <c:ptCount val="1"/>
                <c:pt idx="0">
                  <c:v>Count of Health issue during lockdown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Sheet4!$G$9:$G$15</c:f>
              <c:strCache>
                <c:ptCount val="6"/>
                <c:pt idx="0">
                  <c:v>7-16</c:v>
                </c:pt>
                <c:pt idx="1">
                  <c:v>17-26</c:v>
                </c:pt>
                <c:pt idx="2">
                  <c:v>27-36</c:v>
                </c:pt>
                <c:pt idx="3">
                  <c:v>37-46</c:v>
                </c:pt>
                <c:pt idx="4">
                  <c:v>47-56</c:v>
                </c:pt>
                <c:pt idx="5">
                  <c:v>57-66</c:v>
                </c:pt>
              </c:strCache>
            </c:strRef>
          </c:cat>
          <c:val>
            <c:numRef>
              <c:f>Sheet4!$H$9:$H$15</c:f>
              <c:numCache>
                <c:formatCode>General</c:formatCode>
                <c:ptCount val="6"/>
                <c:pt idx="0">
                  <c:v>244</c:v>
                </c:pt>
                <c:pt idx="1">
                  <c:v>845</c:v>
                </c:pt>
                <c:pt idx="2">
                  <c:v>63</c:v>
                </c:pt>
                <c:pt idx="3">
                  <c:v>27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EC-4BCD-AF55-055EE118ED96}"/>
            </c:ext>
          </c:extLst>
        </c:ser>
        <c:ser>
          <c:idx val="1"/>
          <c:order val="1"/>
          <c:tx>
            <c:strRef>
              <c:f>Sheet4!$I$8</c:f>
              <c:strCache>
                <c:ptCount val="1"/>
                <c:pt idx="0">
                  <c:v>Count of Stress busters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Sheet4!$G$9:$G$15</c:f>
              <c:strCache>
                <c:ptCount val="6"/>
                <c:pt idx="0">
                  <c:v>7-16</c:v>
                </c:pt>
                <c:pt idx="1">
                  <c:v>17-26</c:v>
                </c:pt>
                <c:pt idx="2">
                  <c:v>27-36</c:v>
                </c:pt>
                <c:pt idx="3">
                  <c:v>37-46</c:v>
                </c:pt>
                <c:pt idx="4">
                  <c:v>47-56</c:v>
                </c:pt>
                <c:pt idx="5">
                  <c:v>57-66</c:v>
                </c:pt>
              </c:strCache>
            </c:strRef>
          </c:cat>
          <c:val>
            <c:numRef>
              <c:f>Sheet4!$I$9:$I$15</c:f>
              <c:numCache>
                <c:formatCode>General</c:formatCode>
                <c:ptCount val="6"/>
                <c:pt idx="0">
                  <c:v>244</c:v>
                </c:pt>
                <c:pt idx="1">
                  <c:v>845</c:v>
                </c:pt>
                <c:pt idx="2">
                  <c:v>63</c:v>
                </c:pt>
                <c:pt idx="3">
                  <c:v>27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EC-4BCD-AF55-055EE118E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20441712"/>
        <c:axId val="1120442192"/>
        <c:axId val="993885408"/>
      </c:bar3DChart>
      <c:catAx>
        <c:axId val="112044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42192"/>
        <c:crosses val="autoZero"/>
        <c:auto val="1"/>
        <c:lblAlgn val="ctr"/>
        <c:lblOffset val="100"/>
        <c:noMultiLvlLbl val="0"/>
      </c:catAx>
      <c:valAx>
        <c:axId val="112044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41712"/>
        <c:crosses val="autoZero"/>
        <c:crossBetween val="between"/>
      </c:valAx>
      <c:serAx>
        <c:axId val="993885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42192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687965465489066E-2"/>
          <c:y val="0.14249785222757583"/>
          <c:w val="0.52753018372703409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Time spent on self study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Delhi-NCR</c:v>
              </c:pt>
              <c:pt idx="1">
                <c:v>Outside Delhi-NCR</c:v>
              </c:pt>
            </c:strLit>
          </c:cat>
          <c:val>
            <c:numLit>
              <c:formatCode>General</c:formatCode>
              <c:ptCount val="2"/>
              <c:pt idx="0">
                <c:v>2113</c:v>
              </c:pt>
              <c:pt idx="1">
                <c:v>1328.5</c:v>
              </c:pt>
            </c:numLit>
          </c:val>
          <c:extLst>
            <c:ext xmlns:c16="http://schemas.microsoft.com/office/drawing/2014/chart" uri="{C3380CC4-5D6E-409C-BE32-E72D297353CC}">
              <c16:uniqueId val="{00000000-DADB-4049-A84B-DE58E416F714}"/>
            </c:ext>
          </c:extLst>
        </c:ser>
        <c:ser>
          <c:idx val="1"/>
          <c:order val="1"/>
          <c:tx>
            <c:v>Sum of Time spent on fitness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Delhi-NCR</c:v>
              </c:pt>
              <c:pt idx="1">
                <c:v>Outside Delhi-NCR</c:v>
              </c:pt>
            </c:strLit>
          </c:cat>
          <c:val>
            <c:numLit>
              <c:formatCode>General</c:formatCode>
              <c:ptCount val="2"/>
              <c:pt idx="0">
                <c:v>552.6</c:v>
              </c:pt>
              <c:pt idx="1">
                <c:v>351.60000000000008</c:v>
              </c:pt>
            </c:numLit>
          </c:val>
          <c:extLst>
            <c:ext xmlns:c16="http://schemas.microsoft.com/office/drawing/2014/chart" uri="{C3380CC4-5D6E-409C-BE32-E72D297353CC}">
              <c16:uniqueId val="{00000001-DADB-4049-A84B-DE58E416F714}"/>
            </c:ext>
          </c:extLst>
        </c:ser>
        <c:ser>
          <c:idx val="2"/>
          <c:order val="2"/>
          <c:tx>
            <c:v>Sum of Time spent on sleep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Delhi-NCR</c:v>
              </c:pt>
              <c:pt idx="1">
                <c:v>Outside Delhi-NCR</c:v>
              </c:pt>
            </c:strLit>
          </c:cat>
          <c:val>
            <c:numLit>
              <c:formatCode>General</c:formatCode>
              <c:ptCount val="2"/>
              <c:pt idx="0">
                <c:v>5666.5</c:v>
              </c:pt>
              <c:pt idx="1">
                <c:v>3637.3</c:v>
              </c:pt>
            </c:numLit>
          </c:val>
          <c:extLst>
            <c:ext xmlns:c16="http://schemas.microsoft.com/office/drawing/2014/chart" uri="{C3380CC4-5D6E-409C-BE32-E72D297353CC}">
              <c16:uniqueId val="{00000002-DADB-4049-A84B-DE58E416F714}"/>
            </c:ext>
          </c:extLst>
        </c:ser>
        <c:ser>
          <c:idx val="3"/>
          <c:order val="3"/>
          <c:tx>
            <c:v>Sum of Time spent on social media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Delhi-NCR</c:v>
              </c:pt>
              <c:pt idx="1">
                <c:v>Outside Delhi-NCR</c:v>
              </c:pt>
            </c:strLit>
          </c:cat>
          <c:val>
            <c:numLit>
              <c:formatCode>General</c:formatCode>
              <c:ptCount val="2"/>
              <c:pt idx="0">
                <c:v>1661</c:v>
              </c:pt>
              <c:pt idx="1">
                <c:v>1135.25</c:v>
              </c:pt>
            </c:numLit>
          </c:val>
          <c:extLst>
            <c:ext xmlns:c16="http://schemas.microsoft.com/office/drawing/2014/chart" uri="{C3380CC4-5D6E-409C-BE32-E72D297353CC}">
              <c16:uniqueId val="{00000003-DADB-4049-A84B-DE58E416F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0273904"/>
        <c:axId val="990274384"/>
      </c:barChart>
      <c:catAx>
        <c:axId val="99027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74384"/>
        <c:crosses val="autoZero"/>
        <c:auto val="1"/>
        <c:lblAlgn val="ctr"/>
        <c:lblOffset val="100"/>
        <c:noMultiLvlLbl val="0"/>
      </c:catAx>
      <c:valAx>
        <c:axId val="99027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7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4920-1F36-D746-74B2-2E81CD8E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07045-9913-C479-B6C0-D3D8F07A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40CD-6BB3-42E7-9065-E09220AC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8F89-5082-B9C5-635E-1B2EDFD7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7B71-DDE2-6FA9-30BB-0FE43F34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0BA7-DF08-428A-3559-5AF7A388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711C-0419-774D-DB59-E7D45BB8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F3FD-AFF6-5A02-A329-BEAB85D6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C80F-EA8B-2EC6-2493-A8A1550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ABE8-3552-D131-E700-A5D6D8A7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2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06427-00CC-E411-BB49-4B07D015F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CDC0-0A1B-0C63-7B7F-D2DD33BC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4D1D-17A2-149D-AFF2-50D9C072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D3A5-C9F1-370A-6029-61881A9C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7A6F-5140-89EB-8D2A-309984F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6025-5A90-C9FF-F248-02FE1FC9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F2D8-C830-E351-FB83-762C561D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40CF-1740-76F2-7193-E5E45D3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15E3-D670-F9B0-B945-D7724A35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ECF92-3129-128E-AFDD-5C822126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2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B327-5C26-56BB-6A02-96190EEC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46B8-57EF-52FC-027C-162F9539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57F9-D6E9-9D01-03BA-A338B2F4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20C-9D29-E995-18C8-605AA731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0B22-9522-8024-85CB-42E66835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0B63-C1A2-20B0-76BD-C065CFDA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6D09-4AF8-D529-125D-A2D6010EA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451D-D3D7-C449-FABE-FA94ADE2A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EA669-65C4-6D86-001B-4D612A2F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8D74A-1C1A-7D68-FCDB-9D851E0D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4EC5-357E-DF92-3B49-068E88B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9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2F2E-D96D-2D03-1BDA-E5FDE07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A95F-00A5-08E9-1A30-93C326DF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CBEA7-B1FD-11E2-F704-A0F8FA0B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3C3F-C55A-13A7-2A5C-73B1A52EA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7ACD9-4BB9-EFE2-3115-A780D659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CA7DE-9E25-09BF-1979-F73EE045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D0FA8-72F3-0EA6-35AB-6906AEBE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63762-22FC-858F-E609-7F527C59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8513-1256-1DBC-CEB3-511C47B4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427AD-B010-D62A-A5F1-37044BAE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29834-46BD-03A2-F67F-07AED63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314E4-8589-951E-9868-7D1B0BF2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8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BB302-FB5C-F106-2089-10068AD2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7A0F7-DCFB-5BBC-4B3C-092FF55B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5E45-CE7D-BC07-08D5-358FC6AD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7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68F3-AC82-A0FF-A36F-AD7E466A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2BAD-16CC-D732-0608-1A407614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4E87-D4B6-D99B-F31B-C7118772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DD1D8-4ADA-25DF-11FE-B2CA4D46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ADD55-8B5A-395C-86CA-79DFB329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B3258-244D-3862-F94F-F2D72F6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F6F1-3501-ABE1-3FF8-4DACAAE4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39906-3413-6FE2-37C7-2108D9585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5A582-4F1D-742E-A4F1-6BE68D55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729B-B4A2-1291-132C-3283938B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BCD9-F167-38AC-5622-E889DF4F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4496-CEFE-9D2E-EBF8-2C408AC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6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D06D5-ECE7-87DB-EE63-96755FD3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F4D3-0A32-951E-01E2-8BD88583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0065-B299-CCEF-5608-6AA10449D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288A-1C43-44A7-9196-6933F51569C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62CC-4D48-4E2E-29EB-9DD275679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4E0B-3E13-3287-DABF-EC589B298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47D3-DADD-4352-A945-0C2B552CB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68A2-45D8-B409-C0AA-582582AA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81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               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          </a:t>
            </a:r>
            <a:r>
              <a:rPr lang="en-IN" sz="8800" dirty="0">
                <a:latin typeface="Arial Black" panose="020B0A04020102020204" pitchFamily="34" charset="0"/>
              </a:rPr>
              <a:t>Covid-19 </a:t>
            </a:r>
          </a:p>
        </p:txBody>
      </p:sp>
    </p:spTree>
    <p:extLst>
      <p:ext uri="{BB962C8B-B14F-4D97-AF65-F5344CB8AC3E}">
        <p14:creationId xmlns:p14="http://schemas.microsoft.com/office/powerpoint/2010/main" val="59760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D0E8-2592-47D5-D5DB-05FE009E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25296"/>
            <a:ext cx="10515600" cy="184708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Covid -19 Impact in India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102D-4908-3FAF-3505-8CB66D6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27832"/>
            <a:ext cx="12524232" cy="2633218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Education </a:t>
            </a:r>
          </a:p>
          <a:p>
            <a:endParaRPr lang="en-IN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Social life</a:t>
            </a:r>
          </a:p>
          <a:p>
            <a:endParaRPr lang="en-IN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solidFill>
                  <a:srgbClr val="00B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Mental Health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7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FCCB-264F-54A5-1E51-75E97509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591A0-5060-C2DC-15ED-0A8ACF62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/>
              <a:t>Age Group 17-26 on line classes are high.</a:t>
            </a:r>
          </a:p>
          <a:p>
            <a:endParaRPr lang="en-IN" dirty="0"/>
          </a:p>
          <a:p>
            <a:r>
              <a:rPr lang="en-IN" dirty="0"/>
              <a:t>Age Group 7-16 online class is not more.</a:t>
            </a:r>
          </a:p>
          <a:p>
            <a:endParaRPr lang="en-IN" dirty="0"/>
          </a:p>
          <a:p>
            <a:r>
              <a:rPr lang="en-IN" dirty="0"/>
              <a:t>Age  Group- 27-36 online class is very less.</a:t>
            </a:r>
          </a:p>
          <a:p>
            <a:endParaRPr lang="en-IN" dirty="0"/>
          </a:p>
          <a:p>
            <a:r>
              <a:rPr lang="en-IN" dirty="0"/>
              <a:t>Age Group 37-46  on line class is low.</a:t>
            </a:r>
          </a:p>
          <a:p>
            <a:endParaRPr lang="en-IN" dirty="0"/>
          </a:p>
          <a:p>
            <a:r>
              <a:rPr lang="en-IN" dirty="0"/>
              <a:t>Covid -19 highly impacted on education on small student of age group to 3 -7 year hence the base of education  of Student is not created properly .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DF26F49A-5F62-6FB0-B13A-22E6A0A7C6F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61623343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688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A7AD-5137-D71B-C231-F28B2AB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Life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40D7-32BC-C197-762D-612ADC3C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People spend more time on YouTube and  Facebook  .</a:t>
            </a:r>
          </a:p>
          <a:p>
            <a:endParaRPr lang="en-IN" dirty="0"/>
          </a:p>
          <a:p>
            <a:r>
              <a:rPr lang="en-IN" dirty="0"/>
              <a:t>The market of  YouTube and Facebook was highly demand at the time of locked down or covid -19.</a:t>
            </a:r>
          </a:p>
          <a:p>
            <a:endParaRPr lang="en-IN" dirty="0"/>
          </a:p>
          <a:p>
            <a:r>
              <a:rPr lang="en-IN" dirty="0"/>
              <a:t>Age group of 17  to 26 spend more time on social media.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F537E4-8FC5-F970-0339-D95CD49CC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65644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72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9848-EB0B-7189-65C9-E7B291BA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Mental Health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7CEEC-3D0A-0A57-1965-B9E515235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health issue &amp; Stress on 17-26 age group is more impacted on lockdown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E95350E9-1C84-42D0-67C9-EBA174539F1B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5398118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91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41CF-2885-BE9D-DE12-0DBCF32C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Delhi-NCR &amp; outside Delhi-NCR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0E1D5-4ADE-1BA5-93BC-18412097F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IN" dirty="0"/>
              <a:t>Time spend on self study is more in Delhi –NCR.</a:t>
            </a:r>
          </a:p>
          <a:p>
            <a:pPr marL="342900" indent="-342900">
              <a:buAutoNum type="arabicParenR"/>
            </a:pPr>
            <a:r>
              <a:rPr lang="en-IN" dirty="0"/>
              <a:t>Time spend in Fitness is more in Delhi –NCR.</a:t>
            </a:r>
          </a:p>
          <a:p>
            <a:pPr marL="342900" indent="-342900">
              <a:buAutoNum type="arabicParenR"/>
            </a:pPr>
            <a:r>
              <a:rPr lang="en-IN" dirty="0"/>
              <a:t>Time spend on social media is more in Delhi-NCR.</a:t>
            </a:r>
          </a:p>
          <a:p>
            <a:pPr marL="342900" indent="-342900">
              <a:buAutoNum type="arabicParenR"/>
            </a:pPr>
            <a:r>
              <a:rPr lang="en-IN" dirty="0"/>
              <a:t>Time on sleep in less in outside Delhi-NCR 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C501A0-78A3-CE4A-27F4-BC88E08B1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280035"/>
              </p:ext>
            </p:extLst>
          </p:nvPr>
        </p:nvGraphicFramePr>
        <p:xfrm>
          <a:off x="5183188" y="932689"/>
          <a:ext cx="6356540" cy="492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82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190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                            Covid-19 </vt:lpstr>
      <vt:lpstr>Covid -19 Impact in India</vt:lpstr>
      <vt:lpstr>Education</vt:lpstr>
      <vt:lpstr>Social Life</vt:lpstr>
      <vt:lpstr>Mental Health</vt:lpstr>
      <vt:lpstr>Delhi-NCR &amp; outside Delhi-NCR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Vaijanath Jadhavar</dc:creator>
  <cp:lastModifiedBy>Vaijanath Jadhavar</cp:lastModifiedBy>
  <cp:revision>5</cp:revision>
  <dcterms:created xsi:type="dcterms:W3CDTF">2024-12-24T03:17:13Z</dcterms:created>
  <dcterms:modified xsi:type="dcterms:W3CDTF">2024-12-24T19:52:57Z</dcterms:modified>
</cp:coreProperties>
</file>