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150" autoAdjust="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EA28-F6EE-95D7-3632-C8051D98A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24CA6-E309-9052-F34D-6A42EDD54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F921-3F41-81A4-4815-53DF2AA6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6CA1-E832-5DD6-E9C4-D628FE82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8D97E-8B3A-2681-9574-F70BAD2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0EFA-74C0-ECAA-CE58-C9B44D32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8C9D8-5AB2-7CFB-F158-4EA1121EF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B4D6-1FE4-4A55-E964-48C7E730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810D-F337-AEE6-EBC5-F5A7694A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71A1-5A85-D19F-FFFC-FD605817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7F372-14F1-A5C7-2902-771593711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1AC1A-0912-3901-0B18-E86466290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4726B-BC65-D049-A6E6-77AD7B31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65ABA-A00F-4FC9-8986-668F6605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3FD0-4D00-3A90-EA4A-9701E4C0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39BD-3BEE-DBC1-87BC-3032AEE0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B54-19F2-6712-E97C-426992D6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6A5E5-9837-F5F6-A90E-B57546A5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E43F-7AD7-B6CA-4399-EBC38F98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24CAF-3F64-531F-BB2B-9C5CEF4D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5A1B-E1DA-70B9-65E1-1FA63E11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BEAA-9FB1-96EA-BDE0-07982E057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D764-4046-E98A-7F2E-0DDD905D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413C-5EDA-2980-EDC1-CE904FDD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3F25-44A6-9FBE-A588-45D90082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EEB7-DFD7-673D-C93F-2F0F2D65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8FAD-0729-42CB-9C02-1B6A09018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2DC51-91FD-2D8A-FD12-1702580C4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40F58-9F61-BA47-0EE1-886D213B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543F9-15FD-12AD-4E43-3B5D3797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2441A-44D8-3921-10BA-E186632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F894-19C4-97C6-38A2-FD498016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7B69-355E-6867-B0A5-1028A070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C57C9-EF96-455E-FAEA-8B4B05235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90220-7311-BEEA-4146-7EF41835C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620F7-36C7-52E9-DDE3-261CA9C10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DB278-5E7D-3D06-FA4D-8D49F852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D89B3-ECD0-B3CF-E83A-44CFE907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47C3D-EB4D-BCFE-9FF1-A2EE4E50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DE6B-09C6-21A4-10FD-6590B73B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994AD-A9B1-10E6-9DB4-1B5805FF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F820B-5C62-3B14-0D5C-66DA2219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FD86E-5D31-8F73-01FC-64AEDD59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5A2ED-D020-41A9-8AFD-05C6806F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B883D-FD5A-8270-2E16-B429EE96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B2AF2-7C2E-29B5-FBF3-AD77E264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A442-C054-65C1-1ACF-1AC8C9D4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E287-1FC8-0592-5556-FDF82B03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569F2-4092-CBE5-5031-D5C836C30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DCE8F-52DF-66E9-5651-E6D163D1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7CA83-95ED-7997-65DE-62969792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2845F-AE81-9AB3-6D8B-D0E7F593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44CA-9655-0653-BE71-6D499738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D3602-9983-8DC7-D7CB-29C9BFA24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0A529-AE2D-36D2-69D5-380F601EA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D80D7-D9A9-F599-8C73-85C5E572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AFBE5-A066-60B6-F94C-B5DE1B2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5A4E8-B004-F024-C769-449F0DF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A76DC-6519-A83A-A76D-D9DCF787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91EDD-DA6B-EDD0-ED07-785D7CB52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52E4-25AF-5ACE-6EB9-388FF5A08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1445-E885-4083-801E-05839BD635EB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F380-F728-30A0-621F-303FFABC2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37D2-44C7-D170-5B8D-464712F5E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3292DA1-C53C-628B-330A-F1466C0FB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30" y="3515302"/>
            <a:ext cx="3045890" cy="30458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6E6626-40B4-CCB9-8233-218E355E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799" y="277768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F72701-C493-A306-B5B5-C030B5422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405" y="410053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EAC07-CACA-D08D-A8F0-22B67A266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759" y="2743200"/>
            <a:ext cx="1371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47629-9CB8-98C3-F810-1B89BCC7B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41" y="410053"/>
            <a:ext cx="13716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657DD8-6285-F0CF-7AE9-22C862BC2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031" y="410053"/>
            <a:ext cx="1831157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4A62F-3D01-0769-3761-E0CB1A4E0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0317" y="411032"/>
            <a:ext cx="137160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6CDE81-13F6-252D-3C32-3706BBC322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1066" y="410053"/>
            <a:ext cx="137160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13165F-6C96-D496-99C5-27910B61C8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158" y="2743200"/>
            <a:ext cx="13716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3ADCF8-9942-B642-9709-E52C3A2FBE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4867" y="5145325"/>
            <a:ext cx="1371600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72F866-F812-F3AE-92BF-BFC3D17FB5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9704" y="5145325"/>
            <a:ext cx="2449286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B72CCA-C588-23C5-E9D9-3ECEE129AD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8807" y="5679627"/>
            <a:ext cx="3223859" cy="906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4ED6C4-7F47-E10A-6BDE-3586A13204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39103" y="2743200"/>
            <a:ext cx="1271527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7AE4D1-45E0-3D44-425A-690EFF9453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8314" y="5089169"/>
            <a:ext cx="1544631" cy="15446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60DBB9-1C54-630F-42DA-06C2550CAFA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11066" y="2705100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9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720DA0-D3C4-5E5E-A2BC-CB812DD9F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931464"/>
              </p:ext>
            </p:extLst>
          </p:nvPr>
        </p:nvGraphicFramePr>
        <p:xfrm>
          <a:off x="371666" y="211428"/>
          <a:ext cx="11366242" cy="5554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837">
                  <a:extLst>
                    <a:ext uri="{9D8B030D-6E8A-4147-A177-3AD203B41FA5}">
                      <a16:colId xmlns:a16="http://schemas.microsoft.com/office/drawing/2014/main" val="142894011"/>
                    </a:ext>
                  </a:extLst>
                </a:gridCol>
                <a:gridCol w="3674746">
                  <a:extLst>
                    <a:ext uri="{9D8B030D-6E8A-4147-A177-3AD203B41FA5}">
                      <a16:colId xmlns:a16="http://schemas.microsoft.com/office/drawing/2014/main" val="2931649740"/>
                    </a:ext>
                  </a:extLst>
                </a:gridCol>
                <a:gridCol w="4590659">
                  <a:extLst>
                    <a:ext uri="{9D8B030D-6E8A-4147-A177-3AD203B41FA5}">
                      <a16:colId xmlns:a16="http://schemas.microsoft.com/office/drawing/2014/main" val="4007797402"/>
                    </a:ext>
                  </a:extLst>
                </a:gridCol>
              </a:tblGrid>
              <a:tr h="88373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3200" b="0">
                          <a:effectLst/>
                          <a:latin typeface="quote-cjk-patch"/>
                        </a:rPr>
                        <a:t>Methods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3200" b="0">
                          <a:effectLst/>
                          <a:latin typeface="quote-cjk-patch"/>
                        </a:rPr>
                        <a:t>Channels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3200" b="0">
                          <a:effectLst/>
                          <a:latin typeface="quote-cjk-patch"/>
                        </a:rPr>
                        <a:t>Aids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326350601"/>
                  </a:ext>
                </a:extLst>
              </a:tr>
              <a:tr h="1557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3200" b="0">
                          <a:effectLst/>
                          <a:latin typeface="quote-cjk-patch"/>
                        </a:rPr>
                        <a:t>Farm and home visit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3200" b="0">
                          <a:effectLst/>
                          <a:latin typeface="quote-cjk-patch"/>
                        </a:rPr>
                        <a:t>Face-to-face conversation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3200" b="0">
                          <a:effectLst/>
                          <a:latin typeface="quote-cjk-patch"/>
                        </a:rPr>
                        <a:t>Leaflets, samples, mobile device, demonstration kit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2468082551"/>
                  </a:ext>
                </a:extLst>
              </a:tr>
              <a:tr h="1557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3200" b="0">
                          <a:effectLst/>
                          <a:latin typeface="quote-cjk-patch"/>
                        </a:rPr>
                        <a:t>Farmer’s call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3200" b="0">
                          <a:effectLst/>
                          <a:latin typeface="quote-cjk-patch"/>
                        </a:rPr>
                        <a:t>Telephone, Mobile phone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3200" b="0">
                          <a:effectLst/>
                          <a:latin typeface="quote-cjk-patch"/>
                        </a:rPr>
                        <a:t>Call script, reference guide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455479742"/>
                  </a:ext>
                </a:extLst>
              </a:tr>
              <a:tr h="1557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3200" b="0">
                          <a:effectLst/>
                          <a:latin typeface="quote-cjk-patch"/>
                        </a:rPr>
                        <a:t>Personal letter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3200" b="0">
                          <a:effectLst/>
                          <a:latin typeface="quote-cjk-patch"/>
                        </a:rPr>
                        <a:t>Letter, Email, SMS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3200" b="0">
                          <a:effectLst/>
                          <a:latin typeface="quote-cjk-patch"/>
                        </a:rPr>
                        <a:t>Pamphlet, photograph, diagram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219632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88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71140-E238-EB8B-AAFA-95E10E5DD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077041-84BC-05F9-31FC-91C01E181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694522"/>
              </p:ext>
            </p:extLst>
          </p:nvPr>
        </p:nvGraphicFramePr>
        <p:xfrm>
          <a:off x="371667" y="211429"/>
          <a:ext cx="11384904" cy="660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928">
                  <a:extLst>
                    <a:ext uri="{9D8B030D-6E8A-4147-A177-3AD203B41FA5}">
                      <a16:colId xmlns:a16="http://schemas.microsoft.com/office/drawing/2014/main" val="142894011"/>
                    </a:ext>
                  </a:extLst>
                </a:gridCol>
                <a:gridCol w="3408397">
                  <a:extLst>
                    <a:ext uri="{9D8B030D-6E8A-4147-A177-3AD203B41FA5}">
                      <a16:colId xmlns:a16="http://schemas.microsoft.com/office/drawing/2014/main" val="2931649740"/>
                    </a:ext>
                  </a:extLst>
                </a:gridCol>
                <a:gridCol w="4870579">
                  <a:extLst>
                    <a:ext uri="{9D8B030D-6E8A-4147-A177-3AD203B41FA5}">
                      <a16:colId xmlns:a16="http://schemas.microsoft.com/office/drawing/2014/main" val="4007797402"/>
                    </a:ext>
                  </a:extLst>
                </a:gridCol>
              </a:tblGrid>
              <a:tr h="57255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Methods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Channels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Aids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326350601"/>
                  </a:ext>
                </a:extLst>
              </a:tr>
              <a:tr h="923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Farm and home visit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Face-to-face conversation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2400" b="0">
                          <a:effectLst/>
                          <a:latin typeface="quote-cjk-patch"/>
                        </a:rPr>
                        <a:t>Leaflets, samples, mobile device, demonstration kit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2468082551"/>
                  </a:ext>
                </a:extLst>
              </a:tr>
              <a:tr h="923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Result demonstration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Demonstration plot, Field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Measuring tools, samples, display boards, charts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573484611"/>
                  </a:ext>
                </a:extLst>
              </a:tr>
              <a:tr h="5725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Method demonstration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Workshop, Field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Flip charts, props, tools, step-by-step guides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2009740927"/>
                  </a:ext>
                </a:extLst>
              </a:tr>
              <a:tr h="923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Group meeting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Community hall, Meeting room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PowerPoint, flip chart, handout, video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896542048"/>
                  </a:ext>
                </a:extLst>
              </a:tr>
              <a:tr h="5725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Small group training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Classroom, Training center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Manuals, worksheets, models, projector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47824729"/>
                  </a:ext>
                </a:extLst>
              </a:tr>
              <a:tr h="923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Field day or farmers’ day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Field, Farm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Signs, samples, product displays, feedback forms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284634099"/>
                  </a:ext>
                </a:extLst>
              </a:tr>
              <a:tr h="5725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Study tour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Vehicle, Model farm/unit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>
                          <a:effectLst/>
                          <a:latin typeface="quote-cjk-patch"/>
                        </a:rPr>
                        <a:t>Itinerary, guidebook, notepad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65340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48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2FD1B-8936-0645-E4EE-E25A24B4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EE8D5F-855F-25CD-C9D0-8101E6420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887731"/>
              </p:ext>
            </p:extLst>
          </p:nvPr>
        </p:nvGraphicFramePr>
        <p:xfrm>
          <a:off x="371667" y="211429"/>
          <a:ext cx="11310259" cy="6154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564">
                  <a:extLst>
                    <a:ext uri="{9D8B030D-6E8A-4147-A177-3AD203B41FA5}">
                      <a16:colId xmlns:a16="http://schemas.microsoft.com/office/drawing/2014/main" val="142894011"/>
                    </a:ext>
                  </a:extLst>
                </a:gridCol>
                <a:gridCol w="4184540">
                  <a:extLst>
                    <a:ext uri="{9D8B030D-6E8A-4147-A177-3AD203B41FA5}">
                      <a16:colId xmlns:a16="http://schemas.microsoft.com/office/drawing/2014/main" val="2931649740"/>
                    </a:ext>
                  </a:extLst>
                </a:gridCol>
                <a:gridCol w="4040155">
                  <a:extLst>
                    <a:ext uri="{9D8B030D-6E8A-4147-A177-3AD203B41FA5}">
                      <a16:colId xmlns:a16="http://schemas.microsoft.com/office/drawing/2014/main" val="4007797402"/>
                    </a:ext>
                  </a:extLst>
                </a:gridCol>
              </a:tblGrid>
              <a:tr h="5357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Methods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Channels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Aids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326350601"/>
                  </a:ext>
                </a:extLst>
              </a:tr>
              <a:tr h="864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Farm publication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Bulletin, Magazine, Booklet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Articles, illustrations, graphs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109030209"/>
                  </a:ext>
                </a:extLst>
              </a:tr>
              <a:tr h="864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Mass meeting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Public address system, Loudspeaker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Microphone, banner, podium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409210019"/>
                  </a:ext>
                </a:extLst>
              </a:tr>
              <a:tr h="864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Campaign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2000" b="0">
                          <a:effectLst/>
                          <a:latin typeface="quote-cjk-patch"/>
                        </a:rPr>
                        <a:t>Multi-media (Posters, Radio, TV, Social media)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Posters, jingles, slogans, flyers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373568411"/>
                  </a:ext>
                </a:extLst>
              </a:tr>
              <a:tr h="535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Exhibition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Exhibition hall, Fairground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Models, posters, brochures, live demos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960056716"/>
                  </a:ext>
                </a:extLst>
              </a:tr>
              <a:tr h="864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Newspaper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Newspaper article, Advertisement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Feature article, ad copy, photo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405433116"/>
                  </a:ext>
                </a:extLst>
              </a:tr>
              <a:tr h="535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Radio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Radio broadcast, Podcast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Script, recorded message, interview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658353452"/>
                  </a:ext>
                </a:extLst>
              </a:tr>
              <a:tr h="8641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Television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b="0">
                          <a:effectLst/>
                          <a:latin typeface="quote-cjk-patch"/>
                        </a:rPr>
                        <a:t>TV program, Video documentary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/>
                        <a:t>Loudspeaker, headphone</a:t>
                      </a:r>
                      <a:endParaRPr lang="en-GB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420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5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239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quote-cjk-patch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Kamrul Hasan</dc:creator>
  <cp:lastModifiedBy>Md Kamrul Hasan</cp:lastModifiedBy>
  <cp:revision>5</cp:revision>
  <dcterms:created xsi:type="dcterms:W3CDTF">2025-09-01T07:32:50Z</dcterms:created>
  <dcterms:modified xsi:type="dcterms:W3CDTF">2025-09-16T13:28:32Z</dcterms:modified>
</cp:coreProperties>
</file>