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5" r:id="rId18"/>
    <p:sldId id="286" r:id="rId19"/>
    <p:sldId id="276" r:id="rId20"/>
    <p:sldId id="304" r:id="rId21"/>
    <p:sldId id="307" r:id="rId22"/>
    <p:sldId id="308" r:id="rId23"/>
    <p:sldId id="309" r:id="rId24"/>
    <p:sldId id="305" r:id="rId25"/>
    <p:sldId id="306" r:id="rId26"/>
    <p:sldId id="296" r:id="rId27"/>
    <p:sldId id="297" r:id="rId28"/>
    <p:sldId id="293" r:id="rId29"/>
    <p:sldId id="294" r:id="rId30"/>
    <p:sldId id="287" r:id="rId31"/>
    <p:sldId id="292" r:id="rId32"/>
    <p:sldId id="300" r:id="rId33"/>
    <p:sldId id="301" r:id="rId34"/>
    <p:sldId id="302" r:id="rId35"/>
    <p:sldId id="303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5.emf"/><Relationship Id="rId4" Type="http://schemas.openxmlformats.org/officeDocument/2006/relationships/image" Target="../media/image36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4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4" Type="http://schemas.openxmlformats.org/officeDocument/2006/relationships/image" Target="../media/image52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4" Type="http://schemas.openxmlformats.org/officeDocument/2006/relationships/image" Target="../media/image5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6.wmf"/><Relationship Id="rId1" Type="http://schemas.openxmlformats.org/officeDocument/2006/relationships/image" Target="../media/image18.emf"/><Relationship Id="rId4" Type="http://schemas.openxmlformats.org/officeDocument/2006/relationships/image" Target="../media/image20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9BB9-DB72-5548-A676-99E75833B72C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FC11FB7F-0753-A643-BB28-5694FD9D55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9BB9-DB72-5548-A676-99E75833B72C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B7F-0753-A643-BB28-5694FD9D5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9BB9-DB72-5548-A676-99E75833B72C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B7F-0753-A643-BB28-5694FD9D5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9BB9-DB72-5548-A676-99E75833B72C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B7F-0753-A643-BB28-5694FD9D55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9BB9-DB72-5548-A676-99E75833B72C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B7F-0753-A643-BB28-5694FD9D5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9BB9-DB72-5548-A676-99E75833B72C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B7F-0753-A643-BB28-5694FD9D55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9BB9-DB72-5548-A676-99E75833B72C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B7F-0753-A643-BB28-5694FD9D5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9BB9-DB72-5548-A676-99E75833B72C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FC11FB7F-0753-A643-BB28-5694FD9D55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9BB9-DB72-5548-A676-99E75833B72C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B7F-0753-A643-BB28-5694FD9D5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9BB9-DB72-5548-A676-99E75833B72C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B7F-0753-A643-BB28-5694FD9D55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9BB9-DB72-5548-A676-99E75833B72C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B7F-0753-A643-BB28-5694FD9D55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9BB9-DB72-5548-A676-99E75833B72C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B7F-0753-A643-BB28-5694FD9D55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9BB9-DB72-5548-A676-99E75833B72C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B7F-0753-A643-BB28-5694FD9D55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9BB9-DB72-5548-A676-99E75833B72C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FB7F-0753-A643-BB28-5694FD9D5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286000"/>
            <a:ext cx="6197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fld id="{0C399BB9-DB72-5548-A676-99E75833B72C}" type="datetimeFigureOut">
              <a:rPr lang="en-US" smtClean="0"/>
              <a:pPr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fld id="{FC11FB7F-0753-A643-BB28-5694FD9D55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0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0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2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6.e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7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0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39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7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2.emf"/><Relationship Id="rId4" Type="http://schemas.openxmlformats.org/officeDocument/2006/relationships/image" Target="../media/image49.emf"/><Relationship Id="rId9" Type="http://schemas.openxmlformats.org/officeDocument/2006/relationships/oleObject" Target="../embeddings/oleObject50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6.e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5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article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6.bin"/><Relationship Id="rId4" Type="http://schemas.openxmlformats.org/officeDocument/2006/relationships/hyperlink" Target="http://en.wikipedia.org/wiki/Concentrati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6.png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Advection Dispersion Equation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Contaminant Transport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Contaminant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13" y="3791716"/>
            <a:ext cx="7824787" cy="2334447"/>
          </a:xfrm>
        </p:spPr>
        <p:txBody>
          <a:bodyPr/>
          <a:lstStyle/>
          <a:p>
            <a:r>
              <a:rPr lang="en-US" dirty="0" smtClean="0"/>
              <a:t>How would you solve this equation?</a:t>
            </a:r>
            <a:endParaRPr lang="en-US" dirty="0"/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5305425" y="2730500"/>
          <a:ext cx="204787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3" name="Equation" r:id="rId3" imgW="952500" imgH="165100" progId="Equation.3">
                  <p:embed/>
                </p:oleObj>
              </mc:Choice>
              <mc:Fallback>
                <p:oleObj name="Equation" r:id="rId3" imgW="952500" imgH="1651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5425" y="2730500"/>
                        <a:ext cx="2047875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1290527" y="2286000"/>
          <a:ext cx="3268663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4" name="Equation" r:id="rId5" imgW="1168200" imgH="380880" progId="Equation.3">
                  <p:embed/>
                </p:oleObj>
              </mc:Choice>
              <mc:Fallback>
                <p:oleObj name="Equation" r:id="rId5" imgW="1168200" imgH="380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527" y="2286000"/>
                        <a:ext cx="3268663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Contaminant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13" y="3791716"/>
            <a:ext cx="7824787" cy="2334447"/>
          </a:xfrm>
        </p:spPr>
        <p:txBody>
          <a:bodyPr/>
          <a:lstStyle/>
          <a:p>
            <a:r>
              <a:rPr lang="en-US" dirty="0" smtClean="0"/>
              <a:t>Solution</a:t>
            </a: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4870450" y="2730500"/>
          <a:ext cx="29210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7" name="Equation" r:id="rId3" imgW="1358900" imgH="165100" progId="Equation.3">
                  <p:embed/>
                </p:oleObj>
              </mc:Choice>
              <mc:Fallback>
                <p:oleObj name="Equation" r:id="rId3" imgW="1358900" imgH="1651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450" y="2730500"/>
                        <a:ext cx="2921000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1290527" y="2286000"/>
          <a:ext cx="3268663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8" name="Equation" r:id="rId5" imgW="1168200" imgH="380880" progId="Equation.3">
                  <p:embed/>
                </p:oleObj>
              </mc:Choice>
              <mc:Fallback>
                <p:oleObj name="Equation" r:id="rId5" imgW="1168200" imgH="380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527" y="2286000"/>
                        <a:ext cx="3268663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2616200" y="4286250"/>
          <a:ext cx="3595688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9" name="Equation" r:id="rId7" imgW="1600200" imgH="444500" progId="Equation.3">
                  <p:embed/>
                </p:oleObj>
              </mc:Choice>
              <mc:Fallback>
                <p:oleObj name="Equation" r:id="rId7" imgW="1600200" imgH="4445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4286250"/>
                        <a:ext cx="3595688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16200000" flipV="1">
            <a:off x="6560212" y="3241590"/>
            <a:ext cx="460578" cy="101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41906" y="360705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Mass of solute injected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7063" y="5914706"/>
            <a:ext cx="1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Calculate </a:t>
            </a:r>
            <a:endParaRPr lang="en-US" dirty="0"/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3703527" y="5684838"/>
          <a:ext cx="85566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0" name="Equation" r:id="rId9" imgW="381000" imgH="419100" progId="Equation.3">
                  <p:embed/>
                </p:oleObj>
              </mc:Choice>
              <mc:Fallback>
                <p:oleObj name="Equation" r:id="rId9" imgW="381000" imgH="4191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3527" y="5684838"/>
                        <a:ext cx="855663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What does this concentration distribution look like?</a:t>
            </a:r>
            <a:endParaRPr lang="en-US" sz="3600" dirty="0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3111679" y="2271321"/>
          <a:ext cx="2938462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1" name="Equation" r:id="rId3" imgW="1308100" imgH="444500" progId="Equation.3">
                  <p:embed/>
                </p:oleObj>
              </mc:Choice>
              <mc:Fallback>
                <p:oleObj name="Equation" r:id="rId3" imgW="1308100" imgH="4445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679" y="2271321"/>
                        <a:ext cx="2938462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06356" y="3838070"/>
            <a:ext cx="25797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 the </a:t>
            </a:r>
            <a:r>
              <a:rPr lang="en-US" dirty="0" err="1" smtClean="0"/>
              <a:t>Matlab</a:t>
            </a:r>
            <a:r>
              <a:rPr lang="en-US" dirty="0" smtClean="0"/>
              <a:t> begin…..</a:t>
            </a:r>
          </a:p>
          <a:p>
            <a:endParaRPr lang="en-US" dirty="0" smtClean="0"/>
          </a:p>
          <a:p>
            <a:r>
              <a:rPr lang="en-US" dirty="0" smtClean="0"/>
              <a:t>Note here we set R=1 </a:t>
            </a:r>
          </a:p>
          <a:p>
            <a:r>
              <a:rPr lang="en-US" dirty="0"/>
              <a:t>s</a:t>
            </a:r>
            <a:r>
              <a:rPr lang="en-US" dirty="0" smtClean="0"/>
              <a:t>ince it just rescales</a:t>
            </a:r>
          </a:p>
          <a:p>
            <a:r>
              <a:rPr lang="en-US" dirty="0" smtClean="0"/>
              <a:t>time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Relevant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13" y="2286000"/>
            <a:ext cx="7824787" cy="3840163"/>
          </a:xfrm>
        </p:spPr>
        <p:txBody>
          <a:bodyPr/>
          <a:lstStyle/>
          <a:p>
            <a:r>
              <a:rPr lang="en-US" dirty="0" smtClean="0"/>
              <a:t>How would we quantify the maximum concentration and how it evolves in time? </a:t>
            </a:r>
          </a:p>
          <a:p>
            <a:r>
              <a:rPr lang="en-US" dirty="0" smtClean="0"/>
              <a:t>How do we quantify the position of plume?</a:t>
            </a:r>
          </a:p>
          <a:p>
            <a:r>
              <a:rPr lang="en-US" dirty="0" smtClean="0"/>
              <a:t>How would we quantify the extent of the plume?</a:t>
            </a:r>
          </a:p>
          <a:p>
            <a:r>
              <a:rPr lang="en-US" dirty="0" smtClean="0"/>
              <a:t>How do we extend to multiple dimensions?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328" y="2286000"/>
            <a:ext cx="7649272" cy="3840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spill of a contaminant into an aquifer has occurred. The spill was short and over a small area. The total mass of the spill is 1000kg.</a:t>
            </a:r>
          </a:p>
          <a:p>
            <a:r>
              <a:rPr lang="en-US" dirty="0" smtClean="0"/>
              <a:t>After performing a pumping test you infer that the hydraulic conductivity of the aquifer is 500m/d and you know the effective porosity is 0.3. You know flow is from east to west. You have a depth to water measurement 100m east of the of 1m and at 200 </a:t>
            </a:r>
            <a:r>
              <a:rPr lang="en-US" dirty="0" err="1" smtClean="0"/>
              <a:t>m</a:t>
            </a:r>
            <a:r>
              <a:rPr lang="en-US" dirty="0" smtClean="0"/>
              <a:t> west of the spill it is 2m. The surface elevation is flat.</a:t>
            </a:r>
          </a:p>
          <a:p>
            <a:r>
              <a:rPr lang="en-US" dirty="0" smtClean="0"/>
              <a:t>There are two drinking wells, one 2 </a:t>
            </a:r>
            <a:r>
              <a:rPr lang="en-US" dirty="0" err="1" smtClean="0"/>
              <a:t>m</a:t>
            </a:r>
            <a:r>
              <a:rPr lang="en-US" dirty="0" smtClean="0"/>
              <a:t> east of the spill and another is 500 </a:t>
            </a:r>
            <a:r>
              <a:rPr lang="en-US" dirty="0" err="1" smtClean="0"/>
              <a:t>m</a:t>
            </a:r>
            <a:r>
              <a:rPr lang="en-US" dirty="0" smtClean="0"/>
              <a:t> west of the spill. Calculate the concentrations that will arrive at these wells.</a:t>
            </a:r>
          </a:p>
          <a:p>
            <a:r>
              <a:rPr lang="en-US" dirty="0" smtClean="0"/>
              <a:t>The molecular diffusion is 1e-9 m^2/s. The </a:t>
            </a:r>
            <a:r>
              <a:rPr lang="en-US" dirty="0" err="1" smtClean="0"/>
              <a:t>dispersivity</a:t>
            </a:r>
            <a:r>
              <a:rPr lang="en-US" dirty="0" smtClean="0"/>
              <a:t> is 0.01 </a:t>
            </a:r>
            <a:r>
              <a:rPr lang="en-US" dirty="0" err="1" smtClean="0"/>
              <a:t>m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 Moments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139" y="2286000"/>
            <a:ext cx="7621461" cy="3840163"/>
          </a:xfrm>
        </p:spPr>
        <p:txBody>
          <a:bodyPr/>
          <a:lstStyle/>
          <a:p>
            <a:r>
              <a:rPr lang="en-US" dirty="0" smtClean="0"/>
              <a:t>Moment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Zeroth</a:t>
            </a:r>
            <a:r>
              <a:rPr lang="en-US" dirty="0" smtClean="0"/>
              <a:t> Moment </a:t>
            </a:r>
          </a:p>
          <a:p>
            <a:r>
              <a:rPr lang="en-US" dirty="0" smtClean="0"/>
              <a:t>First Moment</a:t>
            </a:r>
          </a:p>
          <a:p>
            <a:r>
              <a:rPr lang="en-US" dirty="0" smtClean="0"/>
              <a:t>Second Moment</a:t>
            </a:r>
          </a:p>
          <a:p>
            <a:r>
              <a:rPr lang="en-US" dirty="0" smtClean="0"/>
              <a:t>Second Centered Moment  (</a:t>
            </a:r>
            <a:r>
              <a:rPr lang="en-US" i="1" dirty="0" smtClean="0">
                <a:latin typeface="Symbol" charset="2"/>
                <a:cs typeface="Symbol" charset="2"/>
              </a:rPr>
              <a:t>k</a:t>
            </a:r>
            <a:r>
              <a:rPr lang="en-US" baseline="-25000" dirty="0" smtClean="0"/>
              <a:t>11</a:t>
            </a:r>
            <a:r>
              <a:rPr lang="en-US" dirty="0" smtClean="0"/>
              <a:t>=m</a:t>
            </a:r>
            <a:r>
              <a:rPr lang="en-US" baseline="-25000" dirty="0" smtClean="0"/>
              <a:t>2</a:t>
            </a:r>
            <a:r>
              <a:rPr lang="en-US" dirty="0" smtClean="0"/>
              <a:t>-m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2882900" y="2763838"/>
          <a:ext cx="339566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3" name="Equation" r:id="rId3" imgW="1511300" imgH="419100" progId="Equation.3">
                  <p:embed/>
                </p:oleObj>
              </mc:Choice>
              <mc:Fallback>
                <p:oleObj name="Equation" r:id="rId3" imgW="1511300" imgH="4191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2763838"/>
                        <a:ext cx="3395663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13" y="3224384"/>
            <a:ext cx="7824787" cy="290177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Zeroth</a:t>
            </a:r>
            <a:r>
              <a:rPr lang="en-US" dirty="0" smtClean="0"/>
              <a:t> Moment – 1		(normalized total mass)</a:t>
            </a:r>
          </a:p>
          <a:p>
            <a:r>
              <a:rPr lang="en-US" dirty="0" smtClean="0"/>
              <a:t>First Moment – </a:t>
            </a:r>
            <a:r>
              <a:rPr lang="en-US" dirty="0" err="1" smtClean="0"/>
              <a:t>vt</a:t>
            </a:r>
            <a:r>
              <a:rPr lang="en-US" dirty="0" smtClean="0"/>
              <a:t>		(center of mass)</a:t>
            </a:r>
          </a:p>
          <a:p>
            <a:r>
              <a:rPr lang="en-US" dirty="0" smtClean="0"/>
              <a:t>Second Moment – 2Dt+v</a:t>
            </a:r>
            <a:r>
              <a:rPr lang="en-US" baseline="30000" dirty="0" smtClean="0"/>
              <a:t>2</a:t>
            </a:r>
            <a:r>
              <a:rPr lang="en-US" dirty="0" smtClean="0"/>
              <a:t>t</a:t>
            </a:r>
            <a:r>
              <a:rPr lang="en-US" baseline="30000" dirty="0" smtClean="0"/>
              <a:t>2	</a:t>
            </a:r>
            <a:r>
              <a:rPr lang="en-US" dirty="0" smtClean="0"/>
              <a:t>(measure of weight of plume relative 				to a reference point)</a:t>
            </a:r>
          </a:p>
          <a:p>
            <a:r>
              <a:rPr lang="en-US" dirty="0" smtClean="0"/>
              <a:t>Second Centered Moment - 2Dt	(a measure of the width of 					the plume that increases due 					to dispersion)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3111500" y="2271713"/>
          <a:ext cx="293846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1" name="Equation" r:id="rId3" imgW="1308100" imgH="444500" progId="Equation.3">
                  <p:embed/>
                </p:oleObj>
              </mc:Choice>
              <mc:Fallback>
                <p:oleObj name="Equation" r:id="rId3" imgW="1308100" imgH="4445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2271713"/>
                        <a:ext cx="2938463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13" y="2286000"/>
            <a:ext cx="7824787" cy="1020849"/>
          </a:xfrm>
        </p:spPr>
        <p:txBody>
          <a:bodyPr/>
          <a:lstStyle/>
          <a:p>
            <a:r>
              <a:rPr lang="en-US" dirty="0" smtClean="0"/>
              <a:t>A geophysicist has provided you with the following plots of the first and second moment of a plume. Can you infer the advection speed and the dispersion coefficient?</a:t>
            </a:r>
            <a:endParaRPr lang="en-US" dirty="0"/>
          </a:p>
        </p:txBody>
      </p:sp>
      <p:pic>
        <p:nvPicPr>
          <p:cNvPr id="4" name="Picture 3" descr="Screen shot 2011-11-10 at 11.32.38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926" y="3644956"/>
            <a:ext cx="3191331" cy="2458106"/>
          </a:xfrm>
          <a:prstGeom prst="rect">
            <a:avLst/>
          </a:prstGeom>
        </p:spPr>
      </p:pic>
      <p:pic>
        <p:nvPicPr>
          <p:cNvPr id="5" name="Picture 4" descr="Screen shot 2011-11-10 at 11.33.12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733" y="3644956"/>
            <a:ext cx="3196662" cy="249854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1-11-10 at 11.33.48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0707" r="-10707"/>
          <a:stretch>
            <a:fillRect/>
          </a:stretch>
        </p:blipFill>
        <p:spPr>
          <a:xfrm>
            <a:off x="1584994" y="2286000"/>
            <a:ext cx="6197600" cy="3840163"/>
          </a:xfrm>
        </p:spPr>
      </p:pic>
      <p:sp>
        <p:nvSpPr>
          <p:cNvPr id="5" name="TextBox 4"/>
          <p:cNvSpPr txBox="1"/>
          <p:nvPr/>
        </p:nvSpPr>
        <p:spPr>
          <a:xfrm>
            <a:off x="3364827" y="6384556"/>
            <a:ext cx="29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Show random walk model??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Degradation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086" y="2286000"/>
            <a:ext cx="8013514" cy="41792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Many chemicals degrade over time. </a:t>
            </a:r>
          </a:p>
          <a:p>
            <a:r>
              <a:rPr lang="en-US" dirty="0" smtClean="0"/>
              <a:t>Typically in the lab you have a well mixed container and measure how concentration degrades</a:t>
            </a:r>
          </a:p>
          <a:p>
            <a:r>
              <a:rPr lang="en-US" dirty="0" smtClean="0"/>
              <a:t>A variety of models and degradation types exist (linear, nonlinear, 0</a:t>
            </a:r>
            <a:r>
              <a:rPr lang="en-US" baseline="30000" dirty="0" smtClean="0"/>
              <a:t>th</a:t>
            </a:r>
            <a:r>
              <a:rPr lang="en-US" dirty="0" smtClean="0"/>
              <a:t> , 1</a:t>
            </a:r>
            <a:r>
              <a:rPr lang="en-US" baseline="30000" dirty="0" smtClean="0"/>
              <a:t>st</a:t>
            </a:r>
            <a:r>
              <a:rPr lang="en-US" dirty="0" smtClean="0"/>
              <a:t> , 2</a:t>
            </a:r>
            <a:r>
              <a:rPr lang="en-US" baseline="30000" dirty="0" smtClean="0"/>
              <a:t>nd</a:t>
            </a:r>
            <a:r>
              <a:rPr lang="en-US" dirty="0" smtClean="0"/>
              <a:t>…..order)</a:t>
            </a:r>
          </a:p>
          <a:p>
            <a:r>
              <a:rPr lang="en-US" dirty="0" smtClean="0"/>
              <a:t>We will consider the simple case of first order degradation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do we incorporate this into our governing transport equation?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347475"/>
              </p:ext>
            </p:extLst>
          </p:nvPr>
        </p:nvGraphicFramePr>
        <p:xfrm>
          <a:off x="3814763" y="5089525"/>
          <a:ext cx="116681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3" name="Equation" r:id="rId3" imgW="647700" imgH="241300" progId="Equation.3">
                  <p:embed/>
                </p:oleObj>
              </mc:Choice>
              <mc:Fallback>
                <p:oleObj name="Equation" r:id="rId3" imgW="647700" imgH="2413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763" y="5089525"/>
                        <a:ext cx="1166812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Modelling</a:t>
            </a:r>
            <a:r>
              <a:rPr lang="en-US" dirty="0" smtClean="0"/>
              <a:t> Contaminant Transport in Porous Media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276600"/>
            <a:ext cx="3657600" cy="302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5105400" y="4114800"/>
          <a:ext cx="3268663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3" name="Equation" r:id="rId4" imgW="1168200" imgH="380880" progId="Equation.3">
                  <p:embed/>
                </p:oleObj>
              </mc:Choice>
              <mc:Fallback>
                <p:oleObj name="Equation" r:id="rId4" imgW="1168200" imgH="380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114800"/>
                        <a:ext cx="3268663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correct way of writing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13" y="2286000"/>
            <a:ext cx="7824787" cy="3840163"/>
          </a:xfrm>
        </p:spPr>
        <p:txBody>
          <a:bodyPr/>
          <a:lstStyle/>
          <a:p>
            <a:r>
              <a:rPr lang="en-US" dirty="0" smtClean="0"/>
              <a:t>Consider steady state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rate of decay is linearly proportional to the concentration</a:t>
            </a:r>
          </a:p>
          <a:p>
            <a:r>
              <a:rPr lang="en-US" dirty="0" smtClean="0"/>
              <a:t>Perfectly consistent with the lab observation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438184"/>
              </p:ext>
            </p:extLst>
          </p:nvPr>
        </p:nvGraphicFramePr>
        <p:xfrm>
          <a:off x="3248025" y="3055938"/>
          <a:ext cx="27178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2" name="Equation" r:id="rId3" imgW="1409700" imgH="406400" progId="Equation.3">
                  <p:embed/>
                </p:oleObj>
              </mc:Choice>
              <mc:Fallback>
                <p:oleObj name="Equation" r:id="rId3" imgW="14097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5" y="3055938"/>
                        <a:ext cx="2717800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5526257" y="3147824"/>
            <a:ext cx="635047" cy="614551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77900"/>
              </p:ext>
            </p:extLst>
          </p:nvPr>
        </p:nvGraphicFramePr>
        <p:xfrm>
          <a:off x="4359444" y="5491163"/>
          <a:ext cx="116681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3" name="Equation" r:id="rId5" imgW="647700" imgH="203200" progId="Equation.3">
                  <p:embed/>
                </p:oleObj>
              </mc:Choice>
              <mc:Fallback>
                <p:oleObj name="Equation" r:id="rId5" imgW="647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444" y="5491163"/>
                        <a:ext cx="1166813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59457" y="5541070"/>
            <a:ext cx="2528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</a:t>
            </a:r>
            <a:r>
              <a:rPr lang="en-US" dirty="0" smtClean="0">
                <a:latin typeface="Symbol" charset="2"/>
                <a:cs typeface="Symbol" charset="2"/>
              </a:rPr>
              <a:t>g</a:t>
            </a:r>
            <a:r>
              <a:rPr lang="en-US" dirty="0" smtClean="0"/>
              <a:t> and </a:t>
            </a:r>
            <a:r>
              <a:rPr lang="en-US" dirty="0" smtClean="0">
                <a:latin typeface="Symbol" charset="2"/>
                <a:cs typeface="Symbol" charset="2"/>
              </a:rPr>
              <a:t>l</a:t>
            </a:r>
            <a:r>
              <a:rPr lang="en-US" dirty="0" smtClean="0"/>
              <a:t> not always </a:t>
            </a:r>
          </a:p>
          <a:p>
            <a:r>
              <a:rPr lang="en-US" dirty="0" smtClean="0"/>
              <a:t>the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86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Simple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13" y="2286000"/>
            <a:ext cx="7824787" cy="3840163"/>
          </a:xfrm>
        </p:spPr>
        <p:txBody>
          <a:bodyPr/>
          <a:lstStyle/>
          <a:p>
            <a:r>
              <a:rPr lang="en-US" dirty="0" smtClean="0"/>
              <a:t>Consider steady state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now let’s also neglect dispersion</a:t>
            </a:r>
            <a:endParaRPr lang="en-US" dirty="0"/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047166"/>
              </p:ext>
            </p:extLst>
          </p:nvPr>
        </p:nvGraphicFramePr>
        <p:xfrm>
          <a:off x="3211513" y="3028950"/>
          <a:ext cx="27908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0" name="Equation" r:id="rId3" imgW="1447800" imgH="406400" progId="Equation.3">
                  <p:embed/>
                </p:oleObj>
              </mc:Choice>
              <mc:Fallback>
                <p:oleObj name="Equation" r:id="rId3" imgW="14478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3" y="3028950"/>
                        <a:ext cx="2790825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 rot="16200000" flipH="1">
            <a:off x="3130997" y="5127475"/>
            <a:ext cx="1080292" cy="917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3130997" y="5127474"/>
            <a:ext cx="1080293" cy="917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0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339173"/>
              </p:ext>
            </p:extLst>
          </p:nvPr>
        </p:nvGraphicFramePr>
        <p:xfrm>
          <a:off x="3400425" y="5184775"/>
          <a:ext cx="2719388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1" name="Equation" r:id="rId5" imgW="1409700" imgH="406400" progId="Equation.3">
                  <p:embed/>
                </p:oleObj>
              </mc:Choice>
              <mc:Fallback>
                <p:oleObj name="Equation" r:id="rId5" imgW="14097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25" y="5184775"/>
                        <a:ext cx="2719388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16200000" flipH="1">
            <a:off x="4691484" y="5127476"/>
            <a:ext cx="1080292" cy="917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4691484" y="5127475"/>
            <a:ext cx="1080293" cy="917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177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13" y="2286000"/>
            <a:ext cx="7824787" cy="3840163"/>
          </a:xfrm>
        </p:spPr>
        <p:txBody>
          <a:bodyPr/>
          <a:lstStyle/>
          <a:p>
            <a:r>
              <a:rPr lang="en-US" dirty="0" smtClean="0"/>
              <a:t>Imagine you have a continuous source at </a:t>
            </a:r>
            <a:r>
              <a:rPr lang="en-US" dirty="0" err="1" smtClean="0"/>
              <a:t>x</a:t>
            </a:r>
            <a:r>
              <a:rPr lang="en-US" dirty="0" smtClean="0"/>
              <a:t>=0 and you are only interested in </a:t>
            </a:r>
            <a:r>
              <a:rPr lang="en-US" dirty="0" err="1" smtClean="0"/>
              <a:t>x</a:t>
            </a:r>
            <a:r>
              <a:rPr lang="en-US" dirty="0" smtClean="0"/>
              <a:t> greater than zero (semi-infinite domain)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would you solve this equation. Note it is a differential equation in space</a:t>
            </a:r>
            <a:r>
              <a:rPr lang="en-US" dirty="0"/>
              <a:t>.</a:t>
            </a:r>
          </a:p>
        </p:txBody>
      </p:sp>
      <p:graphicFrame>
        <p:nvGraphicFramePr>
          <p:cNvPr id="696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258163"/>
              </p:ext>
            </p:extLst>
          </p:nvPr>
        </p:nvGraphicFramePr>
        <p:xfrm>
          <a:off x="3792538" y="3463925"/>
          <a:ext cx="132238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53" name="Equation" r:id="rId3" imgW="685800" imgH="393700" progId="Equation.3">
                  <p:embed/>
                </p:oleObj>
              </mc:Choice>
              <mc:Fallback>
                <p:oleObj name="Equation" r:id="rId3" imgW="685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3463925"/>
                        <a:ext cx="1322387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3647416" y="4346226"/>
          <a:ext cx="159226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54" name="Equation" r:id="rId5" imgW="825500" imgH="177800" progId="Equation.3">
                  <p:embed/>
                </p:oleObj>
              </mc:Choice>
              <mc:Fallback>
                <p:oleObj name="Equation" r:id="rId5" imgW="8255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416" y="4346226"/>
                        <a:ext cx="1592262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6041406" y="4384366"/>
          <a:ext cx="12001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55" name="Equation" r:id="rId7" imgW="622300" imgH="127000" progId="Equation.3">
                  <p:embed/>
                </p:oleObj>
              </mc:Choice>
              <mc:Fallback>
                <p:oleObj name="Equation" r:id="rId7" imgW="6223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1406" y="4384366"/>
                        <a:ext cx="120015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2329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13" y="2286000"/>
            <a:ext cx="7824787" cy="3840163"/>
          </a:xfrm>
        </p:spPr>
        <p:txBody>
          <a:bodyPr/>
          <a:lstStyle/>
          <a:p>
            <a:r>
              <a:rPr lang="en-US" dirty="0" smtClean="0"/>
              <a:t>Imagine you have a continuous source at </a:t>
            </a:r>
            <a:r>
              <a:rPr lang="en-US" dirty="0" err="1" smtClean="0"/>
              <a:t>x</a:t>
            </a:r>
            <a:r>
              <a:rPr lang="en-US" dirty="0" smtClean="0"/>
              <a:t>=0 and you are only interested in </a:t>
            </a:r>
            <a:r>
              <a:rPr lang="en-US" dirty="0" err="1" smtClean="0"/>
              <a:t>x</a:t>
            </a:r>
            <a:r>
              <a:rPr lang="en-US" dirty="0" smtClean="0"/>
              <a:t> greater than zero (semi-infinite domain)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Solution</a:t>
            </a:r>
          </a:p>
          <a:p>
            <a:pPr marL="577850" lvl="2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</p:txBody>
      </p:sp>
      <p:graphicFrame>
        <p:nvGraphicFramePr>
          <p:cNvPr id="696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288813"/>
              </p:ext>
            </p:extLst>
          </p:nvPr>
        </p:nvGraphicFramePr>
        <p:xfrm>
          <a:off x="3792538" y="3463925"/>
          <a:ext cx="132238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9" name="Equation" r:id="rId3" imgW="685800" imgH="393700" progId="Equation.3">
                  <p:embed/>
                </p:oleObj>
              </mc:Choice>
              <mc:Fallback>
                <p:oleObj name="Equation" r:id="rId3" imgW="685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3463925"/>
                        <a:ext cx="1322387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3647416" y="4346226"/>
          <a:ext cx="159226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0" name="Equation" r:id="rId5" imgW="825500" imgH="177800" progId="Equation.3">
                  <p:embed/>
                </p:oleObj>
              </mc:Choice>
              <mc:Fallback>
                <p:oleObj name="Equation" r:id="rId5" imgW="8255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416" y="4346226"/>
                        <a:ext cx="1592262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6041406" y="4384366"/>
          <a:ext cx="12001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1" name="Equation" r:id="rId7" imgW="622300" imgH="127000" progId="Equation.3">
                  <p:embed/>
                </p:oleObj>
              </mc:Choice>
              <mc:Fallback>
                <p:oleObj name="Equation" r:id="rId7" imgW="6223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1406" y="4384366"/>
                        <a:ext cx="120015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831028"/>
              </p:ext>
            </p:extLst>
          </p:nvPr>
        </p:nvGraphicFramePr>
        <p:xfrm>
          <a:off x="3437293" y="5219004"/>
          <a:ext cx="20320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2" name="Equation" r:id="rId9" imgW="1054100" imgH="431800" progId="Equation.3">
                  <p:embed/>
                </p:oleObj>
              </mc:Choice>
              <mc:Fallback>
                <p:oleObj name="Equation" r:id="rId9" imgW="1054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7293" y="5219004"/>
                        <a:ext cx="2032000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6209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Neglect advection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8814" y="2202656"/>
            <a:ext cx="7824787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2575" indent="-282575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Imagine you have a continuous source at x=0 and you are only interested in x greater than zero (semi-infinite domain)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766420"/>
              </p:ext>
            </p:extLst>
          </p:nvPr>
        </p:nvGraphicFramePr>
        <p:xfrm>
          <a:off x="2851285" y="4332716"/>
          <a:ext cx="159226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3" name="Equation" r:id="rId3" imgW="825500" imgH="177800" progId="Equation.3">
                  <p:embed/>
                </p:oleObj>
              </mc:Choice>
              <mc:Fallback>
                <p:oleObj name="Equation" r:id="rId3" imgW="8255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285" y="4332716"/>
                        <a:ext cx="1592262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595329"/>
              </p:ext>
            </p:extLst>
          </p:nvPr>
        </p:nvGraphicFramePr>
        <p:xfrm>
          <a:off x="5245275" y="4370856"/>
          <a:ext cx="12001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4" name="Equation" r:id="rId5" imgW="622300" imgH="127000" progId="Equation.3">
                  <p:embed/>
                </p:oleObj>
              </mc:Choice>
              <mc:Fallback>
                <p:oleObj name="Equation" r:id="rId5" imgW="6223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275" y="4370856"/>
                        <a:ext cx="120015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837263"/>
              </p:ext>
            </p:extLst>
          </p:nvPr>
        </p:nvGraphicFramePr>
        <p:xfrm>
          <a:off x="3441700" y="3211513"/>
          <a:ext cx="200342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5" name="Equation" r:id="rId7" imgW="901700" imgH="406400" progId="Equation.3">
                  <p:embed/>
                </p:oleObj>
              </mc:Choice>
              <mc:Fallback>
                <p:oleObj name="Equation" r:id="rId7" imgW="9017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3211513"/>
                        <a:ext cx="2003425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6938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Neglect advection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8814" y="2202656"/>
            <a:ext cx="7824787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2575" indent="-282575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Imagine you have a continuous source at x=0 and you are only interested in x greater than zero (semi-infinite domain)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Solution (Inferred)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47045"/>
              </p:ext>
            </p:extLst>
          </p:nvPr>
        </p:nvGraphicFramePr>
        <p:xfrm>
          <a:off x="2851285" y="4157086"/>
          <a:ext cx="159226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4" name="Equation" r:id="rId3" imgW="825500" imgH="177800" progId="Equation.3">
                  <p:embed/>
                </p:oleObj>
              </mc:Choice>
              <mc:Fallback>
                <p:oleObj name="Equation" r:id="rId3" imgW="8255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285" y="4157086"/>
                        <a:ext cx="1592262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646502"/>
              </p:ext>
            </p:extLst>
          </p:nvPr>
        </p:nvGraphicFramePr>
        <p:xfrm>
          <a:off x="5245275" y="4195226"/>
          <a:ext cx="12001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5" name="Equation" r:id="rId5" imgW="622300" imgH="127000" progId="Equation.3">
                  <p:embed/>
                </p:oleObj>
              </mc:Choice>
              <mc:Fallback>
                <p:oleObj name="Equation" r:id="rId5" imgW="6223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275" y="4195226"/>
                        <a:ext cx="120015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24110"/>
              </p:ext>
            </p:extLst>
          </p:nvPr>
        </p:nvGraphicFramePr>
        <p:xfrm>
          <a:off x="3441700" y="3035883"/>
          <a:ext cx="200342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6" name="Equation" r:id="rId7" imgW="901700" imgH="406400" progId="Equation.3">
                  <p:embed/>
                </p:oleObj>
              </mc:Choice>
              <mc:Fallback>
                <p:oleObj name="Equation" r:id="rId7" imgW="9017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3035883"/>
                        <a:ext cx="2003425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298844"/>
              </p:ext>
            </p:extLst>
          </p:nvPr>
        </p:nvGraphicFramePr>
        <p:xfrm>
          <a:off x="2906713" y="5197475"/>
          <a:ext cx="3328987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7" name="Equation" r:id="rId9" imgW="1498600" imgH="279400" progId="Equation.3">
                  <p:embed/>
                </p:oleObj>
              </mc:Choice>
              <mc:Fallback>
                <p:oleObj name="Equation" r:id="rId9" imgW="14986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713" y="5197475"/>
                        <a:ext cx="3328987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6763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292" y="456252"/>
            <a:ext cx="7824788" cy="1323041"/>
          </a:xfrm>
        </p:spPr>
        <p:txBody>
          <a:bodyPr/>
          <a:lstStyle/>
          <a:p>
            <a:r>
              <a:rPr lang="en-US" dirty="0" smtClean="0"/>
              <a:t>By the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292" y="2286000"/>
            <a:ext cx="7929308" cy="3840163"/>
          </a:xfrm>
        </p:spPr>
        <p:txBody>
          <a:bodyPr/>
          <a:lstStyle/>
          <a:p>
            <a:r>
              <a:rPr lang="en-US" dirty="0" smtClean="0"/>
              <a:t>When can you neglect dispersion? Or advection? How would you quantify this?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2999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292" y="456252"/>
            <a:ext cx="7824788" cy="1323041"/>
          </a:xfrm>
        </p:spPr>
        <p:txBody>
          <a:bodyPr/>
          <a:lstStyle/>
          <a:p>
            <a:r>
              <a:rPr lang="en-US" dirty="0" smtClean="0"/>
              <a:t>By the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292" y="2286000"/>
            <a:ext cx="7929308" cy="3840163"/>
          </a:xfrm>
        </p:spPr>
        <p:txBody>
          <a:bodyPr/>
          <a:lstStyle/>
          <a:p>
            <a:r>
              <a:rPr lang="en-US" dirty="0" smtClean="0"/>
              <a:t>When can you neglect dispersion? Or advection? How would you quantify this?</a:t>
            </a:r>
          </a:p>
          <a:p>
            <a:r>
              <a:rPr lang="en-US" dirty="0" err="1" smtClean="0"/>
              <a:t>Peclet</a:t>
            </a:r>
            <a:r>
              <a:rPr lang="en-US" dirty="0" smtClean="0"/>
              <a:t> Number    </a:t>
            </a:r>
            <a:r>
              <a:rPr lang="en-US" dirty="0" err="1" smtClean="0"/>
              <a:t>Pe</a:t>
            </a:r>
            <a:r>
              <a:rPr lang="en-US" dirty="0" smtClean="0"/>
              <a:t>=UL/D=L/</a:t>
            </a:r>
            <a:r>
              <a:rPr lang="en-US" dirty="0" smtClean="0">
                <a:latin typeface="Symbol" charset="2"/>
                <a:cs typeface="Symbol" charset="2"/>
              </a:rPr>
              <a:t>a</a:t>
            </a:r>
          </a:p>
          <a:p>
            <a:endParaRPr lang="en-US" dirty="0"/>
          </a:p>
          <a:p>
            <a:r>
              <a:rPr lang="en-US" dirty="0" smtClean="0"/>
              <a:t>When the </a:t>
            </a:r>
            <a:r>
              <a:rPr lang="en-US" dirty="0" err="1" smtClean="0"/>
              <a:t>Peclet</a:t>
            </a:r>
            <a:r>
              <a:rPr lang="en-US" dirty="0" smtClean="0"/>
              <a:t> number is large we say </a:t>
            </a:r>
            <a:r>
              <a:rPr lang="en-US" dirty="0" err="1" smtClean="0"/>
              <a:t>advective</a:t>
            </a:r>
            <a:r>
              <a:rPr lang="en-US" dirty="0" smtClean="0"/>
              <a:t> processes dominate and we often neglect the dispersive term</a:t>
            </a:r>
          </a:p>
          <a:p>
            <a:r>
              <a:rPr lang="en-US" dirty="0" smtClean="0"/>
              <a:t>Similarly when </a:t>
            </a:r>
            <a:r>
              <a:rPr lang="en-US" dirty="0" err="1" smtClean="0"/>
              <a:t>Pe</a:t>
            </a:r>
            <a:r>
              <a:rPr lang="en-US" dirty="0" smtClean="0"/>
              <a:t> is small we neglect advection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3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we include both advection and dispersion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8814" y="2202656"/>
            <a:ext cx="7824787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2575" indent="-282575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Imagine you have a continuous source at x=0 and you are only interested in x greater than zero (semi-infinite domain)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860731"/>
              </p:ext>
            </p:extLst>
          </p:nvPr>
        </p:nvGraphicFramePr>
        <p:xfrm>
          <a:off x="2851285" y="4332716"/>
          <a:ext cx="159226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69" name="Equation" r:id="rId3" imgW="825500" imgH="177800" progId="Equation.3">
                  <p:embed/>
                </p:oleObj>
              </mc:Choice>
              <mc:Fallback>
                <p:oleObj name="Equation" r:id="rId3" imgW="8255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285" y="4332716"/>
                        <a:ext cx="1592262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561195"/>
              </p:ext>
            </p:extLst>
          </p:nvPr>
        </p:nvGraphicFramePr>
        <p:xfrm>
          <a:off x="5245275" y="4370856"/>
          <a:ext cx="12001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70" name="Equation" r:id="rId5" imgW="622300" imgH="127000" progId="Equation.3">
                  <p:embed/>
                </p:oleObj>
              </mc:Choice>
              <mc:Fallback>
                <p:oleObj name="Equation" r:id="rId5" imgW="6223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275" y="4370856"/>
                        <a:ext cx="120015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562126"/>
              </p:ext>
            </p:extLst>
          </p:nvPr>
        </p:nvGraphicFramePr>
        <p:xfrm>
          <a:off x="3258457" y="3211513"/>
          <a:ext cx="2370138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71" name="Equation" r:id="rId7" imgW="1066800" imgH="406400" progId="Equation.3">
                  <p:embed/>
                </p:oleObj>
              </mc:Choice>
              <mc:Fallback>
                <p:oleObj name="Equation" r:id="rId7" imgW="10668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8457" y="3211513"/>
                        <a:ext cx="2370138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7428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we include both advection and dispersion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8814" y="2202656"/>
            <a:ext cx="7824787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2575" indent="-282575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Imagine you have a continuous source at x=0 and you are only interested in x greater than zero (semi-infinite domain)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general solution to this ODE is</a:t>
            </a:r>
            <a:endParaRPr lang="en-US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022438"/>
              </p:ext>
            </p:extLst>
          </p:nvPr>
        </p:nvGraphicFramePr>
        <p:xfrm>
          <a:off x="3250703" y="3101950"/>
          <a:ext cx="2370138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8" name="Equation" r:id="rId3" imgW="1066800" imgH="406400" progId="Equation.3">
                  <p:embed/>
                </p:oleObj>
              </mc:Choice>
              <mc:Fallback>
                <p:oleObj name="Equation" r:id="rId3" imgW="10668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0703" y="3101950"/>
                        <a:ext cx="2370138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"/>
          <p:cNvSpPr/>
          <p:nvPr/>
        </p:nvSpPr>
        <p:spPr>
          <a:xfrm>
            <a:off x="5093888" y="3282923"/>
            <a:ext cx="648558" cy="621459"/>
          </a:xfrm>
          <a:prstGeom prst="ellipse">
            <a:avLst/>
          </a:prstGeom>
          <a:noFill/>
          <a:ln w="412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163147"/>
              </p:ext>
            </p:extLst>
          </p:nvPr>
        </p:nvGraphicFramePr>
        <p:xfrm>
          <a:off x="2286000" y="5053013"/>
          <a:ext cx="45720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9" name="Equation" r:id="rId5" imgW="2057400" imgH="419100" progId="Equation.3">
                  <p:embed/>
                </p:oleObj>
              </mc:Choice>
              <mc:Fallback>
                <p:oleObj name="Equation" r:id="rId5" imgW="2057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053013"/>
                        <a:ext cx="457200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459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2450" y="2286000"/>
            <a:ext cx="3941149" cy="3840163"/>
          </a:xfrm>
        </p:spPr>
        <p:txBody>
          <a:bodyPr/>
          <a:lstStyle/>
          <a:p>
            <a:r>
              <a:rPr lang="en-US" dirty="0" smtClean="0"/>
              <a:t>Advection causes translation of the solute field by moving the solute with the flow velocity</a:t>
            </a:r>
          </a:p>
          <a:p>
            <a:r>
              <a:rPr lang="en-US" dirty="0" smtClean="0"/>
              <a:t>In 1-d all is does is shift the plume in time by a distance </a:t>
            </a:r>
            <a:r>
              <a:rPr lang="en-US" dirty="0" err="1" smtClean="0"/>
              <a:t>v</a:t>
            </a:r>
            <a:r>
              <a:rPr lang="en-US" dirty="0" err="1" smtClean="0">
                <a:latin typeface="Symbol" charset="2"/>
                <a:cs typeface="Symbol" charset="2"/>
              </a:rPr>
              <a:t>D</a:t>
            </a:r>
            <a:r>
              <a:rPr lang="en-US" dirty="0" err="1" smtClean="0"/>
              <a:t>t</a:t>
            </a:r>
            <a:r>
              <a:rPr lang="en-US" dirty="0" smtClean="0"/>
              <a:t>. It does not change the shape at all</a:t>
            </a: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651668" y="2286000"/>
          <a:ext cx="3268663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name="Equation" r:id="rId3" imgW="1168200" imgH="380880" progId="Equation.3">
                  <p:embed/>
                </p:oleObj>
              </mc:Choice>
              <mc:Fallback>
                <p:oleObj name="Equation" r:id="rId3" imgW="1168200" imgH="380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" y="2286000"/>
                        <a:ext cx="3268663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1650119" y="2174748"/>
            <a:ext cx="1001193" cy="1357385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1348811" y="3833442"/>
            <a:ext cx="927073" cy="3244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9220" y="4469973"/>
            <a:ext cx="170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Advection term</a:t>
            </a:r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650119" y="4839306"/>
          <a:ext cx="1665435" cy="793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name="Equation" r:id="rId5" imgW="774700" imgH="393700" progId="Equation.3">
                  <p:embed/>
                </p:oleObj>
              </mc:Choice>
              <mc:Fallback>
                <p:oleObj name="Equation" r:id="rId5" imgW="774700" imgH="3937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0119" y="4839306"/>
                        <a:ext cx="1665435" cy="793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13683" y="5941497"/>
            <a:ext cx="230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</a:t>
            </a:r>
            <a:r>
              <a:rPr lang="en-US" i="1" baseline="-25000" dirty="0" smtClean="0"/>
              <a:t>e</a:t>
            </a:r>
            <a:r>
              <a:rPr lang="en-US" dirty="0" smtClean="0"/>
              <a:t> – effective porosity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Risk – for </a:t>
            </a:r>
            <a:r>
              <a:rPr lang="en-US" dirty="0"/>
              <a:t>chronic exposure to </a:t>
            </a:r>
            <a:r>
              <a:rPr lang="en-US" dirty="0" smtClean="0"/>
              <a:t>carcinogens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13" y="2083350"/>
            <a:ext cx="7824787" cy="4571999"/>
          </a:xfrm>
        </p:spPr>
        <p:txBody>
          <a:bodyPr/>
          <a:lstStyle/>
          <a:p>
            <a:r>
              <a:rPr lang="en-US" dirty="0" smtClean="0"/>
              <a:t>How does the EPA determine if a concentration is too high or that it poses a health risk to the general population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CPF – cancer potency factor</a:t>
            </a:r>
          </a:p>
          <a:p>
            <a:r>
              <a:rPr lang="en-US" dirty="0"/>
              <a:t>IU/BW is the intake rate per unit body weight </a:t>
            </a:r>
            <a:endParaRPr lang="en-US" dirty="0" smtClean="0"/>
          </a:p>
          <a:p>
            <a:r>
              <a:rPr lang="en-US" dirty="0" smtClean="0"/>
              <a:t>ED – Exposure Duration; EF – Exposure Frequency;</a:t>
            </a:r>
          </a:p>
          <a:p>
            <a:r>
              <a:rPr lang="en-US" dirty="0" smtClean="0"/>
              <a:t>AT – Averaging Time</a:t>
            </a:r>
          </a:p>
          <a:p>
            <a:endParaRPr lang="en-US" dirty="0"/>
          </a:p>
        </p:txBody>
      </p:sp>
      <p:pic>
        <p:nvPicPr>
          <p:cNvPr id="4" name="Picture 3" descr="Screen shot 2011-11-13 at 8.19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2822245"/>
            <a:ext cx="5143500" cy="520700"/>
          </a:xfrm>
          <a:prstGeom prst="rect">
            <a:avLst/>
          </a:prstGeom>
        </p:spPr>
      </p:pic>
      <p:pic>
        <p:nvPicPr>
          <p:cNvPr id="5" name="Picture 4" descr="Screen shot 2011-11-13 at 8.19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3275395"/>
            <a:ext cx="3581400" cy="660400"/>
          </a:xfrm>
          <a:prstGeom prst="rect">
            <a:avLst/>
          </a:prstGeom>
        </p:spPr>
      </p:pic>
      <p:pic>
        <p:nvPicPr>
          <p:cNvPr id="6" name="Picture 5" descr="Screen shot 2011-11-13 at 8.19.2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3793058"/>
            <a:ext cx="32512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08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13" y="2083350"/>
            <a:ext cx="7824787" cy="4874286"/>
          </a:xfrm>
        </p:spPr>
        <p:txBody>
          <a:bodyPr/>
          <a:lstStyle/>
          <a:p>
            <a:r>
              <a:rPr lang="en-US" dirty="0" smtClean="0"/>
              <a:t>How does the EPA determine if a concentration is too high or that it poses a health risk to the general population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Risk, as defined here, is a probability of how many people in the population will develop cancer.</a:t>
            </a:r>
          </a:p>
          <a:p>
            <a:r>
              <a:rPr lang="en-US" dirty="0" smtClean="0"/>
              <a:t>The EPA mandates R&lt;10</a:t>
            </a:r>
            <a:r>
              <a:rPr lang="en-US" baseline="30000" dirty="0" smtClean="0"/>
              <a:t>-6</a:t>
            </a:r>
            <a:r>
              <a:rPr lang="en-US" dirty="0" smtClean="0"/>
              <a:t> (less than one in a million gets sick)</a:t>
            </a:r>
          </a:p>
          <a:p>
            <a:r>
              <a:rPr lang="en-US" dirty="0" smtClean="0"/>
              <a:t>Although R&gt;10</a:t>
            </a:r>
            <a:r>
              <a:rPr lang="en-US" baseline="30000" dirty="0" smtClean="0"/>
              <a:t>-4 </a:t>
            </a:r>
            <a:r>
              <a:rPr lang="en-US" dirty="0" smtClean="0"/>
              <a:t>is when the trouble begins</a:t>
            </a:r>
            <a:endParaRPr lang="en-US" dirty="0"/>
          </a:p>
        </p:txBody>
      </p:sp>
      <p:pic>
        <p:nvPicPr>
          <p:cNvPr id="4" name="Picture 3" descr="Screen shot 2011-11-13 at 8.19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2916815"/>
            <a:ext cx="5143500" cy="520700"/>
          </a:xfrm>
          <a:prstGeom prst="rect">
            <a:avLst/>
          </a:prstGeom>
        </p:spPr>
      </p:pic>
      <p:pic>
        <p:nvPicPr>
          <p:cNvPr id="5" name="Picture 4" descr="Screen shot 2011-11-13 at 8.19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3369965"/>
            <a:ext cx="3581400" cy="660400"/>
          </a:xfrm>
          <a:prstGeom prst="rect">
            <a:avLst/>
          </a:prstGeom>
        </p:spPr>
      </p:pic>
      <p:pic>
        <p:nvPicPr>
          <p:cNvPr id="6" name="Picture 5" descr="Screen shot 2011-11-13 at 8.19.2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3887628"/>
            <a:ext cx="32512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6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13" y="1842292"/>
            <a:ext cx="7824787" cy="50157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have a continuous source of a contaminant at x=0 of concentration 100 mg/l. The contaminant degrades with first order coefficient </a:t>
            </a:r>
            <a:r>
              <a:rPr lang="en-US" dirty="0" smtClean="0">
                <a:latin typeface="Symbol" charset="2"/>
                <a:cs typeface="Symbol" charset="2"/>
              </a:rPr>
              <a:t>g</a:t>
            </a:r>
            <a:r>
              <a:rPr lang="en-US" smtClean="0"/>
              <a:t>=0.1 day^-1</a:t>
            </a:r>
            <a:endParaRPr lang="en-US" dirty="0" smtClean="0"/>
          </a:p>
          <a:p>
            <a:r>
              <a:rPr lang="en-US" dirty="0" smtClean="0"/>
              <a:t>The system has a flow velocity of 1m/day and a </a:t>
            </a:r>
            <a:r>
              <a:rPr lang="en-US" dirty="0" err="1" smtClean="0"/>
              <a:t>dispersivity</a:t>
            </a:r>
            <a:r>
              <a:rPr lang="en-US" dirty="0" smtClean="0"/>
              <a:t> of 0.001m. </a:t>
            </a:r>
          </a:p>
          <a:p>
            <a:r>
              <a:rPr lang="en-US" dirty="0" smtClean="0"/>
              <a:t>The contaminant has no health risk by dermal or inhalation exposure. For ingestion you can take the cancer potency factor as 2 x10</a:t>
            </a:r>
            <a:r>
              <a:rPr lang="en-US" baseline="30000" dirty="0" smtClean="0"/>
              <a:t>-3 </a:t>
            </a:r>
            <a:r>
              <a:rPr lang="en-US" dirty="0" smtClean="0"/>
              <a:t>kg d/mg. People who are exposed will typically be exposed for eleven months of every year and we consider them exposed over a </a:t>
            </a:r>
            <a:r>
              <a:rPr lang="en-US" dirty="0" err="1" smtClean="0"/>
              <a:t>liftetime</a:t>
            </a:r>
            <a:r>
              <a:rPr lang="en-US" dirty="0" smtClean="0"/>
              <a:t> of 70 years with a typical residence time in a certain area of 30 years. Assume the average person weighs 65 kg and that they take in 3 </a:t>
            </a:r>
            <a:r>
              <a:rPr lang="en-US" dirty="0" err="1" smtClean="0"/>
              <a:t>litres</a:t>
            </a:r>
            <a:r>
              <a:rPr lang="en-US" dirty="0" smtClean="0"/>
              <a:t> of water per day</a:t>
            </a:r>
          </a:p>
          <a:p>
            <a:r>
              <a:rPr lang="en-US" dirty="0" smtClean="0"/>
              <a:t>At least how far from the source should you locate a well to ensure acceptable health risk?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3259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13" y="2286000"/>
            <a:ext cx="7824787" cy="3840163"/>
          </a:xfrm>
        </p:spPr>
        <p:txBody>
          <a:bodyPr/>
          <a:lstStyle/>
          <a:p>
            <a:r>
              <a:rPr lang="en-US" dirty="0" smtClean="0"/>
              <a:t>In general for an arbitrary initial condition and possibly source of contamination, how to do we solve the ADE on an infinite domain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solve this we can exploit the linear nature of the equation and use what is called the Greens function</a:t>
            </a:r>
            <a:endParaRPr lang="en-US" dirty="0"/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1133475" y="3284538"/>
          <a:ext cx="3550892" cy="688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0" name="Equation" r:id="rId3" imgW="1841500" imgH="381000" progId="Equation.3">
                  <p:embed/>
                </p:oleObj>
              </mc:Choice>
              <mc:Fallback>
                <p:oleObj name="Equation" r:id="rId3" imgW="18415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3284538"/>
                        <a:ext cx="3550892" cy="6882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5788684" y="3552596"/>
          <a:ext cx="21304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1" name="Equation" r:id="rId5" imgW="1104900" imgH="152400" progId="Equation.3">
                  <p:embed/>
                </p:oleObj>
              </mc:Choice>
              <mc:Fallback>
                <p:oleObj name="Equation" r:id="rId5" imgW="1104900" imgH="15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684" y="3552596"/>
                        <a:ext cx="213042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>
          <a:xfrm rot="16200000" flipH="1">
            <a:off x="3972230" y="4070871"/>
            <a:ext cx="492348" cy="8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 flipH="1">
            <a:off x="7378294" y="4070872"/>
            <a:ext cx="492348" cy="8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28957" y="4425130"/>
            <a:ext cx="85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92639" y="4425130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</a:t>
            </a:r>
          </a:p>
          <a:p>
            <a:r>
              <a:rPr lang="en-US" dirty="0" smtClean="0"/>
              <a:t>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64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13" y="3527855"/>
            <a:ext cx="7824787" cy="2731243"/>
          </a:xfrm>
        </p:spPr>
        <p:txBody>
          <a:bodyPr>
            <a:normAutofit/>
          </a:bodyPr>
          <a:lstStyle/>
          <a:p>
            <a:r>
              <a:rPr lang="en-US" dirty="0" smtClean="0"/>
              <a:t>The solution to this problem is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Where G is the Greens function defined as</a:t>
            </a:r>
            <a:endParaRPr lang="en-US" dirty="0"/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1133475" y="2325515"/>
          <a:ext cx="3550892" cy="688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8" name="Equation" r:id="rId3" imgW="1841500" imgH="381000" progId="Equation.3">
                  <p:embed/>
                </p:oleObj>
              </mc:Choice>
              <mc:Fallback>
                <p:oleObj name="Equation" r:id="rId3" imgW="18415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2325515"/>
                        <a:ext cx="3550892" cy="6882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5788684" y="2593573"/>
          <a:ext cx="21304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9" name="Equation" r:id="rId5" imgW="1104900" imgH="152400" progId="Equation.3">
                  <p:embed/>
                </p:oleObj>
              </mc:Choice>
              <mc:Fallback>
                <p:oleObj name="Equation" r:id="rId5" imgW="1104900" imgH="15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684" y="2593573"/>
                        <a:ext cx="213042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1165225" y="4189413"/>
          <a:ext cx="66389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50" name="Equation" r:id="rId7" imgW="3441700" imgH="419100" progId="Equation.3">
                  <p:embed/>
                </p:oleObj>
              </mc:Choice>
              <mc:Fallback>
                <p:oleObj name="Equation" r:id="rId7" imgW="3441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4189413"/>
                        <a:ext cx="6638925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2180576" y="5631522"/>
          <a:ext cx="5339329" cy="1056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51" name="Equation" r:id="rId9" imgW="2222500" imgH="469900" progId="Equation.3">
                  <p:embed/>
                </p:oleObj>
              </mc:Choice>
              <mc:Fallback>
                <p:oleObj name="Equation" r:id="rId9" imgW="2222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0576" y="5631522"/>
                        <a:ext cx="5339329" cy="10563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0945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569" y="2286000"/>
            <a:ext cx="7964031" cy="3840163"/>
          </a:xfrm>
        </p:spPr>
        <p:txBody>
          <a:bodyPr/>
          <a:lstStyle/>
          <a:p>
            <a:r>
              <a:rPr lang="en-US" dirty="0" smtClean="0"/>
              <a:t>Large initial spill over a length 2L (represent with Heaviside </a:t>
            </a:r>
            <a:r>
              <a:rPr lang="en-US" dirty="0" err="1" smtClean="0"/>
              <a:t>H(x</a:t>
            </a:r>
            <a:r>
              <a:rPr lang="en-US" dirty="0" smtClean="0"/>
              <a:t>))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Continuous Source at </a:t>
            </a:r>
            <a:r>
              <a:rPr lang="en-US" dirty="0" err="1" smtClean="0"/>
              <a:t>x</a:t>
            </a:r>
            <a:r>
              <a:rPr lang="en-US" dirty="0" smtClean="0"/>
              <a:t>=0 with zero initial condition, zero flow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2271713" y="3021821"/>
          <a:ext cx="12731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2" name="Equation" r:id="rId3" imgW="660400" imgH="152400" progId="Equation.3">
                  <p:embed/>
                </p:oleObj>
              </mc:Choice>
              <mc:Fallback>
                <p:oleObj name="Equation" r:id="rId3" imgW="660400" imgH="15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3021821"/>
                        <a:ext cx="127317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4186255" y="3021821"/>
          <a:ext cx="33051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3" name="Equation" r:id="rId5" imgW="1714500" imgH="152400" progId="Equation.3">
                  <p:embed/>
                </p:oleObj>
              </mc:Choice>
              <mc:Fallback>
                <p:oleObj name="Equation" r:id="rId5" imgW="1714500" imgH="15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255" y="3021821"/>
                        <a:ext cx="330517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2089150" y="4816475"/>
          <a:ext cx="1639888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4" name="Equation" r:id="rId7" imgW="850900" imgH="152400" progId="Equation.3">
                  <p:embed/>
                </p:oleObj>
              </mc:Choice>
              <mc:Fallback>
                <p:oleObj name="Equation" r:id="rId7" imgW="850900" imgH="15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4816475"/>
                        <a:ext cx="1639888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5299075" y="4816475"/>
          <a:ext cx="107791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5" name="Equation" r:id="rId9" imgW="558800" imgH="152400" progId="Equation.3">
                  <p:embed/>
                </p:oleObj>
              </mc:Choice>
              <mc:Fallback>
                <p:oleObj name="Equation" r:id="rId9" imgW="558800" imgH="15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9075" y="4816475"/>
                        <a:ext cx="1077913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525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2450" y="2286000"/>
            <a:ext cx="3941149" cy="3840163"/>
          </a:xfrm>
        </p:spPr>
        <p:txBody>
          <a:bodyPr/>
          <a:lstStyle/>
          <a:p>
            <a:r>
              <a:rPr lang="en-US" dirty="0" smtClean="0"/>
              <a:t>Dispersion causes ‘spreading’ of the solute plume</a:t>
            </a:r>
          </a:p>
          <a:p>
            <a:r>
              <a:rPr lang="en-US" dirty="0" smtClean="0"/>
              <a:t>It is composed of both molecular and mechanical dispersion (that can not be distinguished on the Darcy scale)</a:t>
            </a: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651668" y="2286000"/>
          <a:ext cx="3268663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1" name="Equation" r:id="rId3" imgW="1168200" imgH="380880" progId="Equation.3">
                  <p:embed/>
                </p:oleObj>
              </mc:Choice>
              <mc:Fallback>
                <p:oleObj name="Equation" r:id="rId3" imgW="1168200" imgH="380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" y="2286000"/>
                        <a:ext cx="3268663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612490" y="2174749"/>
            <a:ext cx="1001193" cy="1357385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8" idx="0"/>
          </p:cNvCxnSpPr>
          <p:nvPr/>
        </p:nvCxnSpPr>
        <p:spPr>
          <a:xfrm rot="16200000" flipV="1">
            <a:off x="1036935" y="3729645"/>
            <a:ext cx="927072" cy="553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9220" y="4469973"/>
            <a:ext cx="175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Dispersion term</a:t>
            </a:r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404938" y="5056188"/>
          <a:ext cx="2157412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2" name="Equation" r:id="rId5" imgW="1003300" imgH="177800" progId="Equation.3">
                  <p:embed/>
                </p:oleObj>
              </mc:Choice>
              <mc:Fallback>
                <p:oleObj name="Equation" r:id="rId5" imgW="1003300" imgH="177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5056188"/>
                        <a:ext cx="2157412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948" y="2286000"/>
            <a:ext cx="7936652" cy="3840163"/>
          </a:xfrm>
        </p:spPr>
        <p:txBody>
          <a:bodyPr/>
          <a:lstStyle/>
          <a:p>
            <a:r>
              <a:rPr lang="en-US" b="1" dirty="0" smtClean="0"/>
              <a:t>Diffusion</a:t>
            </a:r>
            <a:r>
              <a:rPr lang="en-US" dirty="0" smtClean="0"/>
              <a:t> describes the spread of </a:t>
            </a:r>
            <a:r>
              <a:rPr lang="en-US" dirty="0" smtClean="0">
                <a:hlinkClick r:id="rId3" tooltip="Particle"/>
              </a:rPr>
              <a:t>particles</a:t>
            </a:r>
            <a:r>
              <a:rPr lang="en-US" dirty="0" smtClean="0"/>
              <a:t> through </a:t>
            </a:r>
            <a:r>
              <a:rPr lang="en-US" b="1" dirty="0" smtClean="0"/>
              <a:t>random</a:t>
            </a:r>
            <a:r>
              <a:rPr lang="en-US" dirty="0" smtClean="0"/>
              <a:t> motion from regions of higher </a:t>
            </a:r>
            <a:r>
              <a:rPr lang="en-US" dirty="0" smtClean="0">
                <a:hlinkClick r:id="rId4" tooltip="Concentration"/>
              </a:rPr>
              <a:t>concentration</a:t>
            </a:r>
            <a:r>
              <a:rPr lang="en-US" dirty="0" smtClean="0"/>
              <a:t> to regions of lower concentration.</a:t>
            </a:r>
          </a:p>
          <a:p>
            <a:r>
              <a:rPr lang="en-US" dirty="0" err="1" smtClean="0"/>
              <a:t>Fick’s</a:t>
            </a:r>
            <a:r>
              <a:rPr lang="en-US" dirty="0" smtClean="0"/>
              <a:t> Law  - diffusive flux</a:t>
            </a:r>
          </a:p>
          <a:p>
            <a:r>
              <a:rPr lang="en-US" dirty="0" smtClean="0"/>
              <a:t>The diffusion coefficient depends on the materials, temperature, electrical fields, etc.</a:t>
            </a:r>
          </a:p>
          <a:p>
            <a:r>
              <a:rPr lang="en-US" dirty="0" smtClean="0"/>
              <a:t>Measured in the Lab</a:t>
            </a:r>
          </a:p>
          <a:p>
            <a:r>
              <a:rPr lang="en-US" dirty="0" smtClean="0"/>
              <a:t>Typically not as large as mechanical dispersion (but this is context specific)</a:t>
            </a:r>
            <a:endParaRPr lang="en-US" dirty="0"/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3947047" y="3237374"/>
          <a:ext cx="183038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6" name="Equation" r:id="rId5" imgW="850900" imgH="355600" progId="Equation.3">
                  <p:embed/>
                </p:oleObj>
              </mc:Choice>
              <mc:Fallback>
                <p:oleObj name="Equation" r:id="rId5" imgW="850900" imgH="355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7047" y="3237374"/>
                        <a:ext cx="1830387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Dispersion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13" y="4570455"/>
            <a:ext cx="7824787" cy="15557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Mechanical dispersion reflects the fact that not everything in the  porous medium travels at the average water flow speed. Some </a:t>
            </a:r>
            <a:r>
              <a:rPr lang="en-US" dirty="0" err="1" smtClean="0"/>
              <a:t>patha</a:t>
            </a:r>
            <a:r>
              <a:rPr lang="en-US" dirty="0" smtClean="0"/>
              <a:t> are faster, some slower, some longer, some shorter. This results in a net spreading of the solute plume that looks very much like a diffusive behavior.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400300"/>
            <a:ext cx="72771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Dispersion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13" y="2286000"/>
            <a:ext cx="7824787" cy="3840163"/>
          </a:xfrm>
        </p:spPr>
        <p:txBody>
          <a:bodyPr/>
          <a:lstStyle/>
          <a:p>
            <a:r>
              <a:rPr lang="en-US" dirty="0" smtClean="0"/>
              <a:t>Since mechanical dispersion depends on the flow, it is expected to increase with increasing flow speed. The most common expression for mechanical dispersion is give by</a:t>
            </a:r>
          </a:p>
          <a:p>
            <a:endParaRPr lang="en-US" dirty="0" smtClean="0"/>
          </a:p>
          <a:p>
            <a:r>
              <a:rPr lang="en-US" dirty="0" smtClean="0">
                <a:latin typeface="Symbol" charset="2"/>
                <a:cs typeface="Symbol" charset="2"/>
              </a:rPr>
              <a:t>a</a:t>
            </a:r>
            <a:r>
              <a:rPr lang="en-US" dirty="0" smtClean="0"/>
              <a:t> is the dynamic </a:t>
            </a:r>
            <a:r>
              <a:rPr lang="en-US" dirty="0" err="1" smtClean="0"/>
              <a:t>dispersivity</a:t>
            </a:r>
            <a:endParaRPr lang="en-US" dirty="0" smtClean="0"/>
          </a:p>
          <a:p>
            <a:r>
              <a:rPr lang="en-US" i="1" dirty="0" err="1" smtClean="0"/>
              <a:t>v</a:t>
            </a:r>
            <a:r>
              <a:rPr lang="en-US" dirty="0" smtClean="0"/>
              <a:t> is the average linear velocity</a:t>
            </a:r>
            <a:endParaRPr lang="en-US" dirty="0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3668713" y="3470275"/>
          <a:ext cx="14478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3" name="Equation" r:id="rId3" imgW="673100" imgH="177800" progId="Equation.3">
                  <p:embed/>
                </p:oleObj>
              </mc:Choice>
              <mc:Fallback>
                <p:oleObj name="Equation" r:id="rId3" imgW="673100" imgH="177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3" y="3470275"/>
                        <a:ext cx="144780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Retardation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2450" y="2286000"/>
            <a:ext cx="3941149" cy="3840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solutes flow through a porous medium they can interact with the solid phase. In particular they can </a:t>
            </a:r>
            <a:r>
              <a:rPr lang="en-US" dirty="0" err="1" smtClean="0"/>
              <a:t>sorb</a:t>
            </a:r>
            <a:r>
              <a:rPr lang="en-US" dirty="0" smtClean="0"/>
              <a:t> and </a:t>
            </a:r>
            <a:r>
              <a:rPr lang="en-US" dirty="0" err="1" smtClean="0"/>
              <a:t>desorb</a:t>
            </a:r>
            <a:r>
              <a:rPr lang="en-US" dirty="0" smtClean="0"/>
              <a:t>. The net result is a process called retardation that effective slows the transport of a solute through a porous medium</a:t>
            </a:r>
          </a:p>
          <a:p>
            <a:r>
              <a:rPr lang="en-US" dirty="0" smtClean="0"/>
              <a:t>R depends on the solute, water chemistry and geochemical make up of the porous medium</a:t>
            </a:r>
          </a:p>
          <a:p>
            <a:r>
              <a:rPr lang="en-US" dirty="0" smtClean="0"/>
              <a:t>From a mathematical perspective it can be thought of as a rescaling in time</a:t>
            </a: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651668" y="2286000"/>
          <a:ext cx="3268663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1" name="Equation" r:id="rId3" imgW="1168200" imgH="380880" progId="Equation.3">
                  <p:embed/>
                </p:oleObj>
              </mc:Choice>
              <mc:Fallback>
                <p:oleObj name="Equation" r:id="rId3" imgW="1168200" imgH="380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" y="2286000"/>
                        <a:ext cx="3268663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2919138" y="2410381"/>
            <a:ext cx="418173" cy="87415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8" idx="0"/>
          </p:cNvCxnSpPr>
          <p:nvPr/>
        </p:nvCxnSpPr>
        <p:spPr>
          <a:xfrm rot="5400000" flipH="1" flipV="1">
            <a:off x="2004103" y="3465312"/>
            <a:ext cx="826569" cy="1182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9220" y="4469973"/>
            <a:ext cx="185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Retardation term</a:t>
            </a:r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346325" y="5106988"/>
          <a:ext cx="273050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2" name="Equation" r:id="rId5" imgW="127000" imgH="127000" progId="Equation.3">
                  <p:embed/>
                </p:oleObj>
              </mc:Choice>
              <mc:Fallback>
                <p:oleObj name="Equation" r:id="rId5" imgW="127000" imgH="127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5" y="5106988"/>
                        <a:ext cx="273050" cy="255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delta function/pulse initial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13" y="2286000"/>
            <a:ext cx="7824787" cy="3840163"/>
          </a:xfrm>
        </p:spPr>
        <p:txBody>
          <a:bodyPr/>
          <a:lstStyle/>
          <a:p>
            <a:r>
              <a:rPr lang="en-US" dirty="0" smtClean="0"/>
              <a:t>In order to understand the role of each of these processes we will study how they affect a delta pulse initial condition</a:t>
            </a:r>
            <a:endParaRPr lang="en-US" dirty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3286803" y="3178175"/>
          <a:ext cx="2620963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5" name="Equation" r:id="rId3" imgW="1219200" imgH="165100" progId="Equation.3">
                  <p:embed/>
                </p:oleObj>
              </mc:Choice>
              <mc:Fallback>
                <p:oleObj name="Equation" r:id="rId3" imgW="1219200" imgH="1651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803" y="3178175"/>
                        <a:ext cx="2620963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889" y="3652656"/>
            <a:ext cx="2794509" cy="18763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26458" y="3652656"/>
            <a:ext cx="49167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delta function is like an infinitely thin</a:t>
            </a:r>
          </a:p>
          <a:p>
            <a:r>
              <a:rPr lang="en-US" dirty="0"/>
              <a:t>i</a:t>
            </a:r>
            <a:r>
              <a:rPr lang="en-US" dirty="0" smtClean="0"/>
              <a:t>nfinitely peaked pulse. It can be though of</a:t>
            </a:r>
          </a:p>
          <a:p>
            <a:r>
              <a:rPr lang="en-US" dirty="0"/>
              <a:t>a</a:t>
            </a:r>
            <a:r>
              <a:rPr lang="en-US" dirty="0" smtClean="0"/>
              <a:t>s an approximation to a very narrow </a:t>
            </a:r>
          </a:p>
          <a:p>
            <a:r>
              <a:rPr lang="en-US" dirty="0"/>
              <a:t>e</a:t>
            </a:r>
            <a:r>
              <a:rPr lang="en-US" dirty="0" smtClean="0"/>
              <a:t>xponential or Gaussian. An important property</a:t>
            </a:r>
          </a:p>
          <a:p>
            <a:r>
              <a:rPr lang="en-US" dirty="0"/>
              <a:t>i</a:t>
            </a:r>
            <a:r>
              <a:rPr lang="en-US" dirty="0" smtClean="0"/>
              <a:t>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allows us to put in a desired mass</a:t>
            </a:r>
            <a:endParaRPr lang="en-US" dirty="0"/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5365750" y="4864100"/>
          <a:ext cx="22923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6" name="Equation" r:id="rId6" imgW="1066800" imgH="419100" progId="Equation.3">
                  <p:embed/>
                </p:oleObj>
              </mc:Choice>
              <mc:Fallback>
                <p:oleObj name="Equation" r:id="rId6" imgW="1066800" imgH="4191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4864100"/>
                        <a:ext cx="2292350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odex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odex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odex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Codex.thmx</Template>
  <TotalTime>713</TotalTime>
  <Words>1381</Words>
  <Application>Microsoft Office PowerPoint</Application>
  <PresentationFormat>On-screen Show (4:3)</PresentationFormat>
  <Paragraphs>187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Calisto MT</vt:lpstr>
      <vt:lpstr>Symbol</vt:lpstr>
      <vt:lpstr>Wingdings</vt:lpstr>
      <vt:lpstr>Codex</vt:lpstr>
      <vt:lpstr>Equation</vt:lpstr>
      <vt:lpstr>The Advection Dispersion Equation</vt:lpstr>
      <vt:lpstr>Modelling Contaminant Transport in Porous Media</vt:lpstr>
      <vt:lpstr>Advection</vt:lpstr>
      <vt:lpstr>Dispersion</vt:lpstr>
      <vt:lpstr>Diffusion</vt:lpstr>
      <vt:lpstr>Mechanical Dispersion</vt:lpstr>
      <vt:lpstr>Mechanical Dispersion</vt:lpstr>
      <vt:lpstr>Retardation</vt:lpstr>
      <vt:lpstr>The delta function/pulse initial condition</vt:lpstr>
      <vt:lpstr>Contaminant Evolution</vt:lpstr>
      <vt:lpstr>Contaminant Evolution</vt:lpstr>
      <vt:lpstr>What does this concentration distribution look like?</vt:lpstr>
      <vt:lpstr>Relevant Questions</vt:lpstr>
      <vt:lpstr>Sample Problem</vt:lpstr>
      <vt:lpstr>Spatial  Moments</vt:lpstr>
      <vt:lpstr>Moments</vt:lpstr>
      <vt:lpstr>Sample Question</vt:lpstr>
      <vt:lpstr>PowerPoint Presentation</vt:lpstr>
      <vt:lpstr>Degradation</vt:lpstr>
      <vt:lpstr>A correct way of writing it</vt:lpstr>
      <vt:lpstr>A few Simple Cases</vt:lpstr>
      <vt:lpstr>PowerPoint Presentation</vt:lpstr>
      <vt:lpstr>PowerPoint Presentation</vt:lpstr>
      <vt:lpstr>Neglect advection</vt:lpstr>
      <vt:lpstr>Neglect advection</vt:lpstr>
      <vt:lpstr>By the way</vt:lpstr>
      <vt:lpstr>By the way</vt:lpstr>
      <vt:lpstr>If we include both advection and dispersion</vt:lpstr>
      <vt:lpstr>If we include both advection and dispersion</vt:lpstr>
      <vt:lpstr>Health Risk – for chronic exposure to carcinogens </vt:lpstr>
      <vt:lpstr>Health Risk</vt:lpstr>
      <vt:lpstr>Sample Problem</vt:lpstr>
      <vt:lpstr>Greens Function</vt:lpstr>
      <vt:lpstr>Greens Function</vt:lpstr>
      <vt:lpstr>Some Examples</vt:lpstr>
    </vt:vector>
  </TitlesOfParts>
  <Company>University if Notre Dame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Advection Dispersion Equation</dc:title>
  <dc:creator>Didio</dc:creator>
  <cp:lastModifiedBy>Max K</cp:lastModifiedBy>
  <cp:revision>121</cp:revision>
  <dcterms:created xsi:type="dcterms:W3CDTF">2011-11-10T13:56:41Z</dcterms:created>
  <dcterms:modified xsi:type="dcterms:W3CDTF">2017-11-21T13:34:32Z</dcterms:modified>
</cp:coreProperties>
</file>