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0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E70E-DF95-E977-37A4-F53B9AD15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B890A-EA71-DDE9-FD7B-A07A931E9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518E1-2717-340C-172A-C67082FB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031-E40C-4529-875E-743C29772157}" type="datetimeFigureOut">
              <a:rPr lang="en-US" smtClean="0"/>
              <a:t>05-10-2023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63FF-B7B6-9F97-DCC8-90E43D1A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04B8C-63EC-FA0C-FB0C-FD00855A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D30-7568-451D-A678-FCA7E728AD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2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B2C4-CF73-0B34-E7B9-65C43EA4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543AF-8377-A08E-65FC-07F468780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F1543-D608-243E-0097-4A2DA7BA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031-E40C-4529-875E-743C29772157}" type="datetimeFigureOut">
              <a:rPr lang="en-US" smtClean="0"/>
              <a:t>05-10-2023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4AADE-72A4-AA87-FB72-ABA9C565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61CE7-5E0C-C961-7AB0-7B51EFA9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D30-7568-451D-A678-FCA7E728AD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5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1FDBE-C753-8801-920A-CE0500AEA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FA0AF-933C-65BF-8226-1B27A82A1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796DB-A476-354C-BF55-60F54BD1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031-E40C-4529-875E-743C29772157}" type="datetimeFigureOut">
              <a:rPr lang="en-US" smtClean="0"/>
              <a:t>05-10-2023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FC461-8C5A-FF2A-E942-20D01709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84E91-E4DC-227C-DF43-1AC90608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D30-7568-451D-A678-FCA7E728AD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5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86F3-6DCC-179E-C721-825C1B69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484F-4E32-070B-4911-E4C804EF0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C229F-9FCA-A6B6-657C-ADC0B57B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031-E40C-4529-875E-743C29772157}" type="datetimeFigureOut">
              <a:rPr lang="en-US" smtClean="0"/>
              <a:t>05-10-2023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0E95B-3D19-219C-1179-86D43D02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B3FBF-024E-52F0-CB52-75B5B6D8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D30-7568-451D-A678-FCA7E728AD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1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55D2-2983-7C82-FD47-41F91430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2EB14-B649-3864-EAEA-73B1BB80F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9546B-EB58-9FC6-B4D7-ED87AB48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031-E40C-4529-875E-743C29772157}" type="datetimeFigureOut">
              <a:rPr lang="en-US" smtClean="0"/>
              <a:t>05-10-2023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45F35-5A2E-9818-94C8-7453D1D2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F52D8-91A4-30DF-D562-CB9176BF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D30-7568-451D-A678-FCA7E728AD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4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73D6-C240-0BF4-7FE8-DFD0A71E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53A75-1419-7BFB-32D2-19037ECD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C5F38-DF69-F28C-37DC-D378B483F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F784D-C088-7214-C85B-5F5201B9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031-E40C-4529-875E-743C29772157}" type="datetimeFigureOut">
              <a:rPr lang="en-US" smtClean="0"/>
              <a:t>05-10-2023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3652D-9E4F-034A-CD7C-63458229E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06D5C-DAB0-5C91-7916-9DED6555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D30-7568-451D-A678-FCA7E728AD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6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ABBE-4855-6BB0-1A82-539649BD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BA865-87FE-886A-61A6-CF8C915EA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32053-0058-37CA-0926-19C9EF1C8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0DF6F-891B-0BFF-B6CE-66B649DB3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4F772-0DBF-A2D6-EB15-7977441B0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72BFC-EEB4-1CCB-3AD4-49EBF1A6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031-E40C-4529-875E-743C29772157}" type="datetimeFigureOut">
              <a:rPr lang="en-US" smtClean="0"/>
              <a:t>05-10-2023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3C9B8-ABAA-8EB3-88CA-1226580E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7FB46-CB21-3FEB-EAFD-BC60AF69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D30-7568-451D-A678-FCA7E728AD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8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661E-397C-FE6C-7510-2431F2EA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FD80E-2CB5-3E2D-BCDB-BEFCB13C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031-E40C-4529-875E-743C29772157}" type="datetimeFigureOut">
              <a:rPr lang="en-US" smtClean="0"/>
              <a:t>05-10-2023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14615-C23A-F3E8-7133-101F0456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18420-3366-0192-2A09-EB861FA5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D30-7568-451D-A678-FCA7E728AD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4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6233F-E307-9731-225D-F50D2C06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031-E40C-4529-875E-743C29772157}" type="datetimeFigureOut">
              <a:rPr lang="en-US" smtClean="0"/>
              <a:t>05-10-2023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8355A-2E13-EF7D-AFCD-94439567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FF43E-F789-1F9B-5763-0A0D76FA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D30-7568-451D-A678-FCA7E728AD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0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2263-2B0B-FE23-3E85-20F9CB69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047A6-8109-1327-13AC-25DE8AB97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1F954-CA9E-1B07-288E-8ABBC43DD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ECF91-BD84-9259-3125-CAE5AC4C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031-E40C-4529-875E-743C29772157}" type="datetimeFigureOut">
              <a:rPr lang="en-US" smtClean="0"/>
              <a:t>05-10-2023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1F3C5-D7E6-037B-0489-C0BD40EF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6EB6D-5134-8C13-26E3-34B0D99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D30-7568-451D-A678-FCA7E728AD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EB80-D15D-0215-F4CB-5EA4D4D5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DA21F-3ED4-21A5-2099-E9E1CCE9C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B6113-E708-956A-B6CA-1BD7DB444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CCBFB-DA4C-BB40-4CF4-36183A33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031-E40C-4529-875E-743C29772157}" type="datetimeFigureOut">
              <a:rPr lang="en-US" smtClean="0"/>
              <a:t>05-10-2023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18AAC-5CFF-4223-7376-D763D558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E60A6-7F3B-D9E6-646C-8734B99D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D30-7568-451D-A678-FCA7E728AD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8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BF59F-51B2-F072-E8D8-9FE2AB0FE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89C28-25BE-275D-20A5-F023BB050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F51C1-0E75-2969-DA98-43224283C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F5031-E40C-4529-875E-743C29772157}" type="datetimeFigureOut">
              <a:rPr lang="en-US" smtClean="0"/>
              <a:t>05-10-2023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9CA22-514A-51DA-99CE-59023A605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C900C-96B1-E54A-40A5-159BA5B25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75D30-7568-451D-A678-FCA7E728AD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0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with colorful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03E57707-B443-B664-24EE-9A91392F3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" y="83976"/>
            <a:ext cx="11915192" cy="66903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325CF5-B071-B4F3-8B72-C58E18FFF064}"/>
              </a:ext>
            </a:extLst>
          </p:cNvPr>
          <p:cNvSpPr txBox="1"/>
          <p:nvPr/>
        </p:nvSpPr>
        <p:spPr>
          <a:xfrm>
            <a:off x="3903306" y="1203650"/>
            <a:ext cx="438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773CA1-A3EF-F041-4137-EF451F223799}"/>
              </a:ext>
            </a:extLst>
          </p:cNvPr>
          <p:cNvGrpSpPr/>
          <p:nvPr/>
        </p:nvGrpSpPr>
        <p:grpSpPr>
          <a:xfrm>
            <a:off x="186612" y="0"/>
            <a:ext cx="11915192" cy="6690367"/>
            <a:chOff x="186612" y="37323"/>
            <a:chExt cx="11915192" cy="6690367"/>
          </a:xfrm>
        </p:grpSpPr>
        <p:pic>
          <p:nvPicPr>
            <p:cNvPr id="7" name="Picture 6" descr="A diagram with colorful rectangular shapes&#10;&#10;Description automatically generated with medium confidence">
              <a:extLst>
                <a:ext uri="{FF2B5EF4-FFF2-40B4-BE49-F238E27FC236}">
                  <a16:creationId xmlns:a16="http://schemas.microsoft.com/office/drawing/2014/main" id="{EF42B9AC-3944-898D-6DE2-2941D02E7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12" y="37323"/>
              <a:ext cx="11915192" cy="669036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422BE2-A9D0-2EC5-FEC1-6BB90162F2B2}"/>
                </a:ext>
              </a:extLst>
            </p:cNvPr>
            <p:cNvSpPr txBox="1"/>
            <p:nvPr/>
          </p:nvSpPr>
          <p:spPr>
            <a:xfrm>
              <a:off x="3903306" y="1156997"/>
              <a:ext cx="4385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EXCEL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4100665-215A-D651-F375-BA38A6F2F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86" y="2789853"/>
            <a:ext cx="3265714" cy="18194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A226E9-FED8-BADC-A7CE-3210881CA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3" y="2789853"/>
            <a:ext cx="3265714" cy="18194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5B1153-A7B7-C6E8-5D96-4B635053F8DD}"/>
              </a:ext>
            </a:extLst>
          </p:cNvPr>
          <p:cNvSpPr txBox="1"/>
          <p:nvPr/>
        </p:nvSpPr>
        <p:spPr>
          <a:xfrm>
            <a:off x="3735356" y="2243239"/>
            <a:ext cx="727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4F42E00-25DF-B3E0-F54C-49E8B0212E14}"/>
              </a:ext>
            </a:extLst>
          </p:cNvPr>
          <p:cNvGrpSpPr/>
          <p:nvPr/>
        </p:nvGrpSpPr>
        <p:grpSpPr>
          <a:xfrm>
            <a:off x="90196" y="64607"/>
            <a:ext cx="11818776" cy="6522097"/>
            <a:chOff x="-96416" y="-46653"/>
            <a:chExt cx="12198220" cy="695130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A7D4FC7-7A17-0B49-729E-ECED19B5D54A}"/>
                </a:ext>
              </a:extLst>
            </p:cNvPr>
            <p:cNvGrpSpPr/>
            <p:nvPr/>
          </p:nvGrpSpPr>
          <p:grpSpPr>
            <a:xfrm>
              <a:off x="-96416" y="-46653"/>
              <a:ext cx="12101804" cy="6951306"/>
              <a:chOff x="-96416" y="-46653"/>
              <a:chExt cx="12101804" cy="6951306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D3CF3E7-64C2-2BA9-2C09-50547753066E}"/>
                  </a:ext>
                </a:extLst>
              </p:cNvPr>
              <p:cNvGrpSpPr/>
              <p:nvPr/>
            </p:nvGrpSpPr>
            <p:grpSpPr>
              <a:xfrm>
                <a:off x="-96416" y="-46653"/>
                <a:ext cx="12101804" cy="6951306"/>
                <a:chOff x="-96416" y="-46653"/>
                <a:chExt cx="12101804" cy="695130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3B2BB80D-29C9-6893-23DD-C2E6EF5A5B64}"/>
                    </a:ext>
                  </a:extLst>
                </p:cNvPr>
                <p:cNvGrpSpPr/>
                <p:nvPr/>
              </p:nvGrpSpPr>
              <p:grpSpPr>
                <a:xfrm>
                  <a:off x="-96416" y="-46653"/>
                  <a:ext cx="12101804" cy="6951306"/>
                  <a:chOff x="-96416" y="-41988"/>
                  <a:chExt cx="12101804" cy="6951306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959E1411-4D1A-0F77-890D-383255CD27CB}"/>
                      </a:ext>
                    </a:extLst>
                  </p:cNvPr>
                  <p:cNvGrpSpPr/>
                  <p:nvPr/>
                </p:nvGrpSpPr>
                <p:grpSpPr>
                  <a:xfrm>
                    <a:off x="-96416" y="-41988"/>
                    <a:ext cx="12101804" cy="6951306"/>
                    <a:chOff x="0" y="-93306"/>
                    <a:chExt cx="12101804" cy="6951306"/>
                  </a:xfrm>
                </p:grpSpPr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B7E0DA4D-4F9B-A3A7-FFC2-884A3A005F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-93306"/>
                      <a:ext cx="12101804" cy="6951306"/>
                      <a:chOff x="0" y="-93306"/>
                      <a:chExt cx="12101804" cy="6951306"/>
                    </a:xfrm>
                  </p:grpSpPr>
                  <p:grpSp>
                    <p:nvGrpSpPr>
                      <p:cNvPr id="31" name="Group 30">
                        <a:extLst>
                          <a:ext uri="{FF2B5EF4-FFF2-40B4-BE49-F238E27FC236}">
                            <a16:creationId xmlns:a16="http://schemas.microsoft.com/office/drawing/2014/main" id="{9DF40CEA-1D77-3776-F75B-A9DC40D15D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-93306"/>
                        <a:ext cx="12101804" cy="6951306"/>
                        <a:chOff x="0" y="-93306"/>
                        <a:chExt cx="12101804" cy="6951306"/>
                      </a:xfrm>
                    </p:grpSpPr>
                    <p:grpSp>
                      <p:nvGrpSpPr>
                        <p:cNvPr id="29" name="Group 28">
                          <a:extLst>
                            <a:ext uri="{FF2B5EF4-FFF2-40B4-BE49-F238E27FC236}">
                              <a16:creationId xmlns:a16="http://schemas.microsoft.com/office/drawing/2014/main" id="{F0FEB4CA-5198-8CBA-5DA0-5F4350863D2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-93306"/>
                          <a:ext cx="12101804" cy="6951306"/>
                          <a:chOff x="0" y="-93306"/>
                          <a:chExt cx="12101804" cy="6951306"/>
                        </a:xfrm>
                      </p:grpSpPr>
                      <p:grpSp>
                        <p:nvGrpSpPr>
                          <p:cNvPr id="27" name="Group 26">
                            <a:extLst>
                              <a:ext uri="{FF2B5EF4-FFF2-40B4-BE49-F238E27FC236}">
                                <a16:creationId xmlns:a16="http://schemas.microsoft.com/office/drawing/2014/main" id="{64020570-6A91-C797-E62D-3474040664A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-93306"/>
                            <a:ext cx="12101804" cy="6951306"/>
                            <a:chOff x="186612" y="-93306"/>
                            <a:chExt cx="11915192" cy="6690367"/>
                          </a:xfrm>
                        </p:grpSpPr>
                        <p:grpSp>
                          <p:nvGrpSpPr>
                            <p:cNvPr id="17" name="Group 16">
                              <a:extLst>
                                <a:ext uri="{FF2B5EF4-FFF2-40B4-BE49-F238E27FC236}">
                                  <a16:creationId xmlns:a16="http://schemas.microsoft.com/office/drawing/2014/main" id="{9AA25748-5654-690B-C549-1334B3692A5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86612" y="-93306"/>
                              <a:ext cx="11915192" cy="6690367"/>
                              <a:chOff x="186612" y="-46653"/>
                              <a:chExt cx="11915192" cy="6690367"/>
                            </a:xfrm>
                          </p:grpSpPr>
                          <p:grpSp>
                            <p:nvGrpSpPr>
                              <p:cNvPr id="13" name="Group 12">
                                <a:extLst>
                                  <a:ext uri="{FF2B5EF4-FFF2-40B4-BE49-F238E27FC236}">
                                    <a16:creationId xmlns:a16="http://schemas.microsoft.com/office/drawing/2014/main" id="{1735E5F6-567B-62F9-8FB6-795F445EF03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86612" y="-46653"/>
                                <a:ext cx="11915192" cy="6690367"/>
                                <a:chOff x="186612" y="37323"/>
                                <a:chExt cx="11915192" cy="6690367"/>
                              </a:xfrm>
                            </p:grpSpPr>
                            <p:pic>
                              <p:nvPicPr>
                                <p:cNvPr id="14" name="Picture 13" descr="A diagram with colorful rectangular shapes&#10;&#10;Description automatically generated with medium confidence">
                                  <a:extLst>
                                    <a:ext uri="{FF2B5EF4-FFF2-40B4-BE49-F238E27FC236}">
                                      <a16:creationId xmlns:a16="http://schemas.microsoft.com/office/drawing/2014/main" id="{6EBD574B-CCBB-7C85-0C17-2EDE594DFCA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86612" y="37323"/>
                                  <a:ext cx="11915192" cy="6690367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sp>
                              <p:nvSpPr>
                                <p:cNvPr id="15" name="TextBox 14">
                                  <a:extLst>
                                    <a:ext uri="{FF2B5EF4-FFF2-40B4-BE49-F238E27FC236}">
                                      <a16:creationId xmlns:a16="http://schemas.microsoft.com/office/drawing/2014/main" id="{716C7C27-A08D-0DB1-B907-AD08B70A12DF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3903306" y="1156997"/>
                                  <a:ext cx="4385387" cy="536719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2800" b="1" dirty="0">
                                      <a:ln w="0"/>
                                      <a:effectLst>
                                        <a:reflection blurRad="6350" stA="53000" endA="300" endPos="35500" dir="5400000" sy="-90000" algn="bl" rotWithShape="0"/>
                                      </a:effectLst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a:t>EXCEL</a:t>
                                  </a:r>
                                </a:p>
                              </p:txBody>
                            </p:sp>
                          </p:grpSp>
                          <p:pic>
                            <p:nvPicPr>
                              <p:cNvPr id="16" name="Picture 15">
                                <a:extLst>
                                  <a:ext uri="{FF2B5EF4-FFF2-40B4-BE49-F238E27FC236}">
                                    <a16:creationId xmlns:a16="http://schemas.microsoft.com/office/drawing/2014/main" id="{BF9A0A6A-C46A-332F-60A9-6D0652E86DF4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463143" y="2743200"/>
                                <a:ext cx="3265714" cy="1819469"/>
                              </a:xfrm>
                              <a:prstGeom prst="ellipse">
                                <a:avLst/>
                              </a:prstGeom>
                              <a:ln w="63500" cap="rnd">
                                <a:solidFill>
                                  <a:srgbClr val="333333"/>
                                </a:solidFill>
                              </a:ln>
                              <a:effectLst>
                                <a:outerShdw blurRad="381000" dist="292100" dir="5400000" sx="-80000" sy="-18000" rotWithShape="0">
                                  <a:srgbClr val="000000">
                                    <a:alpha val="22000"/>
                                  </a:srgbClr>
                                </a:outerShdw>
                              </a:effectLst>
                              <a:scene3d>
                                <a:camera prst="orthographicFront"/>
                                <a:lightRig rig="contrasting" dir="t">
                                  <a:rot lat="0" lon="0" rev="3000000"/>
                                </a:lightRig>
                              </a:scene3d>
                              <a:sp3d contourW="7620">
                                <a:bevelT w="95250" h="31750"/>
                                <a:contourClr>
                                  <a:srgbClr val="333333"/>
                                </a:contourClr>
                              </a:sp3d>
                            </p:spPr>
                          </p:pic>
                        </p:grpSp>
                        <p:sp>
                          <p:nvSpPr>
                            <p:cNvPr id="19" name="TextBox 18">
                              <a:extLst>
                                <a:ext uri="{FF2B5EF4-FFF2-40B4-BE49-F238E27FC236}">
                                  <a16:creationId xmlns:a16="http://schemas.microsoft.com/office/drawing/2014/main" id="{3BB71626-1B27-956A-B0E7-FA0F99EEA1B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349691" y="3034001"/>
                              <a:ext cx="727787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400" b="1" dirty="0"/>
                                <a:t>2</a:t>
                              </a:r>
                            </a:p>
                          </p:txBody>
                        </p:sp>
                        <p:sp>
                          <p:nvSpPr>
                            <p:cNvPr id="20" name="TextBox 19">
                              <a:extLst>
                                <a:ext uri="{FF2B5EF4-FFF2-40B4-BE49-F238E27FC236}">
                                  <a16:creationId xmlns:a16="http://schemas.microsoft.com/office/drawing/2014/main" id="{FB2713BC-E7FF-EB41-58C0-2441738E52A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349690" y="3923068"/>
                              <a:ext cx="727787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400" b="1" dirty="0"/>
                                <a:t>3</a:t>
                              </a:r>
                            </a:p>
                          </p:txBody>
                        </p:sp>
                        <p:sp>
                          <p:nvSpPr>
                            <p:cNvPr id="21" name="TextBox 20">
                              <a:extLst>
                                <a:ext uri="{FF2B5EF4-FFF2-40B4-BE49-F238E27FC236}">
                                  <a16:creationId xmlns:a16="http://schemas.microsoft.com/office/drawing/2014/main" id="{BABD15C6-9DF9-5710-CFAB-54980909173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903306" y="4693298"/>
                              <a:ext cx="727787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400" b="1" dirty="0"/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2" name="TextBox 21">
                              <a:extLst>
                                <a:ext uri="{FF2B5EF4-FFF2-40B4-BE49-F238E27FC236}">
                                  <a16:creationId xmlns:a16="http://schemas.microsoft.com/office/drawing/2014/main" id="{0D5CFF2C-0B57-0A48-6B19-5969C1A32CF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397551" y="4707301"/>
                              <a:ext cx="727787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400" b="1" dirty="0"/>
                                <a:t>8</a:t>
                              </a:r>
                            </a:p>
                          </p:txBody>
                        </p:sp>
                        <p:sp>
                          <p:nvSpPr>
                            <p:cNvPr id="23" name="TextBox 22">
                              <a:extLst>
                                <a:ext uri="{FF2B5EF4-FFF2-40B4-BE49-F238E27FC236}">
                                  <a16:creationId xmlns:a16="http://schemas.microsoft.com/office/drawing/2014/main" id="{B285C9E1-1D55-AD6C-19CA-28BB2DC597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823650" y="3919268"/>
                              <a:ext cx="727787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400" b="1" dirty="0"/>
                                <a:t>7</a:t>
                              </a:r>
                            </a:p>
                          </p:txBody>
                        </p:sp>
                        <p:sp>
                          <p:nvSpPr>
                            <p:cNvPr id="24" name="TextBox 23">
                              <a:extLst>
                                <a:ext uri="{FF2B5EF4-FFF2-40B4-BE49-F238E27FC236}">
                                  <a16:creationId xmlns:a16="http://schemas.microsoft.com/office/drawing/2014/main" id="{D864AA56-3141-9981-F7E0-BEEA5B4870F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708572" y="3044686"/>
                              <a:ext cx="727787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400" b="1" dirty="0"/>
                                <a:t>6</a:t>
                              </a:r>
                            </a:p>
                          </p:txBody>
                        </p:sp>
                        <p:sp>
                          <p:nvSpPr>
                            <p:cNvPr id="25" name="TextBox 24">
                              <a:extLst>
                                <a:ext uri="{FF2B5EF4-FFF2-40B4-BE49-F238E27FC236}">
                                  <a16:creationId xmlns:a16="http://schemas.microsoft.com/office/drawing/2014/main" id="{B3E21A6C-31AB-2F1D-1D44-4D3AD4E721A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164287" y="2164806"/>
                              <a:ext cx="727787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400" b="1" dirty="0"/>
                                <a:t>5</a:t>
                              </a:r>
                            </a:p>
                          </p:txBody>
                        </p:sp>
                        <p:sp>
                          <p:nvSpPr>
                            <p:cNvPr id="26" name="TextBox 25">
                              <a:extLst>
                                <a:ext uri="{FF2B5EF4-FFF2-40B4-BE49-F238E27FC236}">
                                  <a16:creationId xmlns:a16="http://schemas.microsoft.com/office/drawing/2014/main" id="{9A004B3A-809F-077D-9228-091690E0DD5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735356" y="2244212"/>
                              <a:ext cx="727787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400" b="1" dirty="0"/>
                                <a:t>1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8" name="TextBox 27">
                            <a:extLst>
                              <a:ext uri="{FF2B5EF4-FFF2-40B4-BE49-F238E27FC236}">
                                <a16:creationId xmlns:a16="http://schemas.microsoft.com/office/drawing/2014/main" id="{C9B16716-4585-E384-B5CA-9A774D4B5E5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184140" y="2147772"/>
                            <a:ext cx="2507672" cy="124651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285750" indent="-285750">
                              <a:buFont typeface="Wingdings" panose="05000000000000000000" pitchFamily="2" charset="2"/>
                              <a:buChar char="Ø"/>
                            </a:pPr>
                            <a:r>
                              <a:rPr lang="en-US" sz="1400" b="1" u="sng" dirty="0"/>
                              <a:t>Data Manipulation </a:t>
                            </a:r>
                            <a:r>
                              <a:rPr lang="en-US" sz="1400" b="1" dirty="0"/>
                              <a:t>:</a:t>
                            </a:r>
                          </a:p>
                          <a:p>
                            <a:r>
                              <a:rPr lang="en-US" sz="1400" b="1" dirty="0"/>
                              <a:t>         Power query editor,</a:t>
                            </a:r>
                          </a:p>
                          <a:p>
                            <a:r>
                              <a:rPr lang="en-US" sz="1400" b="1" dirty="0"/>
                              <a:t>           Pivot table</a:t>
                            </a:r>
                          </a:p>
                          <a:p>
                            <a:endParaRPr lang="en-US" sz="1400" b="1" dirty="0"/>
                          </a:p>
                          <a:p>
                            <a:pPr marL="285750" indent="-285750">
                              <a:buFont typeface="Wingdings" panose="05000000000000000000" pitchFamily="2" charset="2"/>
                              <a:buChar char="Ø"/>
                            </a:pPr>
                            <a:endParaRPr lang="en-US" sz="1400" b="1" dirty="0"/>
                          </a:p>
                        </p:txBody>
                      </p:sp>
                    </p:grpSp>
                    <p:sp>
                      <p:nvSpPr>
                        <p:cNvPr id="30" name="TextBox 29">
                          <a:extLst>
                            <a:ext uri="{FF2B5EF4-FFF2-40B4-BE49-F238E27FC236}">
                              <a16:creationId xmlns:a16="http://schemas.microsoft.com/office/drawing/2014/main" id="{1236A706-7A55-5D60-1BCB-33FC96167C3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32445" y="3123526"/>
                          <a:ext cx="2420184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Ø"/>
                          </a:pPr>
                          <a:r>
                            <a:rPr lang="en-US" sz="1400" b="1" dirty="0"/>
                            <a:t>With the help of shapes we have created KPI’s</a:t>
                          </a:r>
                        </a:p>
                      </p:txBody>
                    </p:sp>
                  </p:grpSp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A2362ADE-B789-6A08-DDA6-F5E012D0A1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1094" y="4039103"/>
                        <a:ext cx="1999816" cy="55765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285750" indent="-285750">
                          <a:buFont typeface="Wingdings" panose="05000000000000000000" pitchFamily="2" charset="2"/>
                          <a:buChar char="Ø"/>
                        </a:pPr>
                        <a:r>
                          <a:rPr lang="en-US" sz="1400" b="1" u="sng" dirty="0"/>
                          <a:t>1</a:t>
                        </a:r>
                        <a:r>
                          <a:rPr lang="en-US" sz="1400" b="1" u="sng" baseline="30000" dirty="0"/>
                          <a:t>st</a:t>
                        </a:r>
                        <a:r>
                          <a:rPr lang="en-US" sz="1400" b="1" u="sng" dirty="0"/>
                          <a:t> KPI </a:t>
                        </a:r>
                        <a:r>
                          <a:rPr lang="en-US" sz="1400" b="1" dirty="0"/>
                          <a:t>: Year wise Loan amount {Sum}</a:t>
                        </a:r>
                      </a:p>
                    </p:txBody>
                  </p:sp>
                </p:grp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D228A897-3076-030E-E4AC-B569B2F66A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84140" y="4830545"/>
                      <a:ext cx="2268186" cy="7872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u="sng" dirty="0"/>
                        <a:t>2</a:t>
                      </a:r>
                      <a:r>
                        <a:rPr lang="en-US" sz="1400" b="1" u="sng" baseline="30000" dirty="0"/>
                        <a:t>nd</a:t>
                      </a:r>
                      <a:r>
                        <a:rPr lang="en-US" sz="1400" b="1" u="sng" dirty="0"/>
                        <a:t> KPI : </a:t>
                      </a:r>
                      <a:r>
                        <a:rPr lang="en-US" sz="1400" b="1" dirty="0"/>
                        <a:t>Grade &amp; Subgrade wise Revol_bal {Sum}</a:t>
                      </a:r>
                    </a:p>
                  </p:txBody>
                </p:sp>
              </p:grp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C9852442-6742-E6B7-7AD7-0DE1BD61FA2B}"/>
                      </a:ext>
                    </a:extLst>
                  </p:cNvPr>
                  <p:cNvSpPr txBox="1"/>
                  <p:nvPr/>
                </p:nvSpPr>
                <p:spPr>
                  <a:xfrm>
                    <a:off x="8745388" y="2199090"/>
                    <a:ext cx="2252294" cy="7872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Wingdings" panose="05000000000000000000" pitchFamily="2" charset="2"/>
                      <a:buChar char="Ø"/>
                    </a:pPr>
                    <a:r>
                      <a:rPr lang="en-US" sz="1400" b="1" u="sng" dirty="0"/>
                      <a:t>3</a:t>
                    </a:r>
                    <a:r>
                      <a:rPr lang="en-US" sz="1400" b="1" u="sng" baseline="30000" dirty="0"/>
                      <a:t>rd</a:t>
                    </a:r>
                    <a:r>
                      <a:rPr lang="en-US" sz="1400" b="1" u="sng" dirty="0"/>
                      <a:t> KPI </a:t>
                    </a:r>
                    <a:r>
                      <a:rPr lang="en-US" sz="1400" b="1" dirty="0"/>
                      <a:t>: Verified &amp; Non-Verified wise Total payment {Sum}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5F052258-2E7E-2C9C-2078-D0906CD6AA71}"/>
                      </a:ext>
                    </a:extLst>
                  </p:cNvPr>
                  <p:cNvSpPr txBox="1"/>
                  <p:nvPr/>
                </p:nvSpPr>
                <p:spPr>
                  <a:xfrm>
                    <a:off x="9263312" y="3127745"/>
                    <a:ext cx="2476586" cy="5576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Wingdings" panose="05000000000000000000" pitchFamily="2" charset="2"/>
                      <a:buChar char="Ø"/>
                    </a:pPr>
                    <a:r>
                      <a:rPr lang="en-US" sz="1400" b="1" u="sng" dirty="0"/>
                      <a:t>4</a:t>
                    </a:r>
                    <a:r>
                      <a:rPr lang="en-US" sz="1400" b="1" u="sng" baseline="30000" dirty="0"/>
                      <a:t>th</a:t>
                    </a:r>
                    <a:r>
                      <a:rPr lang="en-US" sz="1400" b="1" u="sng" dirty="0"/>
                      <a:t> KPI </a:t>
                    </a:r>
                    <a:r>
                      <a:rPr lang="en-US" sz="1400" b="1" dirty="0"/>
                      <a:t>: State &amp; Month wise Loan Status {Count}</a:t>
                    </a:r>
                  </a:p>
                </p:txBody>
              </p: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2AC6B17-33D8-5BAC-E1FF-ABCF2C7FC89F}"/>
                    </a:ext>
                  </a:extLst>
                </p:cNvPr>
                <p:cNvSpPr txBox="1"/>
                <p:nvPr/>
              </p:nvSpPr>
              <p:spPr>
                <a:xfrm flipH="1">
                  <a:off x="9086553" y="3947961"/>
                  <a:ext cx="2502067" cy="7872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en-US" sz="1400" b="1" u="sng" dirty="0"/>
                    <a:t>5</a:t>
                  </a:r>
                  <a:r>
                    <a:rPr lang="en-US" sz="1400" b="1" u="sng" baseline="30000" dirty="0"/>
                    <a:t>th</a:t>
                  </a:r>
                  <a:r>
                    <a:rPr lang="en-US" sz="1400" b="1" u="sng" dirty="0"/>
                    <a:t> KPI </a:t>
                  </a:r>
                  <a:r>
                    <a:rPr lang="en-US" sz="1400" b="1" dirty="0"/>
                    <a:t>: Home Ownership vs Last Payment date Stats {Count}</a:t>
                  </a: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24AED4D-513B-31C3-80C2-298CA88F950F}"/>
                  </a:ext>
                </a:extLst>
              </p:cNvPr>
              <p:cNvSpPr txBox="1"/>
              <p:nvPr/>
            </p:nvSpPr>
            <p:spPr>
              <a:xfrm>
                <a:off x="8836091" y="4861084"/>
                <a:ext cx="2361656" cy="787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b="1" u="sng" dirty="0"/>
                  <a:t>Used Slicers </a:t>
                </a:r>
                <a:r>
                  <a:rPr lang="en-US" sz="1400" b="1" dirty="0"/>
                  <a:t>: Year, Verification Status, Issue_d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55FBF3-FACA-5407-3388-2C26B3F61526}"/>
                </a:ext>
              </a:extLst>
            </p:cNvPr>
            <p:cNvSpPr txBox="1"/>
            <p:nvPr/>
          </p:nvSpPr>
          <p:spPr>
            <a:xfrm>
              <a:off x="373224" y="5831446"/>
              <a:ext cx="11728580" cy="328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877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349246B-36A5-3DB7-49AE-BC070AEAB88F}"/>
              </a:ext>
            </a:extLst>
          </p:cNvPr>
          <p:cNvSpPr/>
          <p:nvPr/>
        </p:nvSpPr>
        <p:spPr>
          <a:xfrm>
            <a:off x="273377" y="4902740"/>
            <a:ext cx="2703287" cy="8171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7FDB6C-2828-36C1-A67B-DD74C26A0888}"/>
              </a:ext>
            </a:extLst>
          </p:cNvPr>
          <p:cNvSpPr/>
          <p:nvPr/>
        </p:nvSpPr>
        <p:spPr>
          <a:xfrm>
            <a:off x="97410" y="5757877"/>
            <a:ext cx="11997180" cy="1025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F023B49-49FC-19B8-EA00-38F1363EBEBE}"/>
              </a:ext>
            </a:extLst>
          </p:cNvPr>
          <p:cNvGrpSpPr/>
          <p:nvPr/>
        </p:nvGrpSpPr>
        <p:grpSpPr>
          <a:xfrm>
            <a:off x="-9525" y="148375"/>
            <a:ext cx="11997180" cy="6709625"/>
            <a:chOff x="97410" y="-161482"/>
            <a:chExt cx="11997180" cy="670962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CFA8F5D-73D3-9E99-2A12-7694A0BF5DDB}"/>
                </a:ext>
              </a:extLst>
            </p:cNvPr>
            <p:cNvGrpSpPr/>
            <p:nvPr/>
          </p:nvGrpSpPr>
          <p:grpSpPr>
            <a:xfrm>
              <a:off x="97410" y="-161482"/>
              <a:ext cx="11997180" cy="6709625"/>
              <a:chOff x="97410" y="-161482"/>
              <a:chExt cx="11997180" cy="670962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50AF067-FF0F-8731-403F-C3D12AF6B0A4}"/>
                  </a:ext>
                </a:extLst>
              </p:cNvPr>
              <p:cNvGrpSpPr/>
              <p:nvPr/>
            </p:nvGrpSpPr>
            <p:grpSpPr>
              <a:xfrm>
                <a:off x="97410" y="-161482"/>
                <a:ext cx="11997180" cy="6709625"/>
                <a:chOff x="97410" y="-76641"/>
                <a:chExt cx="11997180" cy="6709625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F785B050-5EA8-FED2-C5AB-F1F4A06A5FD2}"/>
                    </a:ext>
                  </a:extLst>
                </p:cNvPr>
                <p:cNvGrpSpPr/>
                <p:nvPr/>
              </p:nvGrpSpPr>
              <p:grpSpPr>
                <a:xfrm>
                  <a:off x="97410" y="-76641"/>
                  <a:ext cx="11997180" cy="6709625"/>
                  <a:chOff x="97410" y="-1227"/>
                  <a:chExt cx="11997180" cy="6709625"/>
                </a:xfrm>
              </p:grpSpPr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DCAE053D-DB03-2CBF-A451-FB604357511E}"/>
                      </a:ext>
                    </a:extLst>
                  </p:cNvPr>
                  <p:cNvGrpSpPr/>
                  <p:nvPr/>
                </p:nvGrpSpPr>
                <p:grpSpPr>
                  <a:xfrm>
                    <a:off x="162882" y="-1227"/>
                    <a:ext cx="11866235" cy="5607577"/>
                    <a:chOff x="123930" y="-146345"/>
                    <a:chExt cx="12087225" cy="5868615"/>
                  </a:xfrm>
                </p:grpSpPr>
                <p:pic>
                  <p:nvPicPr>
                    <p:cNvPr id="33" name="Picture 32" descr="A diagram with a few circles and a few colored bars&#10;&#10;Description automatically generated with medium confidence">
                      <a:extLst>
                        <a:ext uri="{FF2B5EF4-FFF2-40B4-BE49-F238E27FC236}">
                          <a16:creationId xmlns:a16="http://schemas.microsoft.com/office/drawing/2014/main" id="{DB43562A-0B56-6424-7876-2A26082C83D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3930" y="-146345"/>
                      <a:ext cx="12087225" cy="586861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4" name="Rectangle: Rounded Corners 33">
                      <a:extLst>
                        <a:ext uri="{FF2B5EF4-FFF2-40B4-BE49-F238E27FC236}">
                          <a16:creationId xmlns:a16="http://schemas.microsoft.com/office/drawing/2014/main" id="{456229B9-2367-121F-5530-F9B9BDE221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2804" y="4827325"/>
                      <a:ext cx="2703287" cy="817124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F99F3C52-2E29-F543-EE5D-CFFCBF42CEC4}"/>
                      </a:ext>
                    </a:extLst>
                  </p:cNvPr>
                  <p:cNvSpPr/>
                  <p:nvPr/>
                </p:nvSpPr>
                <p:spPr>
                  <a:xfrm>
                    <a:off x="97410" y="5682463"/>
                    <a:ext cx="11997180" cy="10259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pic>
              <p:nvPicPr>
                <p:cNvPr id="35" name="Picture 34" descr="A screenshot of a data presentation&#10;&#10;Description automatically generated">
                  <a:extLst>
                    <a:ext uri="{FF2B5EF4-FFF2-40B4-BE49-F238E27FC236}">
                      <a16:creationId xmlns:a16="http://schemas.microsoft.com/office/drawing/2014/main" id="{41C755A9-F1FC-6520-BB24-B472BD6A7A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7240" y="1440961"/>
                  <a:ext cx="2653864" cy="2206601"/>
                </a:xfrm>
                <a:prstGeom prst="ellipse">
                  <a:avLst/>
                </a:prstGeom>
                <a:ln w="63500" cap="rnd">
                  <a:solidFill>
                    <a:srgbClr val="333333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7A4DEE-74D7-286D-2DF0-2D2550CDFA30}"/>
                  </a:ext>
                </a:extLst>
              </p:cNvPr>
              <p:cNvSpPr txBox="1"/>
              <p:nvPr/>
            </p:nvSpPr>
            <p:spPr>
              <a:xfrm>
                <a:off x="6890478" y="273378"/>
                <a:ext cx="612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25805D-24EA-C569-6E6E-B380E63775BE}"/>
                  </a:ext>
                </a:extLst>
              </p:cNvPr>
              <p:cNvSpPr txBox="1"/>
              <p:nvPr/>
            </p:nvSpPr>
            <p:spPr>
              <a:xfrm>
                <a:off x="6922885" y="4641960"/>
                <a:ext cx="612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5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E4130E2-D10C-3C6B-C802-BEB315508B4B}"/>
                  </a:ext>
                </a:extLst>
              </p:cNvPr>
              <p:cNvSpPr txBox="1"/>
              <p:nvPr/>
            </p:nvSpPr>
            <p:spPr>
              <a:xfrm>
                <a:off x="7922713" y="3538310"/>
                <a:ext cx="612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5A8186F-3F1B-24B7-39CD-5F360488AC85}"/>
                  </a:ext>
                </a:extLst>
              </p:cNvPr>
              <p:cNvSpPr txBox="1"/>
              <p:nvPr/>
            </p:nvSpPr>
            <p:spPr>
              <a:xfrm>
                <a:off x="8535455" y="2442656"/>
                <a:ext cx="612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AAD51B8-B8CA-38D3-A2DB-0F109111D1C8}"/>
                  </a:ext>
                </a:extLst>
              </p:cNvPr>
              <p:cNvSpPr txBox="1"/>
              <p:nvPr/>
            </p:nvSpPr>
            <p:spPr>
              <a:xfrm>
                <a:off x="7801219" y="1341136"/>
                <a:ext cx="612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2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33F1562-4908-39B4-0C2B-7FE98A8A6569}"/>
                </a:ext>
              </a:extLst>
            </p:cNvPr>
            <p:cNvSpPr txBox="1"/>
            <p:nvPr/>
          </p:nvSpPr>
          <p:spPr>
            <a:xfrm>
              <a:off x="9234093" y="2159619"/>
              <a:ext cx="2441542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b="1" u="sng" dirty="0"/>
                <a:t>Dashboard</a:t>
              </a:r>
              <a:r>
                <a:rPr lang="en-US" sz="1400" b="1" u="sng" dirty="0"/>
                <a:t> </a:t>
              </a:r>
              <a:r>
                <a:rPr lang="en-US" sz="1400" b="1" dirty="0"/>
                <a:t>: We have used Horizontal and Vertical Container for making dashboard.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544FE4-43EE-A064-DEB2-89199956323A}"/>
                </a:ext>
              </a:extLst>
            </p:cNvPr>
            <p:cNvSpPr txBox="1"/>
            <p:nvPr/>
          </p:nvSpPr>
          <p:spPr>
            <a:xfrm>
              <a:off x="8745704" y="3230643"/>
              <a:ext cx="3207484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b="1" u="sng" dirty="0"/>
                <a:t>Slicers </a:t>
              </a:r>
              <a:r>
                <a:rPr lang="en-US" sz="1400" b="1" dirty="0"/>
                <a:t>:  we have exploited Year, Grade, Verification, Addr State , Month and Home ownership as Slicer in dashboard.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50269D-24D7-852A-78C6-36639120FDA6}"/>
                </a:ext>
              </a:extLst>
            </p:cNvPr>
            <p:cNvSpPr txBox="1"/>
            <p:nvPr/>
          </p:nvSpPr>
          <p:spPr>
            <a:xfrm>
              <a:off x="7801219" y="4326187"/>
              <a:ext cx="3775973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b="1" u="sng" dirty="0"/>
                <a:t>Advanced Filter </a:t>
              </a:r>
              <a:r>
                <a:rPr lang="en-US" sz="1400" b="1" dirty="0"/>
                <a:t>: we applied Hide and Show Filter , Applied Logo and used Action filter in order to make interactive Dashboard.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A5F250-1DF2-CD14-B77A-5565C7B7D22E}"/>
                </a:ext>
              </a:extLst>
            </p:cNvPr>
            <p:cNvSpPr txBox="1"/>
            <p:nvPr/>
          </p:nvSpPr>
          <p:spPr>
            <a:xfrm>
              <a:off x="7801219" y="4888"/>
              <a:ext cx="38744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b="1" u="sng" dirty="0"/>
                <a:t>Data Manipualtion </a:t>
              </a:r>
              <a:r>
                <a:rPr lang="en-US" sz="1400" b="1" dirty="0"/>
                <a:t>:  Clean data, import data into tableau and we used full outer join in order to get output from both the tables.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0D2F760-1A67-BAB1-8F13-8126F732B1A8}"/>
                </a:ext>
              </a:extLst>
            </p:cNvPr>
            <p:cNvSpPr txBox="1"/>
            <p:nvPr/>
          </p:nvSpPr>
          <p:spPr>
            <a:xfrm>
              <a:off x="8616613" y="1054485"/>
              <a:ext cx="3138611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b="1" u="sng" dirty="0"/>
                <a:t>KPI’s </a:t>
              </a:r>
              <a:r>
                <a:rPr lang="en-US" sz="1400" b="1" dirty="0"/>
                <a:t>: We have created all KPI with the help of dimension and measures and also used aggregate function.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53C1F9D-32C0-C479-81A2-0C0AF7E36659}"/>
              </a:ext>
            </a:extLst>
          </p:cNvPr>
          <p:cNvSpPr txBox="1"/>
          <p:nvPr/>
        </p:nvSpPr>
        <p:spPr>
          <a:xfrm>
            <a:off x="384514" y="326183"/>
            <a:ext cx="259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271987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134EE22-DD24-76E1-AD71-1B7CE94968FE}"/>
              </a:ext>
            </a:extLst>
          </p:cNvPr>
          <p:cNvGrpSpPr/>
          <p:nvPr/>
        </p:nvGrpSpPr>
        <p:grpSpPr>
          <a:xfrm>
            <a:off x="0" y="-298966"/>
            <a:ext cx="12192000" cy="6858000"/>
            <a:chOff x="0" y="-298966"/>
            <a:chExt cx="12192000" cy="6858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CD99FD5-BDF3-A96A-086E-764D618E68B1}"/>
                </a:ext>
              </a:extLst>
            </p:cNvPr>
            <p:cNvGrpSpPr/>
            <p:nvPr/>
          </p:nvGrpSpPr>
          <p:grpSpPr>
            <a:xfrm>
              <a:off x="0" y="-298966"/>
              <a:ext cx="12192000" cy="6858000"/>
              <a:chOff x="0" y="-298966"/>
              <a:chExt cx="12192000" cy="6858000"/>
            </a:xfrm>
          </p:grpSpPr>
          <p:pic>
            <p:nvPicPr>
              <p:cNvPr id="5" name="Picture 4" descr="A diagram of colorful rectangular shapes&#10;&#10;Description automatically generated with medium confidence">
                <a:extLst>
                  <a:ext uri="{FF2B5EF4-FFF2-40B4-BE49-F238E27FC236}">
                    <a16:creationId xmlns:a16="http://schemas.microsoft.com/office/drawing/2014/main" id="{87EE610A-227B-F48B-7045-DB83AA2FE7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-298966"/>
                <a:ext cx="12192000" cy="6858000"/>
              </a:xfrm>
              <a:prstGeom prst="rect">
                <a:avLst/>
              </a:prstGeom>
            </p:spPr>
          </p:pic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20880CB-6954-D4B2-3529-30C7CD90EEAD}"/>
                  </a:ext>
                </a:extLst>
              </p:cNvPr>
              <p:cNvGrpSpPr/>
              <p:nvPr/>
            </p:nvGrpSpPr>
            <p:grpSpPr>
              <a:xfrm>
                <a:off x="1209675" y="682109"/>
                <a:ext cx="3886199" cy="4274195"/>
                <a:chOff x="1209675" y="682109"/>
                <a:chExt cx="3886199" cy="4274195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6D21BF-F22B-EA48-2CF2-9D2F1D28D7D3}"/>
                    </a:ext>
                  </a:extLst>
                </p:cNvPr>
                <p:cNvSpPr txBox="1"/>
                <p:nvPr/>
              </p:nvSpPr>
              <p:spPr>
                <a:xfrm>
                  <a:off x="1209675" y="682109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1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3600124-BC3B-F6B4-6462-589165F7F693}"/>
                    </a:ext>
                  </a:extLst>
                </p:cNvPr>
                <p:cNvSpPr txBox="1"/>
                <p:nvPr/>
              </p:nvSpPr>
              <p:spPr>
                <a:xfrm>
                  <a:off x="4667249" y="4586972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6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834EFAE-9F8C-63E3-B3B0-5CE93CED9D19}"/>
                    </a:ext>
                  </a:extLst>
                </p:cNvPr>
                <p:cNvSpPr txBox="1"/>
                <p:nvPr/>
              </p:nvSpPr>
              <p:spPr>
                <a:xfrm>
                  <a:off x="4110036" y="2206109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3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6FD1392-AD41-37A7-D813-B5B0A7264E7E}"/>
                    </a:ext>
                  </a:extLst>
                </p:cNvPr>
                <p:cNvSpPr txBox="1"/>
                <p:nvPr/>
              </p:nvSpPr>
              <p:spPr>
                <a:xfrm>
                  <a:off x="3800475" y="3754994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5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80E39A7-C070-162B-7411-4A15D1E45B83}"/>
                    </a:ext>
                  </a:extLst>
                </p:cNvPr>
                <p:cNvSpPr txBox="1"/>
                <p:nvPr/>
              </p:nvSpPr>
              <p:spPr>
                <a:xfrm>
                  <a:off x="4324348" y="2984242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4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433E709-05FD-8F31-369F-CE9697CED149}"/>
                    </a:ext>
                  </a:extLst>
                </p:cNvPr>
                <p:cNvSpPr txBox="1"/>
                <p:nvPr/>
              </p:nvSpPr>
              <p:spPr>
                <a:xfrm>
                  <a:off x="1500187" y="1521857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2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9C493C-0613-DBA0-69C6-032DC4B1A0D0}"/>
                  </a:ext>
                </a:extLst>
              </p:cNvPr>
              <p:cNvSpPr txBox="1"/>
              <p:nvPr/>
            </p:nvSpPr>
            <p:spPr>
              <a:xfrm>
                <a:off x="2146041" y="-82481"/>
                <a:ext cx="29498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r>
                  <a:rPr lang="en-US" sz="3200" b="1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reflection blurRad="6350" stA="53000" endA="300" endPos="35500" dir="5400000" sy="-90000" algn="bl" rotWithShape="0"/>
                    </a:effectLst>
                  </a:rPr>
                  <a:t>MYSQL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27CE7B-BBA0-7495-959E-F102397A8785}"/>
                </a:ext>
              </a:extLst>
            </p:cNvPr>
            <p:cNvSpPr txBox="1"/>
            <p:nvPr/>
          </p:nvSpPr>
          <p:spPr>
            <a:xfrm>
              <a:off x="2472614" y="599627"/>
              <a:ext cx="540242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u="sng" dirty="0"/>
                <a:t>Data Manipulation</a:t>
              </a:r>
              <a:r>
                <a:rPr lang="en-US" sz="1200" b="1" dirty="0"/>
                <a:t>:  we have converted actutal date formate of Issue_d into Custom Format after that imported data in MySQL &amp; created database.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F468A5-F23E-372B-7AD1-02DB2073DE15}"/>
                </a:ext>
              </a:extLst>
            </p:cNvPr>
            <p:cNvSpPr txBox="1"/>
            <p:nvPr/>
          </p:nvSpPr>
          <p:spPr>
            <a:xfrm>
              <a:off x="2856101" y="1484323"/>
              <a:ext cx="50189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u="sng" dirty="0"/>
                <a:t>1</a:t>
              </a:r>
              <a:r>
                <a:rPr lang="en-US" sz="1600" b="1" u="sng" baseline="30000" dirty="0"/>
                <a:t>st</a:t>
              </a:r>
              <a:r>
                <a:rPr lang="en-US" sz="1600" b="1" u="sng" dirty="0"/>
                <a:t> KPI</a:t>
              </a:r>
              <a:r>
                <a:rPr lang="en-US" sz="1400" b="1" dirty="0"/>
                <a:t> : We applied aggregate function {Sum} and used Group By And Order By as Year.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AFC660-4A7F-F764-D3C3-2B1D1DABED1D}"/>
                </a:ext>
              </a:extLst>
            </p:cNvPr>
            <p:cNvSpPr txBox="1"/>
            <p:nvPr/>
          </p:nvSpPr>
          <p:spPr>
            <a:xfrm>
              <a:off x="5365569" y="2113776"/>
              <a:ext cx="51131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u="sng" dirty="0"/>
                <a:t>2</a:t>
              </a:r>
              <a:r>
                <a:rPr lang="en-US" sz="1600" b="1" u="sng" baseline="30000" dirty="0"/>
                <a:t>nd</a:t>
              </a:r>
              <a:r>
                <a:rPr lang="en-US" sz="1600" b="1" u="sng" dirty="0"/>
                <a:t> KPI </a:t>
              </a:r>
              <a:r>
                <a:rPr lang="en-US" sz="1400" b="1" dirty="0"/>
                <a:t>: In Order to get 2</a:t>
              </a:r>
              <a:r>
                <a:rPr lang="en-US" sz="1400" b="1" baseline="30000" dirty="0"/>
                <a:t>nd</a:t>
              </a:r>
              <a:r>
                <a:rPr lang="en-US" sz="1400" b="1" dirty="0"/>
                <a:t> KPI we have operated Full outer join , used group by as grade &amp; subgrade and order by as subgrade.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7EA123-E31E-A83D-DFF6-3F1E97AEC4A6}"/>
                </a:ext>
              </a:extLst>
            </p:cNvPr>
            <p:cNvSpPr txBox="1"/>
            <p:nvPr/>
          </p:nvSpPr>
          <p:spPr>
            <a:xfrm>
              <a:off x="5505061" y="2933130"/>
              <a:ext cx="52717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u="sng" dirty="0"/>
                <a:t>3</a:t>
              </a:r>
              <a:r>
                <a:rPr lang="en-US" sz="1600" b="1" u="sng" baseline="30000" dirty="0"/>
                <a:t>rd</a:t>
              </a:r>
              <a:r>
                <a:rPr lang="en-US" sz="1600" b="1" u="sng" dirty="0"/>
                <a:t> KPI </a:t>
              </a:r>
              <a:r>
                <a:rPr lang="en-US" sz="1400" b="1" dirty="0"/>
                <a:t>: We applied Inner Join as well as aggregate function{Count} and Round function also group by Verification status.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F44B52-BE37-D2AA-E04F-9C3830356C42}"/>
                </a:ext>
              </a:extLst>
            </p:cNvPr>
            <p:cNvSpPr txBox="1"/>
            <p:nvPr/>
          </p:nvSpPr>
          <p:spPr>
            <a:xfrm>
              <a:off x="5173826" y="3678050"/>
              <a:ext cx="494988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u="sng" dirty="0"/>
                <a:t>4</a:t>
              </a:r>
              <a:r>
                <a:rPr lang="en-US" sz="1600" b="1" u="sng" baseline="30000" dirty="0"/>
                <a:t>th</a:t>
              </a:r>
              <a:r>
                <a:rPr lang="en-US" sz="1600" b="1" u="sng" dirty="0"/>
                <a:t> KPI </a:t>
              </a:r>
              <a:r>
                <a:rPr lang="en-US" sz="1400" b="1" dirty="0"/>
                <a:t>: We have used aggregate function{Count} ,Group By Addr State and Month, Order By Addr State.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92902E5-350F-27EE-DE0D-F395B3358B5A}"/>
                </a:ext>
              </a:extLst>
            </p:cNvPr>
            <p:cNvSpPr txBox="1"/>
            <p:nvPr/>
          </p:nvSpPr>
          <p:spPr>
            <a:xfrm>
              <a:off x="6096000" y="4510028"/>
              <a:ext cx="486746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u="sng" dirty="0"/>
                <a:t>5</a:t>
              </a:r>
              <a:r>
                <a:rPr lang="en-US" sz="1600" b="1" u="sng" baseline="30000" dirty="0"/>
                <a:t>th</a:t>
              </a:r>
              <a:r>
                <a:rPr lang="en-US" sz="1600" b="1" u="sng" dirty="0"/>
                <a:t> KPI </a:t>
              </a:r>
              <a:r>
                <a:rPr lang="en-US" sz="1400" b="1" dirty="0"/>
                <a:t>: We applied Full Outer Join and Group By as Home Ownership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028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B163134-B070-692D-5A02-43E35927E4C2}"/>
              </a:ext>
            </a:extLst>
          </p:cNvPr>
          <p:cNvSpPr txBox="1"/>
          <p:nvPr/>
        </p:nvSpPr>
        <p:spPr>
          <a:xfrm>
            <a:off x="6256746" y="1234068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9E99E0-42F1-8D65-B6D0-0AE2CAF0E12B}"/>
              </a:ext>
            </a:extLst>
          </p:cNvPr>
          <p:cNvSpPr txBox="1"/>
          <p:nvPr/>
        </p:nvSpPr>
        <p:spPr>
          <a:xfrm>
            <a:off x="9075360" y="2804132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042FFB-B673-1261-7C99-AAFCD79287B6}"/>
              </a:ext>
            </a:extLst>
          </p:cNvPr>
          <p:cNvGrpSpPr/>
          <p:nvPr/>
        </p:nvGrpSpPr>
        <p:grpSpPr>
          <a:xfrm>
            <a:off x="0" y="-9330"/>
            <a:ext cx="12192000" cy="6605851"/>
            <a:chOff x="0" y="-9330"/>
            <a:chExt cx="12192000" cy="660585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114BAC2-C3CF-9D99-2184-90D788BD953D}"/>
                </a:ext>
              </a:extLst>
            </p:cNvPr>
            <p:cNvGrpSpPr/>
            <p:nvPr/>
          </p:nvGrpSpPr>
          <p:grpSpPr>
            <a:xfrm>
              <a:off x="0" y="-9330"/>
              <a:ext cx="12192000" cy="6605851"/>
              <a:chOff x="0" y="0"/>
              <a:chExt cx="12192000" cy="660585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FEB452C-ECE8-C484-CA72-B7227AEABE0D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605851"/>
                <a:chOff x="350362" y="75691"/>
                <a:chExt cx="12192000" cy="6605851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7487824C-E4F0-E770-3DF2-4D189D4F6F38}"/>
                    </a:ext>
                  </a:extLst>
                </p:cNvPr>
                <p:cNvGrpSpPr/>
                <p:nvPr/>
              </p:nvGrpSpPr>
              <p:grpSpPr>
                <a:xfrm>
                  <a:off x="350362" y="473990"/>
                  <a:ext cx="12192000" cy="6207552"/>
                  <a:chOff x="0" y="650448"/>
                  <a:chExt cx="12192000" cy="6207552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8359650D-B931-C40E-AE87-628BB78CD034}"/>
                      </a:ext>
                    </a:extLst>
                  </p:cNvPr>
                  <p:cNvGrpSpPr/>
                  <p:nvPr/>
                </p:nvGrpSpPr>
                <p:grpSpPr>
                  <a:xfrm>
                    <a:off x="350362" y="650448"/>
                    <a:ext cx="11491275" cy="5090475"/>
                    <a:chOff x="2717561" y="-126460"/>
                    <a:chExt cx="6756877" cy="6858000"/>
                  </a:xfrm>
                </p:grpSpPr>
                <p:pic>
                  <p:nvPicPr>
                    <p:cNvPr id="13" name="Picture 12" descr="A diagram of different colored circles&#10;&#10;Description automatically generated">
                      <a:extLst>
                        <a:ext uri="{FF2B5EF4-FFF2-40B4-BE49-F238E27FC236}">
                          <a16:creationId xmlns:a16="http://schemas.microsoft.com/office/drawing/2014/main" id="{595D43B8-4C40-B144-DF08-7F04261C2A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717561" y="-126460"/>
                      <a:ext cx="6756877" cy="6858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" name="Picture 13" descr="A screenshot of a data analysis&#10;&#10;Description automatically generated">
                      <a:extLst>
                        <a:ext uri="{FF2B5EF4-FFF2-40B4-BE49-F238E27FC236}">
                          <a16:creationId xmlns:a16="http://schemas.microsoft.com/office/drawing/2014/main" id="{A9DBFAE4-8061-3217-2FA0-67DC74796D4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36267" y="2014163"/>
                      <a:ext cx="2342746" cy="2343828"/>
                    </a:xfrm>
                    <a:prstGeom prst="ellipse">
                      <a:avLst/>
                    </a:prstGeom>
                    <a:ln w="63500" cap="rnd">
                      <a:solidFill>
                        <a:srgbClr val="333333"/>
                      </a:solidFill>
                    </a:ln>
                    <a:effectLst>
                      <a:outerShdw blurRad="381000" dist="292100" dir="5400000" sx="-80000" sy="-18000" rotWithShape="0">
                        <a:srgbClr val="000000">
                          <a:alpha val="22000"/>
                        </a:srgbClr>
                      </a:outerShdw>
                    </a:effectLst>
                    <a:scene3d>
                      <a:camera prst="orthographicFront"/>
                      <a:lightRig rig="contrasting" dir="t">
                        <a:rot lat="0" lon="0" rev="3000000"/>
                      </a:lightRig>
                    </a:scene3d>
                    <a:sp3d contourW="7620">
                      <a:bevelT w="95250" h="31750"/>
                      <a:contourClr>
                        <a:srgbClr val="333333"/>
                      </a:contourClr>
                    </a:sp3d>
                  </p:spPr>
                </p:pic>
              </p:grp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F2BD5519-D65C-AC54-CB99-CE784C4BC218}"/>
                      </a:ext>
                    </a:extLst>
                  </p:cNvPr>
                  <p:cNvSpPr/>
                  <p:nvPr/>
                </p:nvSpPr>
                <p:spPr>
                  <a:xfrm>
                    <a:off x="0" y="6014302"/>
                    <a:ext cx="12192000" cy="8436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1B6E80F-D49B-9830-E918-15062659EE1B}"/>
                    </a:ext>
                  </a:extLst>
                </p:cNvPr>
                <p:cNvSpPr txBox="1"/>
                <p:nvPr/>
              </p:nvSpPr>
              <p:spPr>
                <a:xfrm>
                  <a:off x="350362" y="75691"/>
                  <a:ext cx="22812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>
                      <a:ln w="0"/>
                      <a:solidFill>
                        <a:schemeClr val="accent1">
                          <a:lumMod val="50000"/>
                        </a:schemeClr>
                      </a:solidFill>
                      <a:effectLst>
                        <a:reflection blurRad="6350" stA="53000" endA="300" endPos="35500" dir="5400000" sy="-90000" algn="bl" rotWithShape="0"/>
                      </a:effectLst>
                    </a:rPr>
                    <a:t>POWER BI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78205-0CA5-E93D-D849-932EA95D393B}"/>
                  </a:ext>
                </a:extLst>
              </p:cNvPr>
              <p:cNvSpPr txBox="1"/>
              <p:nvPr/>
            </p:nvSpPr>
            <p:spPr>
              <a:xfrm>
                <a:off x="2544635" y="2490606"/>
                <a:ext cx="542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4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F500832-E878-FDD8-CA6F-FAEFB6C8C1A2}"/>
                  </a:ext>
                </a:extLst>
              </p:cNvPr>
              <p:cNvGrpSpPr/>
              <p:nvPr/>
            </p:nvGrpSpPr>
            <p:grpSpPr>
              <a:xfrm>
                <a:off x="5327389" y="1201686"/>
                <a:ext cx="4319976" cy="3292909"/>
                <a:chOff x="5327389" y="1201686"/>
                <a:chExt cx="4319976" cy="3292909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69182D9-D5FD-583F-2A40-DB3B5768429D}"/>
                    </a:ext>
                  </a:extLst>
                </p:cNvPr>
                <p:cNvSpPr txBox="1"/>
                <p:nvPr/>
              </p:nvSpPr>
              <p:spPr>
                <a:xfrm>
                  <a:off x="5327389" y="4125263"/>
                  <a:ext cx="5429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3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2CDA3EA-94D1-D1AD-FD8E-DBE924ABC365}"/>
                    </a:ext>
                  </a:extLst>
                </p:cNvPr>
                <p:cNvSpPr txBox="1"/>
                <p:nvPr/>
              </p:nvSpPr>
              <p:spPr>
                <a:xfrm>
                  <a:off x="6255286" y="1201686"/>
                  <a:ext cx="5429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1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B89973D-9FDF-D755-1420-B365A0358B14}"/>
                    </a:ext>
                  </a:extLst>
                </p:cNvPr>
                <p:cNvSpPr txBox="1"/>
                <p:nvPr/>
              </p:nvSpPr>
              <p:spPr>
                <a:xfrm>
                  <a:off x="9104440" y="2857089"/>
                  <a:ext cx="5429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2</a:t>
                  </a:r>
                </a:p>
              </p:txBody>
            </p: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8178F0-D686-FE7E-3F0A-608703F660D7}"/>
                </a:ext>
              </a:extLst>
            </p:cNvPr>
            <p:cNvSpPr txBox="1"/>
            <p:nvPr/>
          </p:nvSpPr>
          <p:spPr>
            <a:xfrm>
              <a:off x="1468028" y="1029480"/>
              <a:ext cx="3042739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u="sng" dirty="0"/>
                <a:t>Data Manipulation :  </a:t>
              </a:r>
              <a:r>
                <a:rPr lang="en-US" sz="1400" b="1" dirty="0"/>
                <a:t>Cleaned Data  in power query editor and Load data, in model we  established relation between two table 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EE0F7E-517E-F58B-9183-885E46DD3772}"/>
                </a:ext>
              </a:extLst>
            </p:cNvPr>
            <p:cNvSpPr txBox="1"/>
            <p:nvPr/>
          </p:nvSpPr>
          <p:spPr>
            <a:xfrm>
              <a:off x="8545650" y="1029480"/>
              <a:ext cx="2257425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u="sng" dirty="0"/>
                <a:t>KPI’s </a:t>
              </a:r>
              <a:r>
                <a:rPr lang="en-US" sz="1400" b="1" dirty="0"/>
                <a:t>: With the help of card we have made all KPI ,Simply drag and drop the values in kpi.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6897DA-5ADA-B1B1-1F68-756A0B5E3BCA}"/>
                </a:ext>
              </a:extLst>
            </p:cNvPr>
            <p:cNvSpPr txBox="1"/>
            <p:nvPr/>
          </p:nvSpPr>
          <p:spPr>
            <a:xfrm>
              <a:off x="8233847" y="3979218"/>
              <a:ext cx="256922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u="sng" dirty="0"/>
                <a:t>Filter </a:t>
              </a:r>
              <a:r>
                <a:rPr lang="en-US" sz="1400" b="1" dirty="0"/>
                <a:t>:  Year, Month, Home ownership and also applied logo.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E2CF30-9269-2F10-68ED-6B7EBAB14879}"/>
                </a:ext>
              </a:extLst>
            </p:cNvPr>
            <p:cNvSpPr txBox="1"/>
            <p:nvPr/>
          </p:nvSpPr>
          <p:spPr>
            <a:xfrm>
              <a:off x="1548882" y="3886884"/>
              <a:ext cx="2569227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u="sng" dirty="0"/>
                <a:t>Button </a:t>
              </a:r>
              <a:r>
                <a:rPr lang="en-US" sz="1400" b="1" dirty="0"/>
                <a:t>:  We have created dashboard and details as button for the action of this button used bookmark.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29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83BDA57-3D6B-7004-8852-4A96DD10380C}"/>
              </a:ext>
            </a:extLst>
          </p:cNvPr>
          <p:cNvSpPr txBox="1"/>
          <p:nvPr/>
        </p:nvSpPr>
        <p:spPr>
          <a:xfrm>
            <a:off x="1706253" y="4204354"/>
            <a:ext cx="103412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We can conclude overall result as revol_bal is increased in 2007 as compared to 2011.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After 2007 the growth is continuously increasing.  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dirty="0">
                <a:latin typeface="Söhne"/>
              </a:rPr>
              <a:t>T</a:t>
            </a:r>
            <a:r>
              <a:rPr lang="en-US" b="1" i="0" dirty="0">
                <a:effectLst/>
                <a:latin typeface="Söhne"/>
              </a:rPr>
              <a:t>he integration of analytics into the loan process can lead to a win-win situation for both banks and customers. It enables banks to make more informed decisions, reduce risks, and enhance profitability, while customers benefit from a smoother, more personalized, and secure lending experience. To succeed in this endeavor, banks should prioritize data quality, privacy, and ongoing innovation in their analytics strategies.</a:t>
            </a:r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D5F4F-D815-7A7B-15DE-113058F52AF1}"/>
              </a:ext>
            </a:extLst>
          </p:cNvPr>
          <p:cNvSpPr txBox="1"/>
          <p:nvPr/>
        </p:nvSpPr>
        <p:spPr>
          <a:xfrm>
            <a:off x="5991225" y="34290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CONCLUSION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36EAA2-4B2E-F0F0-C877-01BBF48C96BA}"/>
              </a:ext>
            </a:extLst>
          </p:cNvPr>
          <p:cNvGrpSpPr/>
          <p:nvPr/>
        </p:nvGrpSpPr>
        <p:grpSpPr>
          <a:xfrm>
            <a:off x="0" y="0"/>
            <a:ext cx="12169037" cy="6858000"/>
            <a:chOff x="268370" y="-70602"/>
            <a:chExt cx="12169037" cy="6858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C1199A4-C4B1-5701-D5C5-B8614A6F5A8E}"/>
                </a:ext>
              </a:extLst>
            </p:cNvPr>
            <p:cNvGrpSpPr/>
            <p:nvPr/>
          </p:nvGrpSpPr>
          <p:grpSpPr>
            <a:xfrm>
              <a:off x="268370" y="-70602"/>
              <a:ext cx="12169037" cy="6858000"/>
              <a:chOff x="-121582" y="-18853"/>
              <a:chExt cx="12169037" cy="6858000"/>
            </a:xfrm>
          </p:grpSpPr>
          <p:pic>
            <p:nvPicPr>
              <p:cNvPr id="12" name="Picture 11" descr="A green and white background&#10;&#10;Description automatically generated">
                <a:extLst>
                  <a:ext uri="{FF2B5EF4-FFF2-40B4-BE49-F238E27FC236}">
                    <a16:creationId xmlns:a16="http://schemas.microsoft.com/office/drawing/2014/main" id="{A62F229A-3619-1CFB-2E20-D0DB5B180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21582" y="-18853"/>
                <a:ext cx="12169037" cy="6858000"/>
              </a:xfrm>
              <a:prstGeom prst="rect">
                <a:avLst/>
              </a:prstGeom>
            </p:spPr>
          </p:pic>
          <p:pic>
            <p:nvPicPr>
              <p:cNvPr id="13" name="Picture 12" descr="A logo of a bank&#10;&#10;Description automatically generated">
                <a:extLst>
                  <a:ext uri="{FF2B5EF4-FFF2-40B4-BE49-F238E27FC236}">
                    <a16:creationId xmlns:a16="http://schemas.microsoft.com/office/drawing/2014/main" id="{EF60D845-AD7B-A9BB-CD30-5424DCC92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3" y="961535"/>
                <a:ext cx="5071621" cy="2696066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92EB0E-0FCC-F773-E20E-0A38F8ACA368}"/>
                </a:ext>
              </a:extLst>
            </p:cNvPr>
            <p:cNvSpPr txBox="1"/>
            <p:nvPr/>
          </p:nvSpPr>
          <p:spPr>
            <a:xfrm>
              <a:off x="1830078" y="4204354"/>
              <a:ext cx="1034120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800" b="1" dirty="0"/>
                <a:t>We can conclude overall result as revol_bal is increased in 2007 as compared to 2011.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800" b="1" dirty="0"/>
                <a:t>After 2007 the growth is continuously increasing.   </a:t>
              </a:r>
            </a:p>
            <a:p>
              <a:pPr marL="285750" indent="-285750" algn="l">
                <a:buFont typeface="Wingdings" panose="05000000000000000000" pitchFamily="2" charset="2"/>
                <a:buChar char="Ø"/>
              </a:pPr>
              <a:r>
                <a:rPr lang="en-US" b="1" dirty="0">
                  <a:latin typeface="Söhne"/>
                </a:rPr>
                <a:t>T</a:t>
              </a:r>
              <a:r>
                <a:rPr lang="en-US" b="1" i="0" dirty="0">
                  <a:effectLst/>
                  <a:latin typeface="Söhne"/>
                </a:rPr>
                <a:t>he integration of analytics into the loan process can lead to a win-win situation for both banks and customers. It enables banks to make more informed decisions, reduce risks, and enhance profitability, while customers benefit from a smoother, more personalized, and secure lending experience. To succeed in this endeavor, banks should prioritize data quality, privacy, and ongoing innovation in their analytics strategies.</a:t>
              </a:r>
            </a:p>
            <a:p>
              <a:endParaRPr 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1EBB29-EC56-67BC-4FBA-93D6AD2005AA}"/>
                </a:ext>
              </a:extLst>
            </p:cNvPr>
            <p:cNvSpPr txBox="1"/>
            <p:nvPr/>
          </p:nvSpPr>
          <p:spPr>
            <a:xfrm>
              <a:off x="6115050" y="3429000"/>
              <a:ext cx="2667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n w="0"/>
                  <a:solidFill>
                    <a:srgbClr val="00B050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737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643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priti Biranwar</dc:creator>
  <cp:lastModifiedBy>priti Biranwar</cp:lastModifiedBy>
  <cp:revision>3</cp:revision>
  <dcterms:created xsi:type="dcterms:W3CDTF">2023-10-04T09:39:12Z</dcterms:created>
  <dcterms:modified xsi:type="dcterms:W3CDTF">2023-10-05T13:21:27Z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2023-10-04T11:23:11Z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61ab7759-2134-4167-958e-621ccc373090</vt:lpwstr>
  </property>
  <property fmtid="{D5CDD505-2E9C-101B-9397-08002B2CF9AE}" pid="7" name="MSIP_Label_defa4170-0d19-0005-0004-bc88714345d2_ActionId">
    <vt:lpwstr>47a34e5f-977a-4551-baae-cd68b2c8da31</vt:lpwstr>
  </property>
  <property fmtid="{D5CDD505-2E9C-101B-9397-08002B2CF9AE}" pid="8" name="MSIP_Label_defa4170-0d19-0005-0004-bc88714345d2_ContentBits">
    <vt:lpwstr>0</vt:lpwstr>
  </property>
</Properties>
</file>