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9" r:id="rId5"/>
    <p:sldId id="341" r:id="rId6"/>
    <p:sldId id="329" r:id="rId7"/>
    <p:sldId id="340" r:id="rId8"/>
    <p:sldId id="342" r:id="rId9"/>
    <p:sldId id="25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70" d="100"/>
          <a:sy n="70" d="100"/>
        </p:scale>
        <p:origin x="1086"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xmlns=""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24/11/2024</a:t>
            </a:fld>
            <a:endParaRPr lang="en-GB"/>
          </a:p>
        </p:txBody>
      </p:sp>
      <p:sp>
        <p:nvSpPr>
          <p:cNvPr id="4" name="Footer Placeholder 3">
            <a:extLst>
              <a:ext uri="{FF2B5EF4-FFF2-40B4-BE49-F238E27FC236}">
                <a16:creationId xmlns:a16="http://schemas.microsoft.com/office/drawing/2014/main" xmlns=""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xmlns=""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3934570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7</a:t>
            </a:fld>
            <a:endParaRPr lang="en-US" sz="1200" b="0" strike="noStrike" spc="-1">
              <a:latin typeface="Times New Roman"/>
            </a:endParaRPr>
          </a:p>
        </p:txBody>
      </p:sp>
    </p:spTree>
    <p:extLst>
      <p:ext uri="{BB962C8B-B14F-4D97-AF65-F5344CB8AC3E}">
        <p14:creationId xmlns:p14="http://schemas.microsoft.com/office/powerpoint/2010/main" val="2842710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xmlns=""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xmlns=""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xmlns=""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xmlns=""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xmlns=""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xmlns=""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xmlns=""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xmlns=""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xmlns=""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xmlns=""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xmlns=""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xmlns=""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xmlns=""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xmlns=""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xmlns=""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xmlns=""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xmlns=""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xmlns=""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xmlns=""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xmlns=""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xmlns=""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xmlns=""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xmlns=""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r>
              <a:rPr lang="en-US" sz="8000" dirty="0"/>
              <a:t/>
            </a:r>
            <a:br>
              <a:rPr lang="en-US" sz="8000" dirty="0"/>
            </a:br>
            <a:endParaRPr lang="en-US" dirty="0"/>
          </a:p>
        </p:txBody>
      </p:sp>
      <p:sp>
        <p:nvSpPr>
          <p:cNvPr id="3" name="Subtitle 2">
            <a:extLst>
              <a:ext uri="{FF2B5EF4-FFF2-40B4-BE49-F238E27FC236}">
                <a16:creationId xmlns:a16="http://schemas.microsoft.com/office/drawing/2014/main" xmlns="" id="{8275DA97-5166-7F4B-BC83-F50AC8BEDCD7}"/>
              </a:ext>
            </a:extLst>
          </p:cNvPr>
          <p:cNvSpPr>
            <a:spLocks noGrp="1"/>
          </p:cNvSpPr>
          <p:nvPr>
            <p:ph type="subTitle" idx="1"/>
          </p:nvPr>
        </p:nvSpPr>
        <p:spPr/>
        <p:txBody>
          <a:bodyPr/>
          <a:lstStyle/>
          <a:p>
            <a:r>
              <a:rPr lang="en-US" sz="2000" dirty="0"/>
              <a:t>Group Id:                                                           Name of Student Presenting:</a:t>
            </a:r>
          </a:p>
        </p:txBody>
      </p:sp>
      <p:sp>
        <p:nvSpPr>
          <p:cNvPr id="4" name="Footer Placeholder 3">
            <a:extLst>
              <a:ext uri="{FF2B5EF4-FFF2-40B4-BE49-F238E27FC236}">
                <a16:creationId xmlns:a16="http://schemas.microsoft.com/office/drawing/2014/main" xmlns=""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
        <p:nvSpPr>
          <p:cNvPr id="5" name="Slide Number Placeholder 4">
            <a:extLst>
              <a:ext uri="{FF2B5EF4-FFF2-40B4-BE49-F238E27FC236}">
                <a16:creationId xmlns:a16="http://schemas.microsoft.com/office/drawing/2014/main" xmlns="" id="{6B584311-58F1-BD4D-8FED-50D72C3DED3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Tree>
    <p:extLst>
      <p:ext uri="{BB962C8B-B14F-4D97-AF65-F5344CB8AC3E}">
        <p14:creationId xmlns:p14="http://schemas.microsoft.com/office/powerpoint/2010/main" val="4148532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E31262B9-84B0-C1A5-543C-8FA0F2459C07}"/>
              </a:ext>
            </a:extLst>
          </p:cNvPr>
          <p:cNvSpPr>
            <a:spLocks noGrp="1"/>
          </p:cNvSpPr>
          <p:nvPr>
            <p:ph type="subTitle" idx="1"/>
          </p:nvPr>
        </p:nvSpPr>
        <p:spPr>
          <a:xfrm>
            <a:off x="942200" y="1355611"/>
            <a:ext cx="7200000" cy="360000"/>
          </a:xfrm>
        </p:spPr>
        <p:txBody>
          <a:bodyPr/>
          <a:lstStyle/>
          <a:p>
            <a:r>
              <a:rPr lang="en-US" dirty="0"/>
              <a:t>Part 1: VISUALISATION</a:t>
            </a:r>
            <a:endParaRPr lang="en-GB" dirty="0"/>
          </a:p>
        </p:txBody>
      </p:sp>
      <p:sp>
        <p:nvSpPr>
          <p:cNvPr id="4" name="Slide Number Placeholder 3">
            <a:extLst>
              <a:ext uri="{FF2B5EF4-FFF2-40B4-BE49-F238E27FC236}">
                <a16:creationId xmlns:a16="http://schemas.microsoft.com/office/drawing/2014/main" xmlns="" id="{2B0B5058-8385-6382-3B48-5ADE78EDFDAD}"/>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5" name="Title 4">
            <a:extLst>
              <a:ext uri="{FF2B5EF4-FFF2-40B4-BE49-F238E27FC236}">
                <a16:creationId xmlns:a16="http://schemas.microsoft.com/office/drawing/2014/main" xmlns="" id="{A5F0AC96-5BAE-FDAC-4EAC-17779A2B0645}"/>
              </a:ext>
            </a:extLst>
          </p:cNvPr>
          <p:cNvSpPr>
            <a:spLocks noGrp="1"/>
          </p:cNvSpPr>
          <p:nvPr>
            <p:ph type="ctrTitle"/>
          </p:nvPr>
        </p:nvSpPr>
        <p:spPr>
          <a:xfrm>
            <a:off x="942201" y="1715611"/>
            <a:ext cx="10683742" cy="2359086"/>
          </a:xfrm>
        </p:spPr>
        <p:txBody>
          <a:bodyPr>
            <a:noAutofit/>
          </a:bodyPr>
          <a:lstStyle/>
          <a:p>
            <a:pPr>
              <a:lnSpc>
                <a:spcPts val="6000"/>
              </a:lnSpc>
            </a:pPr>
            <a:r>
              <a:rPr lang="en-US" sz="3000" dirty="0">
                <a:solidFill>
                  <a:srgbClr val="FF0000"/>
                </a:solidFill>
              </a:rPr>
              <a:t>If you have not defined your Research Question (RQ) yet, please do not attempt to present </a:t>
            </a:r>
            <a:r>
              <a:rPr lang="en-US" sz="3000" dirty="0" err="1">
                <a:solidFill>
                  <a:srgbClr val="FF0000"/>
                </a:solidFill>
              </a:rPr>
              <a:t>Visualisations</a:t>
            </a:r>
            <a:r>
              <a:rPr lang="en-US" sz="3000" dirty="0">
                <a:solidFill>
                  <a:srgbClr val="FF0000"/>
                </a:solidFill>
              </a:rPr>
              <a:t> and/or analyses of your data.  Go to Canvas, announcements on RQ presentations, and use the PowerPoint template provided for you to present your RQ.  You can use the time slot to present your RQ instead of the </a:t>
            </a:r>
            <a:r>
              <a:rPr lang="en-US" sz="3000" dirty="0" err="1">
                <a:solidFill>
                  <a:srgbClr val="FF0000"/>
                </a:solidFill>
              </a:rPr>
              <a:t>Visualisation</a:t>
            </a:r>
            <a:r>
              <a:rPr lang="en-US" sz="3000" dirty="0">
                <a:solidFill>
                  <a:srgbClr val="FF0000"/>
                </a:solidFill>
              </a:rPr>
              <a:t>.</a:t>
            </a:r>
            <a:endParaRPr lang="en-GB" sz="3000" dirty="0">
              <a:solidFill>
                <a:srgbClr val="FF0000"/>
              </a:solidFill>
            </a:endParaRPr>
          </a:p>
        </p:txBody>
      </p:sp>
    </p:spTree>
    <p:extLst>
      <p:ext uri="{BB962C8B-B14F-4D97-AF65-F5344CB8AC3E}">
        <p14:creationId xmlns:p14="http://schemas.microsoft.com/office/powerpoint/2010/main" val="2339144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7D9D8228-727F-1E46-B5AD-91D158B8255E}"/>
              </a:ext>
            </a:extLst>
          </p:cNvPr>
          <p:cNvSpPr>
            <a:spLocks noGrp="1"/>
          </p:cNvSpPr>
          <p:nvPr>
            <p:ph type="subTitle" idx="1"/>
          </p:nvPr>
        </p:nvSpPr>
        <p:spPr>
          <a:xfrm>
            <a:off x="965288" y="1080637"/>
            <a:ext cx="10110240" cy="588024"/>
          </a:xfrm>
        </p:spPr>
        <p:txBody>
          <a:bodyPr/>
          <a:lstStyle/>
          <a:p>
            <a:r>
              <a:rPr lang="en-US" sz="2400" b="0" dirty="0">
                <a:solidFill>
                  <a:srgbClr val="FF0000"/>
                </a:solidFill>
                <a:latin typeface="Calibri" panose="020F0502020204030204" pitchFamily="34" charset="0"/>
                <a:cs typeface="Calibri" panose="020F0502020204030204" pitchFamily="34" charset="0"/>
              </a:rPr>
              <a:t>We are using the dataset   </a:t>
            </a:r>
            <a:r>
              <a:rPr lang="en-US" sz="2400" b="0" dirty="0" smtClean="0">
                <a:solidFill>
                  <a:srgbClr val="FF0000"/>
                </a:solidFill>
                <a:latin typeface="Calibri" panose="020F0502020204030204" pitchFamily="34" charset="0"/>
                <a:cs typeface="Calibri" panose="020F0502020204030204" pitchFamily="34" charset="0"/>
              </a:rPr>
              <a:t>(DS294 –   Student-mat.csv)   </a:t>
            </a:r>
            <a:r>
              <a:rPr lang="en-US" sz="2400" b="0" dirty="0">
                <a:solidFill>
                  <a:srgbClr val="FF0000"/>
                </a:solidFill>
                <a:latin typeface="Calibri" panose="020F0502020204030204" pitchFamily="34" charset="0"/>
                <a:cs typeface="Calibri" panose="020F0502020204030204" pitchFamily="34" charset="0"/>
              </a:rPr>
              <a:t>to answer our Research Question  </a:t>
            </a:r>
            <a:r>
              <a:rPr lang="en-US" sz="2400" b="0" dirty="0" smtClean="0">
                <a:solidFill>
                  <a:srgbClr val="FF0000"/>
                </a:solidFill>
                <a:latin typeface="Calibri" panose="020F0502020204030204" pitchFamily="34" charset="0"/>
                <a:cs typeface="Calibri" panose="020F0502020204030204" pitchFamily="34" charset="0"/>
              </a:rPr>
              <a:t>“</a:t>
            </a:r>
            <a:r>
              <a:rPr lang="en-IE"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Ordinal vs. Nominal data : “Is there a difference in the mean of Age, </a:t>
            </a:r>
            <a:r>
              <a:rPr lang="en-IE" sz="2400" b="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Dalc</a:t>
            </a:r>
            <a:r>
              <a:rPr lang="en-IE"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Walc</a:t>
            </a:r>
            <a:r>
              <a:rPr lang="en-IE"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 between and Health</a:t>
            </a:r>
            <a:r>
              <a:rPr lang="en-IE" sz="2400" b="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How </a:t>
            </a:r>
            <a:r>
              <a:rPr lang="en-IE"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different Age of students are habituated to drinking and how the rest of the attributes interlinked to the student lifestyle? </a:t>
            </a:r>
            <a:r>
              <a:rPr lang="en-US" sz="2400" b="0" dirty="0" smtClean="0">
                <a:solidFill>
                  <a:srgbClr val="FF0000"/>
                </a:solidFill>
                <a:latin typeface="Calibri" panose="020F0502020204030204" pitchFamily="34" charset="0"/>
                <a:cs typeface="Calibri" panose="020F0502020204030204" pitchFamily="34" charset="0"/>
              </a:rPr>
              <a:t> </a:t>
            </a:r>
            <a:r>
              <a:rPr lang="en-US" sz="2400" b="0" dirty="0">
                <a:solidFill>
                  <a:srgbClr val="FF0000"/>
                </a:solidFill>
                <a:latin typeface="Calibri" panose="020F0502020204030204" pitchFamily="34" charset="0"/>
                <a:cs typeface="Calibri" panose="020F0502020204030204" pitchFamily="34" charset="0"/>
              </a:rPr>
              <a:t>” </a:t>
            </a:r>
            <a:endParaRPr lang="en-US" sz="2400" b="0" baseline="30000" dirty="0">
              <a:solidFill>
                <a:srgbClr val="FF0000"/>
              </a:solidFill>
              <a:latin typeface="Calibri" panose="020F0502020204030204" pitchFamily="34" charset="0"/>
              <a:cs typeface="Calibri" panose="020F0502020204030204" pitchFamily="34" charset="0"/>
            </a:endParaRPr>
          </a:p>
          <a:p>
            <a:r>
              <a:rPr lang="en-US" sz="2400" b="0" dirty="0">
                <a:solidFill>
                  <a:srgbClr val="FF0000"/>
                </a:solidFill>
                <a:latin typeface="Calibri" panose="020F0502020204030204" pitchFamily="34" charset="0"/>
                <a:cs typeface="Calibri" panose="020F0502020204030204" pitchFamily="34" charset="0"/>
              </a:rPr>
              <a:t/>
            </a:r>
            <a:br>
              <a:rPr lang="en-US" sz="2400" b="0" dirty="0">
                <a:solidFill>
                  <a:srgbClr val="FF0000"/>
                </a:solidFill>
                <a:latin typeface="Calibri" panose="020F0502020204030204" pitchFamily="34" charset="0"/>
                <a:cs typeface="Calibri" panose="020F0502020204030204" pitchFamily="34" charset="0"/>
              </a:rPr>
            </a:br>
            <a:endParaRPr lang="en-US" sz="2400" b="0" dirty="0">
              <a:solidFill>
                <a:srgbClr val="FF0000"/>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xmlns=""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xmlns="" id="{CC9D9611-42EE-7840-81EE-DD6B1A99CD7B}"/>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17" name="TextBox 16">
            <a:extLst>
              <a:ext uri="{FF2B5EF4-FFF2-40B4-BE49-F238E27FC236}">
                <a16:creationId xmlns:a16="http://schemas.microsoft.com/office/drawing/2014/main" xmlns="" id="{02FDD890-F323-BC39-8E76-43B2265D0104}"/>
              </a:ext>
            </a:extLst>
          </p:cNvPr>
          <p:cNvSpPr txBox="1"/>
          <p:nvPr/>
        </p:nvSpPr>
        <p:spPr>
          <a:xfrm>
            <a:off x="849107" y="3122280"/>
            <a:ext cx="5142260" cy="2031325"/>
          </a:xfrm>
          <a:prstGeom prst="rect">
            <a:avLst/>
          </a:prstGeom>
          <a:noFill/>
        </p:spPr>
        <p:txBody>
          <a:bodyPr wrap="square" rtlCol="0">
            <a:spAutoFit/>
          </a:bodyPr>
          <a:lstStyle/>
          <a:p>
            <a:r>
              <a:rPr lang="en-US" dirty="0">
                <a:latin typeface="Calibri"/>
                <a:cs typeface="Calibri"/>
              </a:rPr>
              <a:t>Our  Independent variable :  </a:t>
            </a:r>
            <a:r>
              <a:rPr lang="en-US" dirty="0">
                <a:solidFill>
                  <a:srgbClr val="FF0000"/>
                </a:solidFill>
                <a:latin typeface="Calibri"/>
                <a:cs typeface="Calibri"/>
              </a:rPr>
              <a:t>Age, </a:t>
            </a:r>
            <a:r>
              <a:rPr lang="en-US" dirty="0" err="1">
                <a:solidFill>
                  <a:srgbClr val="FF0000"/>
                </a:solidFill>
                <a:latin typeface="Calibri"/>
                <a:cs typeface="Calibri"/>
              </a:rPr>
              <a:t>Dalc</a:t>
            </a:r>
            <a:r>
              <a:rPr lang="en-US" dirty="0">
                <a:solidFill>
                  <a:srgbClr val="FF0000"/>
                </a:solidFill>
                <a:latin typeface="Calibri"/>
                <a:cs typeface="Calibri"/>
              </a:rPr>
              <a:t>, </a:t>
            </a:r>
            <a:r>
              <a:rPr lang="en-US" dirty="0" err="1">
                <a:solidFill>
                  <a:srgbClr val="FF0000"/>
                </a:solidFill>
                <a:latin typeface="Calibri"/>
                <a:cs typeface="Calibri"/>
              </a:rPr>
              <a:t>Walc</a:t>
            </a:r>
            <a:r>
              <a:rPr lang="en-US" dirty="0">
                <a:latin typeface="Calibri"/>
                <a:cs typeface="Calibri"/>
              </a:rPr>
              <a:t/>
            </a:r>
            <a:br>
              <a:rPr lang="en-US" dirty="0">
                <a:latin typeface="Calibri"/>
                <a:cs typeface="Calibri"/>
              </a:rPr>
            </a:br>
            <a:r>
              <a:rPr lang="en-US" dirty="0">
                <a:latin typeface="Calibri"/>
                <a:cs typeface="Calibri"/>
              </a:rPr>
              <a:t>This  Independent variable data type : </a:t>
            </a:r>
            <a:r>
              <a:rPr lang="en-US" dirty="0">
                <a:solidFill>
                  <a:srgbClr val="FF0000"/>
                </a:solidFill>
                <a:latin typeface="Calibri"/>
                <a:cs typeface="Calibri"/>
              </a:rPr>
              <a:t> Nominal Data</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a:cs typeface="Calibri"/>
              </a:rPr>
              <a:t>Our Dependent variable: </a:t>
            </a:r>
            <a:r>
              <a:rPr lang="en-US" dirty="0">
                <a:solidFill>
                  <a:srgbClr val="FF0000"/>
                </a:solidFill>
                <a:latin typeface="Calibri"/>
                <a:cs typeface="Calibri"/>
              </a:rPr>
              <a:t>Health</a:t>
            </a:r>
            <a:br>
              <a:rPr lang="en-US" dirty="0">
                <a:solidFill>
                  <a:srgbClr val="FF0000"/>
                </a:solidFill>
                <a:latin typeface="Calibri"/>
                <a:cs typeface="Calibri"/>
              </a:rPr>
            </a:br>
            <a:r>
              <a:rPr lang="en-US" dirty="0">
                <a:latin typeface="Calibri"/>
                <a:cs typeface="Calibri"/>
              </a:rPr>
              <a:t>This Dependent variable data type : </a:t>
            </a:r>
            <a:r>
              <a:rPr lang="en-US" dirty="0">
                <a:solidFill>
                  <a:srgbClr val="FF0000"/>
                </a:solidFill>
                <a:latin typeface="Calibri"/>
                <a:cs typeface="Calibri"/>
              </a:rPr>
              <a:t>Ordinal </a:t>
            </a:r>
            <a:r>
              <a:rPr lang="en-US" dirty="0" smtClean="0">
                <a:solidFill>
                  <a:srgbClr val="FF0000"/>
                </a:solidFill>
                <a:latin typeface="Calibri"/>
                <a:cs typeface="Calibri"/>
              </a:rPr>
              <a:t>data</a:t>
            </a:r>
          </a:p>
          <a:p>
            <a:endParaRPr lang="en-US" dirty="0">
              <a:solidFill>
                <a:srgbClr val="FF0000"/>
              </a:solidFill>
              <a:latin typeface="Calibri"/>
              <a:cs typeface="Calibri"/>
            </a:endParaRPr>
          </a:p>
          <a:p>
            <a:r>
              <a:rPr lang="en-US" dirty="0" smtClean="0">
                <a:latin typeface="Calibri"/>
                <a:cs typeface="Calibri"/>
              </a:rPr>
              <a:t>D</a:t>
            </a:r>
            <a:r>
              <a:rPr lang="en-GB" dirty="0" err="1" smtClean="0"/>
              <a:t>ata</a:t>
            </a:r>
            <a:r>
              <a:rPr lang="en-GB" dirty="0" smtClean="0"/>
              <a:t> set has 396 rows, 33 Columns</a:t>
            </a:r>
          </a:p>
          <a:p>
            <a:endParaRPr lang="en-GB"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xmlns=""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cxnSp>
        <p:nvCxnSpPr>
          <p:cNvPr id="30" name="Straight Arrow Connector 29">
            <a:extLst>
              <a:ext uri="{FF2B5EF4-FFF2-40B4-BE49-F238E27FC236}">
                <a16:creationId xmlns:a16="http://schemas.microsoft.com/office/drawing/2014/main" xmlns="" id="{A174ADF1-9076-4B41-8EBE-E2A8E1BB8369}"/>
              </a:ext>
            </a:extLst>
          </p:cNvPr>
          <p:cNvCxnSpPr/>
          <p:nvPr/>
        </p:nvCxnSpPr>
        <p:spPr>
          <a:xfrm>
            <a:off x="6018660" y="3957851"/>
            <a:ext cx="426882" cy="374"/>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7" name="Picture 6"/>
          <p:cNvPicPr>
            <a:picLocks noChangeAspect="1"/>
          </p:cNvPicPr>
          <p:nvPr/>
        </p:nvPicPr>
        <p:blipFill>
          <a:blip r:embed="rId5"/>
          <a:stretch>
            <a:fillRect/>
          </a:stretch>
        </p:blipFill>
        <p:spPr>
          <a:xfrm>
            <a:off x="6564572" y="2798202"/>
            <a:ext cx="5268036" cy="2807562"/>
          </a:xfrm>
          <a:prstGeom prst="rect">
            <a:avLst/>
          </a:prstGeom>
        </p:spPr>
      </p:pic>
    </p:spTree>
    <p:extLst>
      <p:ext uri="{BB962C8B-B14F-4D97-AF65-F5344CB8AC3E}">
        <p14:creationId xmlns:p14="http://schemas.microsoft.com/office/powerpoint/2010/main" val="171800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xmlns="" id="{1625FA15-B17F-387B-E383-5505647ABB89}"/>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8" name="Subtitle 7">
            <a:extLst>
              <a:ext uri="{FF2B5EF4-FFF2-40B4-BE49-F238E27FC236}">
                <a16:creationId xmlns:a16="http://schemas.microsoft.com/office/drawing/2014/main" xmlns="" id="{08296624-D625-8A51-63F8-EC461F283B3B}"/>
              </a:ext>
            </a:extLst>
          </p:cNvPr>
          <p:cNvSpPr>
            <a:spLocks noGrp="1"/>
          </p:cNvSpPr>
          <p:nvPr>
            <p:ph type="subTitle" idx="1"/>
          </p:nvPr>
        </p:nvSpPr>
        <p:spPr>
          <a:xfrm>
            <a:off x="791571" y="353630"/>
            <a:ext cx="10832620" cy="668224"/>
          </a:xfrm>
          <a:solidFill>
            <a:schemeClr val="bg2"/>
          </a:solidFill>
        </p:spPr>
        <p:txBody>
          <a:bodyPr/>
          <a:lstStyle/>
          <a:p>
            <a:pPr>
              <a:lnSpc>
                <a:spcPct val="100000"/>
              </a:lnSpc>
            </a:pPr>
            <a:r>
              <a:rPr lang="en-GB" sz="2200" b="0" dirty="0">
                <a:solidFill>
                  <a:srgbClr val="FF0000"/>
                </a:solidFill>
              </a:rPr>
              <a:t>2. Where your research question asks about </a:t>
            </a:r>
            <a:r>
              <a:rPr lang="en-GB" sz="2200" dirty="0" smtClean="0"/>
              <a:t>Comparison </a:t>
            </a:r>
            <a:r>
              <a:rPr lang="en-GB" sz="2200" dirty="0"/>
              <a:t>of means/medians</a:t>
            </a:r>
            <a:r>
              <a:rPr lang="en-GB" sz="2200" b="0" dirty="0"/>
              <a:t>: Include two plots</a:t>
            </a:r>
            <a:endParaRPr lang="en-GB" sz="2200" b="0" i="1" dirty="0"/>
          </a:p>
        </p:txBody>
      </p:sp>
      <p:sp>
        <p:nvSpPr>
          <p:cNvPr id="12" name="Title 11">
            <a:extLst>
              <a:ext uri="{FF2B5EF4-FFF2-40B4-BE49-F238E27FC236}">
                <a16:creationId xmlns:a16="http://schemas.microsoft.com/office/drawing/2014/main" xmlns="" id="{F41CBD45-A845-C335-489D-8BB5DDD408DD}"/>
              </a:ext>
            </a:extLst>
          </p:cNvPr>
          <p:cNvSpPr>
            <a:spLocks noGrp="1"/>
          </p:cNvSpPr>
          <p:nvPr>
            <p:ph type="ctrTitle"/>
          </p:nvPr>
        </p:nvSpPr>
        <p:spPr>
          <a:xfrm>
            <a:off x="965290" y="906439"/>
            <a:ext cx="10658901" cy="1249908"/>
          </a:xfrm>
          <a:solidFill>
            <a:srgbClr val="FFFF00"/>
          </a:solidFill>
        </p:spPr>
        <p:txBody>
          <a:bodyPr>
            <a:noAutofit/>
          </a:bodyPr>
          <a:lstStyle/>
          <a:p>
            <a:pPr>
              <a:lnSpc>
                <a:spcPct val="100000"/>
              </a:lnSpc>
            </a:pPr>
            <a:r>
              <a:rPr lang="en-GB" sz="2200" b="0" dirty="0">
                <a:latin typeface="Calibri" panose="020F0502020204030204" pitchFamily="34" charset="0"/>
                <a:cs typeface="Calibri" panose="020F0502020204030204" pitchFamily="34" charset="0"/>
              </a:rPr>
              <a:t>1. Boxplots (to include outliers) (place the dependent variable on the y-axis and independent variable sub-categories on the x axis)</a:t>
            </a:r>
            <a:br>
              <a:rPr lang="en-GB" sz="2200" b="0" dirty="0">
                <a:latin typeface="Calibri" panose="020F0502020204030204" pitchFamily="34" charset="0"/>
                <a:cs typeface="Calibri" panose="020F0502020204030204" pitchFamily="34" charset="0"/>
              </a:rPr>
            </a:br>
            <a:r>
              <a:rPr lang="en-GB" sz="2200" b="0" dirty="0">
                <a:latin typeface="Calibri" panose="020F0502020204030204" pitchFamily="34" charset="0"/>
                <a:cs typeface="Calibri" panose="020F0502020204030204" pitchFamily="34" charset="0"/>
              </a:rPr>
              <a:t>2. A histogram to include the normal curve overlay. The histogram plots data from your </a:t>
            </a:r>
            <a:r>
              <a:rPr lang="en-GB" sz="2200" dirty="0">
                <a:latin typeface="Calibri" panose="020F0502020204030204" pitchFamily="34" charset="0"/>
                <a:cs typeface="Calibri" panose="020F0502020204030204" pitchFamily="34" charset="0"/>
              </a:rPr>
              <a:t>dependent variable </a:t>
            </a:r>
            <a:r>
              <a:rPr lang="en-GB" sz="2200" b="0" dirty="0">
                <a:latin typeface="Calibri" panose="020F0502020204030204" pitchFamily="34" charset="0"/>
                <a:cs typeface="Calibri" panose="020F0502020204030204" pitchFamily="34" charset="0"/>
              </a:rPr>
              <a:t>only</a:t>
            </a:r>
            <a:r>
              <a:rPr lang="en-GB" sz="2200" b="0" dirty="0" smtClean="0">
                <a:latin typeface="Calibri" panose="020F0502020204030204" pitchFamily="34" charset="0"/>
                <a:cs typeface="Calibri" panose="020F0502020204030204" pitchFamily="34" charset="0"/>
              </a:rPr>
              <a:t>.</a:t>
            </a:r>
            <a:endParaRPr lang="en-GB" sz="2200" b="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1255013" y="2709156"/>
            <a:ext cx="4957839" cy="2649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stretch>
            <a:fillRect/>
          </a:stretch>
        </p:blipFill>
        <p:spPr>
          <a:xfrm>
            <a:off x="6498955" y="2702259"/>
            <a:ext cx="5019755" cy="2671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2374298" y="2244637"/>
            <a:ext cx="2492990" cy="369332"/>
          </a:xfrm>
          <a:prstGeom prst="rect">
            <a:avLst/>
          </a:prstGeom>
          <a:noFill/>
        </p:spPr>
        <p:txBody>
          <a:bodyPr wrap="none" rtlCol="0">
            <a:spAutoFit/>
          </a:bodyPr>
          <a:lstStyle/>
          <a:p>
            <a:r>
              <a:rPr lang="en-US" b="1" dirty="0" smtClean="0"/>
              <a:t>Boxplot visualization</a:t>
            </a:r>
            <a:endParaRPr lang="en-IN" b="1" dirty="0"/>
          </a:p>
        </p:txBody>
      </p:sp>
      <p:sp>
        <p:nvSpPr>
          <p:cNvPr id="10" name="TextBox 9"/>
          <p:cNvSpPr txBox="1"/>
          <p:nvPr/>
        </p:nvSpPr>
        <p:spPr>
          <a:xfrm>
            <a:off x="7775985" y="2265532"/>
            <a:ext cx="2775119" cy="369332"/>
          </a:xfrm>
          <a:prstGeom prst="rect">
            <a:avLst/>
          </a:prstGeom>
          <a:noFill/>
        </p:spPr>
        <p:txBody>
          <a:bodyPr wrap="none" rtlCol="0">
            <a:spAutoFit/>
          </a:bodyPr>
          <a:lstStyle/>
          <a:p>
            <a:r>
              <a:rPr lang="en-US" b="1" dirty="0" smtClean="0"/>
              <a:t>Histogram visualization</a:t>
            </a:r>
            <a:endParaRPr lang="en-IN" b="1" dirty="0"/>
          </a:p>
        </p:txBody>
      </p:sp>
    </p:spTree>
    <p:extLst>
      <p:ext uri="{BB962C8B-B14F-4D97-AF65-F5344CB8AC3E}">
        <p14:creationId xmlns:p14="http://schemas.microsoft.com/office/powerpoint/2010/main" val="2723358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A3BCDAA3-A3AD-A880-5E9C-0E1ABBC0A463}"/>
              </a:ext>
            </a:extLst>
          </p:cNvPr>
          <p:cNvSpPr>
            <a:spLocks noGrp="1"/>
          </p:cNvSpPr>
          <p:nvPr>
            <p:ph type="subTitle" idx="1"/>
          </p:nvPr>
        </p:nvSpPr>
        <p:spPr>
          <a:xfrm>
            <a:off x="954000" y="1698171"/>
            <a:ext cx="10285200" cy="551829"/>
          </a:xfrm>
        </p:spPr>
        <p:txBody>
          <a:bodyPr/>
          <a:lstStyle/>
          <a:p>
            <a:r>
              <a:rPr lang="en-US" dirty="0"/>
              <a:t>Part 2: Analysis (building on your Visualizations)</a:t>
            </a:r>
            <a:endParaRPr lang="en-GB" dirty="0"/>
          </a:p>
        </p:txBody>
      </p:sp>
      <p:sp>
        <p:nvSpPr>
          <p:cNvPr id="3" name="Footer Placeholder 2">
            <a:extLst>
              <a:ext uri="{FF2B5EF4-FFF2-40B4-BE49-F238E27FC236}">
                <a16:creationId xmlns:a16="http://schemas.microsoft.com/office/drawing/2014/main" xmlns="" id="{0287CE03-B588-8643-02BA-1E1B72567176}"/>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xmlns="" id="{953BD585-11D8-30FD-4A30-9F1639F0D149}"/>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xmlns="" id="{54177ABE-27C8-AEF5-9AE6-21E6BE179092}"/>
              </a:ext>
            </a:extLst>
          </p:cNvPr>
          <p:cNvSpPr>
            <a:spLocks noGrp="1"/>
          </p:cNvSpPr>
          <p:nvPr>
            <p:ph type="ctrTitle"/>
          </p:nvPr>
        </p:nvSpPr>
        <p:spPr/>
        <p:txBody>
          <a:bodyPr>
            <a:normAutofit/>
          </a:bodyPr>
          <a:lstStyle/>
          <a:p>
            <a:pPr>
              <a:lnSpc>
                <a:spcPts val="4000"/>
              </a:lnSpc>
            </a:pPr>
            <a:r>
              <a:rPr lang="en-US" sz="3600" dirty="0">
                <a:solidFill>
                  <a:srgbClr val="FF0000"/>
                </a:solidFill>
              </a:rPr>
              <a:t>Only attempt this Analysis part of the demo if you have completed your Visualization(s). Otherwise end your demo after the Visualization for feedback.</a:t>
            </a:r>
            <a:endParaRPr lang="en-GB" sz="3600" dirty="0">
              <a:solidFill>
                <a:srgbClr val="FF0000"/>
              </a:solidFill>
            </a:endParaRPr>
          </a:p>
        </p:txBody>
      </p:sp>
    </p:spTree>
    <p:extLst>
      <p:ext uri="{BB962C8B-B14F-4D97-AF65-F5344CB8AC3E}">
        <p14:creationId xmlns:p14="http://schemas.microsoft.com/office/powerpoint/2010/main" val="1771321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r>
              <a:t/>
            </a:r>
            <a:br/>
            <a:r>
              <a:t/>
            </a:r>
            <a:br/>
            <a:endParaRPr lang="en-US" sz="2400" b="0" strike="noStrike" spc="-1">
              <a:solidFill>
                <a:srgbClr val="203232"/>
              </a:solidFill>
              <a:latin typeface="Arial"/>
            </a:endParaRPr>
          </a:p>
        </p:txBody>
      </p:sp>
      <p:sp>
        <p:nvSpPr>
          <p:cNvPr id="109" name="TextShape 6"/>
          <p:cNvSpPr txBox="1"/>
          <p:nvPr/>
        </p:nvSpPr>
        <p:spPr>
          <a:xfrm>
            <a:off x="7354080" y="203882"/>
            <a:ext cx="4705437" cy="1158840"/>
          </a:xfrm>
          <a:prstGeom prst="rect">
            <a:avLst/>
          </a:prstGeom>
          <a:noFill/>
          <a:ln>
            <a:noFill/>
          </a:ln>
        </p:spPr>
        <p:txBody>
          <a:bodyPr anchor="ctr">
            <a:noAutofit/>
          </a:bodyPr>
          <a:lstStyle/>
          <a:p>
            <a:pPr>
              <a:lnSpc>
                <a:spcPts val="2880"/>
              </a:lnSpc>
              <a:spcAft>
                <a:spcPts val="992"/>
              </a:spcAft>
              <a:tabLst>
                <a:tab pos="0" algn="l"/>
              </a:tabLst>
            </a:pPr>
            <a:r>
              <a:rPr lang="en-GB" sz="3000" b="1" strike="noStrike" spc="-100" dirty="0">
                <a:solidFill>
                  <a:srgbClr val="FFFFFF"/>
                </a:solidFill>
                <a:latin typeface="Arial"/>
              </a:rPr>
              <a:t>Our RQ asks about Differences in means/ medians </a:t>
            </a:r>
            <a:endParaRPr lang="en-US" sz="3000" b="1" strike="noStrike" spc="-1" dirty="0">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6</a:t>
            </a:fld>
            <a:endParaRPr lang="en-US" sz="1100" b="0" strike="noStrike" spc="-1">
              <a:latin typeface="Times New Roman"/>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 to include the normal curve overlay (shown in blue)</a:t>
            </a:r>
            <a:r>
              <a:rPr lang="en-GB" sz="1800" b="0" strike="noStrike" spc="-1" dirty="0">
                <a:solidFill>
                  <a:srgbClr val="203232"/>
                </a:solidFill>
                <a:latin typeface="Arial"/>
              </a:rPr>
              <a:t>.</a:t>
            </a:r>
            <a:endParaRPr lang="en-US" sz="1800" b="0" strike="noStrike" spc="-1" dirty="0">
              <a:latin typeface="Arial"/>
            </a:endParaRPr>
          </a:p>
        </p:txBody>
      </p:sp>
      <p:sp>
        <p:nvSpPr>
          <p:cNvPr id="112" name="CustomShape 9"/>
          <p:cNvSpPr/>
          <p:nvPr/>
        </p:nvSpPr>
        <p:spPr>
          <a:xfrm>
            <a:off x="290880" y="1627560"/>
            <a:ext cx="10865160" cy="488628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Arial"/>
              </a:rPr>
              <a:t>For example: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13" name="CustomShape 10"/>
          <p:cNvSpPr/>
          <p:nvPr/>
        </p:nvSpPr>
        <p:spPr>
          <a:xfrm>
            <a:off x="6403680" y="1917361"/>
            <a:ext cx="4475760" cy="45228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1800" b="0" strike="noStrike" spc="-1" dirty="0">
                <a:solidFill>
                  <a:srgbClr val="203232"/>
                </a:solidFill>
                <a:latin typeface="Arial"/>
              </a:rPr>
              <a:t>Choose one:</a:t>
            </a:r>
          </a:p>
          <a:p>
            <a:pPr>
              <a:lnSpc>
                <a:spcPct val="100000"/>
              </a:lnSpc>
            </a:pPr>
            <a:endParaRPr lang="en-US" sz="1800" b="0" strike="noStrike" spc="-1" dirty="0">
              <a:latin typeface="Arial"/>
            </a:endParaRPr>
          </a:p>
          <a:p>
            <a:pPr>
              <a:lnSpc>
                <a:spcPct val="100000"/>
              </a:lnSpc>
            </a:pPr>
            <a:r>
              <a:rPr lang="en-GB" sz="1800" b="0" strike="noStrike" spc="-1" dirty="0">
                <a:solidFill>
                  <a:srgbClr val="203232"/>
                </a:solidFill>
                <a:latin typeface="Arial"/>
              </a:rPr>
              <a:t>1. The normal curve overlay </a:t>
            </a:r>
            <a:r>
              <a:rPr lang="en-GB" sz="1800" b="1" i="1" strike="noStrike" spc="-1" dirty="0">
                <a:solidFill>
                  <a:srgbClr val="203232"/>
                </a:solidFill>
                <a:latin typeface="Arial"/>
              </a:rPr>
              <a:t>follows</a:t>
            </a:r>
            <a:r>
              <a:rPr lang="en-GB" sz="1800" b="0" strike="noStrike" spc="-1" dirty="0">
                <a:solidFill>
                  <a:srgbClr val="203232"/>
                </a:solidFill>
                <a:latin typeface="Arial"/>
              </a:rPr>
              <a:t> the contours of the underlying data, so we use the parametric test</a:t>
            </a:r>
            <a:r>
              <a:rPr lang="en-GB" sz="1800" b="0" strike="noStrike" spc="-1" dirty="0">
                <a:solidFill>
                  <a:srgbClr val="0073CF"/>
                </a:solidFill>
                <a:latin typeface="Arial"/>
              </a:rPr>
              <a:t>: t-test.</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2. The normal curve overlay </a:t>
            </a:r>
            <a:r>
              <a:rPr lang="en-GB" sz="1800" b="1" i="1" strike="noStrike" spc="-1" dirty="0">
                <a:solidFill>
                  <a:srgbClr val="203232"/>
                </a:solidFill>
                <a:latin typeface="Arial"/>
              </a:rPr>
              <a:t>does not follow</a:t>
            </a:r>
            <a:r>
              <a:rPr lang="en-GB" sz="1800" b="0" strike="noStrike" spc="-1" dirty="0">
                <a:solidFill>
                  <a:srgbClr val="203232"/>
                </a:solidFill>
                <a:latin typeface="Arial"/>
              </a:rPr>
              <a:t> the shape of the underlying data, so we use the non-parametric test that does not assume normality: </a:t>
            </a:r>
            <a:r>
              <a:rPr lang="en-GB" sz="1800" b="0" strike="noStrike" spc="-1" dirty="0">
                <a:solidFill>
                  <a:srgbClr val="0073CF"/>
                </a:solidFill>
                <a:latin typeface="Arial"/>
              </a:rPr>
              <a:t>Wilcoxon</a:t>
            </a:r>
            <a:r>
              <a:rPr lang="en-GB" sz="1800" b="0" strike="noStrike" spc="-1" dirty="0">
                <a:solidFill>
                  <a:srgbClr val="203232"/>
                </a:solidFill>
                <a:latin typeface="Arial"/>
              </a:rPr>
              <a:t> also known as the </a:t>
            </a:r>
            <a:r>
              <a:rPr lang="en-GB" sz="1800" b="0" strike="noStrike" spc="-1" dirty="0">
                <a:solidFill>
                  <a:srgbClr val="0073CF"/>
                </a:solidFill>
                <a:latin typeface="Arial"/>
              </a:rPr>
              <a:t>Mann Whitney U Test.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a:p>
            <a:pPr>
              <a:lnSpc>
                <a:spcPct val="100000"/>
              </a:lnSpc>
            </a:pPr>
            <a:endParaRPr lang="en-US" sz="1800" b="0" strike="noStrike" spc="-1" dirty="0">
              <a:latin typeface="Arial"/>
            </a:endParaRPr>
          </a:p>
        </p:txBody>
      </p:sp>
      <p:pic>
        <p:nvPicPr>
          <p:cNvPr id="114" name="Picture 20" descr="Chart, histogram&#10;&#10;Description automatically generated"/>
          <p:cNvPicPr/>
          <p:nvPr/>
        </p:nvPicPr>
        <p:blipFill>
          <a:blip r:embed="rId2"/>
          <a:stretch/>
        </p:blipFill>
        <p:spPr>
          <a:xfrm>
            <a:off x="1312560" y="1731961"/>
            <a:ext cx="4800240" cy="480024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7</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xmlns=""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a:t>
            </a:r>
            <a:r>
              <a:rPr lang="en-US" sz="3600" b="0" strike="noStrike" spc="-202">
                <a:solidFill>
                  <a:srgbClr val="203232"/>
                </a:solidFill>
                <a:latin typeface="Arial"/>
              </a:rPr>
              <a:t>calculate your </a:t>
            </a:r>
            <a:r>
              <a:rPr lang="en-US" sz="3600" b="0" strike="noStrike" spc="-202" dirty="0">
                <a:solidFill>
                  <a:srgbClr val="203232"/>
                </a:solidFill>
                <a:latin typeface="Arial"/>
              </a:rPr>
              <a:t>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2006/metadata/properties"/>
    <ds:schemaRef ds:uri="http://purl.org/dc/dcmitype/"/>
    <ds:schemaRef ds:uri="4ad138b4-2b68-4b70-945d-07f8f18b1c9a"/>
    <ds:schemaRef ds:uri="http://www.w3.org/XML/1998/namespace"/>
    <ds:schemaRef ds:uri="http://purl.org/dc/elements/1.1/"/>
    <ds:schemaRef ds:uri="http://schemas.microsoft.com/office/2006/documentManagement/types"/>
    <ds:schemaRef ds:uri="3c474641-ec36-472f-b125-6b1b0910eaa4"/>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4069</TotalTime>
  <Words>497</Words>
  <Application>Microsoft Office PowerPoint</Application>
  <PresentationFormat>Widescreen</PresentationFormat>
  <Paragraphs>61</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Herts Theme</vt:lpstr>
      <vt:lpstr>Visualization and Analysis –  Tutorial Presentation for Feedback Date:  </vt:lpstr>
      <vt:lpstr>If you have not defined your Research Question (RQ) yet, please do not attempt to present Visualisations and/or analyses of your data.  Go to Canvas, announcements on RQ presentations, and use the PowerPoint template provided for you to present your RQ.  You can use the time slot to present your RQ instead of the Visualisation.</vt:lpstr>
      <vt:lpstr>PowerPoint Presentation</vt:lpstr>
      <vt:lpstr>1. Boxplots (to include outliers) (place the dependent variable on the y-axis and independent variable sub-categories on the x axis) 2. A histogram to include the normal curve overlay. The histogram plots data from your dependent variable only.</vt:lpstr>
      <vt:lpstr>Only attempt this Analysis part of the demo if you have completed your Visualization(s). Otherwise end your demo after the Visualization for feedback.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LAPTOPS24</cp:lastModifiedBy>
  <cp:revision>158</cp:revision>
  <dcterms:created xsi:type="dcterms:W3CDTF">2019-10-01T08:37:56Z</dcterms:created>
  <dcterms:modified xsi:type="dcterms:W3CDTF">2024-11-24T18:37:24Z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