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undirected graph, in which there is a path between each pair of nodes.</a:t>
            </a:r>
            <a:endParaRPr lang="en-US" dirty="0"/>
          </a:p>
        </p:txBody>
      </p:sp>
      <p:pic>
        <p:nvPicPr>
          <p:cNvPr id="86018" name="Picture 2" descr="http://www.stoimen.com/blog/wp-content/uploads/2012/08/4.-Connected-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743200"/>
            <a:ext cx="5905500" cy="3800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Connected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directed graph in which there is a route between each pair of nodes.</a:t>
            </a:r>
          </a:p>
          <a:p>
            <a:endParaRPr lang="en-US" dirty="0"/>
          </a:p>
        </p:txBody>
      </p:sp>
      <p:pic>
        <p:nvPicPr>
          <p:cNvPr id="84994" name="Picture 2" descr="http://d2dskowxfbo68o.cloudfront.net/wp-content/uploads/connectivity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819400"/>
            <a:ext cx="5819775" cy="3343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undirected graph in which there is direct edge between each pair of nodes.</a:t>
            </a:r>
            <a:endParaRPr lang="en-US" dirty="0"/>
          </a:p>
        </p:txBody>
      </p:sp>
      <p:pic>
        <p:nvPicPr>
          <p:cNvPr id="83970" name="Picture 2" descr="http://www.people.vcu.edu/~ghurlbert/pebbling/comple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90800"/>
            <a:ext cx="3819525" cy="4010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Graphs can be implemented using following method.</a:t>
            </a:r>
          </a:p>
          <a:p>
            <a:pPr>
              <a:buNone/>
            </a:pPr>
            <a:r>
              <a:rPr lang="en-US" dirty="0" smtClean="0"/>
              <a:t>1.Adjacency matrix</a:t>
            </a:r>
          </a:p>
          <a:p>
            <a:pPr>
              <a:buNone/>
            </a:pPr>
            <a:r>
              <a:rPr lang="en-US" dirty="0" smtClean="0"/>
              <a:t>2. Path matrix</a:t>
            </a:r>
          </a:p>
          <a:p>
            <a:pPr>
              <a:buNone/>
            </a:pPr>
            <a:r>
              <a:rPr lang="en-US" dirty="0" smtClean="0"/>
              <a:t>3. Adjacency list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G=(V,E) having N nodes.</a:t>
            </a:r>
          </a:p>
          <a:p>
            <a:r>
              <a:rPr lang="en-US" dirty="0" smtClean="0"/>
              <a:t>The adjacency matrix of graph G is defined as NXN matrix A, where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Aij</a:t>
            </a:r>
            <a:r>
              <a:rPr lang="en-US" dirty="0" smtClean="0"/>
              <a:t>=1,if there is an edge from vertex vi to </a:t>
            </a:r>
            <a:r>
              <a:rPr lang="en-US" dirty="0" err="1" smtClean="0"/>
              <a:t>vj</a:t>
            </a:r>
            <a:endParaRPr lang="en-US" dirty="0" smtClean="0"/>
          </a:p>
          <a:p>
            <a:r>
              <a:rPr lang="en-US" dirty="0" smtClean="0"/>
              <a:t>2.  </a:t>
            </a:r>
            <a:r>
              <a:rPr lang="en-US" dirty="0" err="1" smtClean="0"/>
              <a:t>Aij</a:t>
            </a:r>
            <a:r>
              <a:rPr lang="en-US" dirty="0" smtClean="0"/>
              <a:t>=0.if there is no edge from vertex vi to </a:t>
            </a:r>
            <a:r>
              <a:rPr lang="en-US" dirty="0" err="1" smtClean="0"/>
              <a:t>vj</a:t>
            </a:r>
            <a:endParaRPr lang="en-US" dirty="0" smtClean="0"/>
          </a:p>
          <a:p>
            <a:r>
              <a:rPr lang="en-US" dirty="0" smtClean="0"/>
              <a:t>0s represent that there is no direct edge between the corresponding vertices while 1s represent the presence of a direct edge.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533400" y="1905000"/>
          <a:ext cx="41910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46"/>
          <p:cNvGrpSpPr/>
          <p:nvPr/>
        </p:nvGrpSpPr>
        <p:grpSpPr>
          <a:xfrm>
            <a:off x="5181600" y="1828800"/>
            <a:ext cx="3429000" cy="2426732"/>
            <a:chOff x="5181600" y="1828800"/>
            <a:chExt cx="3429000" cy="2426732"/>
          </a:xfrm>
        </p:grpSpPr>
        <p:sp>
          <p:nvSpPr>
            <p:cNvPr id="20" name="Oval 19"/>
            <p:cNvSpPr/>
            <p:nvPr/>
          </p:nvSpPr>
          <p:spPr>
            <a:xfrm>
              <a:off x="5486400" y="18288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8001000" y="22098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6781800" y="33528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705600" y="19050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486400" y="34290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16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722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e4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86600" y="2819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67600" y="205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72200" y="1828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e2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24" idx="0"/>
              <a:endCxn id="20" idx="4"/>
            </p:cNvCxnSpPr>
            <p:nvPr/>
          </p:nvCxnSpPr>
          <p:spPr>
            <a:xfrm rot="5400000" flipH="1" flipV="1">
              <a:off x="5372100" y="30099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0" idx="6"/>
              <a:endCxn id="23" idx="2"/>
            </p:cNvCxnSpPr>
            <p:nvPr/>
          </p:nvCxnSpPr>
          <p:spPr>
            <a:xfrm>
              <a:off x="6096000" y="2209800"/>
              <a:ext cx="609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4" idx="6"/>
              <a:endCxn id="22" idx="2"/>
            </p:cNvCxnSpPr>
            <p:nvPr/>
          </p:nvCxnSpPr>
          <p:spPr>
            <a:xfrm flipV="1">
              <a:off x="6096000" y="3733800"/>
              <a:ext cx="685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2" idx="0"/>
              <a:endCxn id="23" idx="4"/>
            </p:cNvCxnSpPr>
            <p:nvPr/>
          </p:nvCxnSpPr>
          <p:spPr>
            <a:xfrm rot="16200000" flipV="1">
              <a:off x="6705600" y="2971800"/>
              <a:ext cx="685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3" idx="6"/>
              <a:endCxn id="21" idx="2"/>
            </p:cNvCxnSpPr>
            <p:nvPr/>
          </p:nvCxnSpPr>
          <p:spPr>
            <a:xfrm>
              <a:off x="7315200" y="2286000"/>
              <a:ext cx="6858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5314648" y="3227010"/>
              <a:ext cx="244323" cy="633790"/>
            </a:xfrm>
            <a:custGeom>
              <a:avLst/>
              <a:gdLst>
                <a:gd name="connsiteX0" fmla="*/ 244323 w 244323"/>
                <a:gd name="connsiteY0" fmla="*/ 314476 h 633790"/>
                <a:gd name="connsiteX1" fmla="*/ 12095 w 244323"/>
                <a:gd name="connsiteY1" fmla="*/ 53219 h 633790"/>
                <a:gd name="connsiteX2" fmla="*/ 171752 w 244323"/>
                <a:gd name="connsiteY2" fmla="*/ 633790 h 633790"/>
                <a:gd name="connsiteX3" fmla="*/ 171752 w 244323"/>
                <a:gd name="connsiteY3" fmla="*/ 633790 h 63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323" h="633790">
                  <a:moveTo>
                    <a:pt x="244323" y="314476"/>
                  </a:moveTo>
                  <a:cubicBezTo>
                    <a:pt x="134256" y="157238"/>
                    <a:pt x="24190" y="0"/>
                    <a:pt x="12095" y="53219"/>
                  </a:cubicBezTo>
                  <a:cubicBezTo>
                    <a:pt x="0" y="106438"/>
                    <a:pt x="171752" y="633790"/>
                    <a:pt x="171752" y="633790"/>
                  </a:cubicBezTo>
                  <a:lnTo>
                    <a:pt x="171752" y="63379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endCxn id="44" idx="2"/>
            </p:cNvCxnSpPr>
            <p:nvPr/>
          </p:nvCxnSpPr>
          <p:spPr>
            <a:xfrm rot="16200000" flipH="1">
              <a:off x="5308600" y="3683000"/>
              <a:ext cx="279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Directed Graph G=(V,E) having N nodes.</a:t>
            </a:r>
          </a:p>
          <a:p>
            <a:r>
              <a:rPr lang="en-US" dirty="0" smtClean="0"/>
              <a:t>The path matrix of graph G is defined as NXN matrix P, where </a:t>
            </a:r>
          </a:p>
          <a:p>
            <a:r>
              <a:rPr lang="en-US" dirty="0" smtClean="0"/>
              <a:t>1.Pi,j=1, if there is a path from vertex vi to </a:t>
            </a:r>
            <a:r>
              <a:rPr lang="en-US" dirty="0" err="1" smtClean="0"/>
              <a:t>vj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Pi,j</a:t>
            </a:r>
            <a:r>
              <a:rPr lang="en-US" dirty="0" smtClean="0"/>
              <a:t> =0,if there is no path from vertex vi to </a:t>
            </a:r>
            <a:r>
              <a:rPr lang="en-US" dirty="0" err="1" smtClean="0"/>
              <a:t>vj</a:t>
            </a:r>
            <a:endParaRPr lang="en-US" dirty="0" smtClean="0"/>
          </a:p>
          <a:p>
            <a:r>
              <a:rPr lang="en-US" dirty="0" smtClean="0"/>
              <a:t>The path matrix P can be deduced using the adjacency matrix of G.</a:t>
            </a:r>
          </a:p>
          <a:p>
            <a:r>
              <a:rPr lang="en-US" dirty="0" err="1" smtClean="0"/>
              <a:t>Pn</a:t>
            </a:r>
            <a:r>
              <a:rPr lang="en-US" dirty="0" smtClean="0"/>
              <a:t>=A+A2+A3+….+An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Warshall</a:t>
            </a:r>
            <a:r>
              <a:rPr lang="en-US" dirty="0" smtClean="0"/>
              <a:t>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Warshall</a:t>
            </a:r>
            <a:r>
              <a:rPr lang="en-US" dirty="0" smtClean="0"/>
              <a:t> has suggested a more simplified method of deriving the path matrix from the adjacency matrix .</a:t>
            </a:r>
          </a:p>
          <a:p>
            <a:r>
              <a:rPr lang="en-US" dirty="0" err="1" smtClean="0"/>
              <a:t>Warshall</a:t>
            </a:r>
            <a:r>
              <a:rPr lang="en-US" dirty="0" smtClean="0"/>
              <a:t> method determines the presence of a path between vi and </a:t>
            </a:r>
            <a:r>
              <a:rPr lang="en-US" dirty="0" err="1" smtClean="0"/>
              <a:t>vj</a:t>
            </a:r>
            <a:r>
              <a:rPr lang="en-US" dirty="0" smtClean="0"/>
              <a:t> by performing logical </a:t>
            </a:r>
            <a:r>
              <a:rPr lang="en-US" dirty="0" err="1" smtClean="0"/>
              <a:t>opeartion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1. identifying a direct path from vi to </a:t>
            </a:r>
            <a:r>
              <a:rPr lang="en-US" dirty="0" err="1" smtClean="0"/>
              <a:t>vj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identifying the indirect path from vi and </a:t>
            </a:r>
            <a:r>
              <a:rPr lang="en-US" dirty="0" err="1" smtClean="0"/>
              <a:t>vj</a:t>
            </a:r>
            <a:r>
              <a:rPr lang="en-US" dirty="0" smtClean="0"/>
              <a:t> that is a path from vi to </a:t>
            </a:r>
            <a:r>
              <a:rPr lang="en-US" dirty="0" err="1" smtClean="0"/>
              <a:t>vk</a:t>
            </a:r>
            <a:r>
              <a:rPr lang="en-US" dirty="0" smtClean="0"/>
              <a:t>. And </a:t>
            </a:r>
            <a:r>
              <a:rPr lang="en-US" dirty="0" err="1" smtClean="0"/>
              <a:t>vk</a:t>
            </a:r>
            <a:r>
              <a:rPr lang="en-US" dirty="0" smtClean="0"/>
              <a:t> to </a:t>
            </a:r>
            <a:r>
              <a:rPr lang="en-US" dirty="0" err="1" smtClean="0"/>
              <a:t>vj</a:t>
            </a:r>
            <a:endParaRPr lang="en-US" dirty="0" smtClean="0"/>
          </a:p>
          <a:p>
            <a:r>
              <a:rPr lang="en-US" dirty="0" smtClean="0"/>
              <a:t>That is </a:t>
            </a:r>
            <a:r>
              <a:rPr lang="en-US" dirty="0" err="1" smtClean="0"/>
              <a:t>Pi,j</a:t>
            </a:r>
            <a:r>
              <a:rPr lang="en-US" dirty="0" smtClean="0"/>
              <a:t>=</a:t>
            </a:r>
            <a:r>
              <a:rPr lang="en-US" dirty="0" err="1" smtClean="0"/>
              <a:t>Pi,j</a:t>
            </a:r>
            <a:r>
              <a:rPr lang="en-US" dirty="0" smtClean="0"/>
              <a:t> OR(</a:t>
            </a:r>
            <a:r>
              <a:rPr lang="en-US" dirty="0" err="1" smtClean="0"/>
              <a:t>pi,k</a:t>
            </a:r>
            <a:r>
              <a:rPr lang="en-US" dirty="0" smtClean="0"/>
              <a:t> and </a:t>
            </a:r>
            <a:r>
              <a:rPr lang="en-US" dirty="0" err="1" smtClean="0"/>
              <a:t>Pk,j</a:t>
            </a:r>
            <a:r>
              <a:rPr lang="en-US" dirty="0" smtClean="0"/>
              <a:t>) 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Adjacency list is a linked list representation of a graph.</a:t>
            </a:r>
          </a:p>
          <a:p>
            <a:r>
              <a:rPr lang="en-US" dirty="0" smtClean="0"/>
              <a:t>.It consists of a list of graph nodes with each node itself consisting of a linked list of its neighboring nodes.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04800" y="1905000"/>
            <a:ext cx="3429000" cy="2426732"/>
            <a:chOff x="5181600" y="1828800"/>
            <a:chExt cx="3429000" cy="2426732"/>
          </a:xfrm>
        </p:grpSpPr>
        <p:sp>
          <p:nvSpPr>
            <p:cNvPr id="5" name="Oval 4"/>
            <p:cNvSpPr/>
            <p:nvPr/>
          </p:nvSpPr>
          <p:spPr>
            <a:xfrm>
              <a:off x="5486400" y="18288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001000" y="22098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81800" y="33528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705600" y="19050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486400" y="34290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e4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86600" y="2819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e3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7600" y="205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e5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72200" y="1828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e2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0"/>
              <a:endCxn id="5" idx="4"/>
            </p:cNvCxnSpPr>
            <p:nvPr/>
          </p:nvCxnSpPr>
          <p:spPr>
            <a:xfrm rot="5400000" flipH="1" flipV="1">
              <a:off x="5372100" y="30099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8" idx="2"/>
            </p:cNvCxnSpPr>
            <p:nvPr/>
          </p:nvCxnSpPr>
          <p:spPr>
            <a:xfrm>
              <a:off x="6096000" y="2209800"/>
              <a:ext cx="609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7" idx="2"/>
            </p:cNvCxnSpPr>
            <p:nvPr/>
          </p:nvCxnSpPr>
          <p:spPr>
            <a:xfrm flipV="1">
              <a:off x="6096000" y="3733800"/>
              <a:ext cx="685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0"/>
              <a:endCxn id="8" idx="4"/>
            </p:cNvCxnSpPr>
            <p:nvPr/>
          </p:nvCxnSpPr>
          <p:spPr>
            <a:xfrm rot="16200000" flipV="1">
              <a:off x="6705600" y="2971800"/>
              <a:ext cx="685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6"/>
              <a:endCxn id="6" idx="2"/>
            </p:cNvCxnSpPr>
            <p:nvPr/>
          </p:nvCxnSpPr>
          <p:spPr>
            <a:xfrm>
              <a:off x="7315200" y="2286000"/>
              <a:ext cx="6858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5314648" y="3227010"/>
              <a:ext cx="244323" cy="633790"/>
            </a:xfrm>
            <a:custGeom>
              <a:avLst/>
              <a:gdLst>
                <a:gd name="connsiteX0" fmla="*/ 244323 w 244323"/>
                <a:gd name="connsiteY0" fmla="*/ 314476 h 633790"/>
                <a:gd name="connsiteX1" fmla="*/ 12095 w 244323"/>
                <a:gd name="connsiteY1" fmla="*/ 53219 h 633790"/>
                <a:gd name="connsiteX2" fmla="*/ 171752 w 244323"/>
                <a:gd name="connsiteY2" fmla="*/ 633790 h 633790"/>
                <a:gd name="connsiteX3" fmla="*/ 171752 w 244323"/>
                <a:gd name="connsiteY3" fmla="*/ 633790 h 63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323" h="633790">
                  <a:moveTo>
                    <a:pt x="244323" y="314476"/>
                  </a:moveTo>
                  <a:cubicBezTo>
                    <a:pt x="134256" y="157238"/>
                    <a:pt x="24190" y="0"/>
                    <a:pt x="12095" y="53219"/>
                  </a:cubicBezTo>
                  <a:cubicBezTo>
                    <a:pt x="0" y="106438"/>
                    <a:pt x="171752" y="633790"/>
                    <a:pt x="171752" y="633790"/>
                  </a:cubicBezTo>
                  <a:lnTo>
                    <a:pt x="171752" y="63379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endCxn id="20" idx="2"/>
            </p:cNvCxnSpPr>
            <p:nvPr/>
          </p:nvCxnSpPr>
          <p:spPr>
            <a:xfrm rot="16200000" flipH="1">
              <a:off x="5308600" y="3683000"/>
              <a:ext cx="279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5410200" y="3200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10200" y="2819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10200" y="2438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10200" y="2133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10200" y="1752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305800" y="1828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391400" y="1828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400800" y="2895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00800" y="2514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400800" y="2209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00800" y="1828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495800" y="3276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95800" y="2895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95800" y="2514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95800" y="2209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495800" y="1828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5" idx="5"/>
            <a:endCxn id="7" idx="1"/>
          </p:cNvCxnSpPr>
          <p:nvPr/>
        </p:nvCxnSpPr>
        <p:spPr>
          <a:xfrm rot="16200000" flipH="1">
            <a:off x="1069508" y="2615826"/>
            <a:ext cx="985184" cy="864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</p:cNvCxnSpPr>
          <p:nvPr/>
        </p:nvCxnSpPr>
        <p:spPr>
          <a:xfrm>
            <a:off x="5029200" y="20193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29200" y="23622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029200" y="27432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76800" y="30480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76800" y="34290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867400" y="19812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867400" y="22860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25908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867400" y="30480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858000" y="19812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772400" y="19812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Graph is similar to the mathematical graph structure.</a:t>
            </a:r>
          </a:p>
          <a:p>
            <a:r>
              <a:rPr lang="en-US" dirty="0" smtClean="0"/>
              <a:t>It comprise of a set of vertices connected with each other through edges.</a:t>
            </a:r>
          </a:p>
          <a:p>
            <a:r>
              <a:rPr lang="en-US" dirty="0" smtClean="0"/>
              <a:t>Graph is collection of nodes and edges.</a:t>
            </a:r>
          </a:p>
          <a:p>
            <a:r>
              <a:rPr lang="en-US" dirty="0" smtClean="0"/>
              <a:t>Operation performed on a graph data structure include finding possible paths between 2 nodes and finding the shortest possible path.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common problem associated with graphs is to find the shortest path from one node to the other.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3810000"/>
            <a:ext cx="3429000" cy="2426732"/>
            <a:chOff x="5181600" y="1828800"/>
            <a:chExt cx="3429000" cy="2426732"/>
          </a:xfrm>
        </p:grpSpPr>
        <p:sp>
          <p:nvSpPr>
            <p:cNvPr id="5" name="Oval 4"/>
            <p:cNvSpPr/>
            <p:nvPr/>
          </p:nvSpPr>
          <p:spPr>
            <a:xfrm>
              <a:off x="5486400" y="18288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001000" y="22098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81800" y="33528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705600" y="19050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486400" y="34290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86600" y="2819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7600" y="205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72200" y="1828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0"/>
              <a:endCxn id="5" idx="4"/>
            </p:cNvCxnSpPr>
            <p:nvPr/>
          </p:nvCxnSpPr>
          <p:spPr>
            <a:xfrm rot="5400000" flipH="1" flipV="1">
              <a:off x="5372100" y="30099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8" idx="2"/>
            </p:cNvCxnSpPr>
            <p:nvPr/>
          </p:nvCxnSpPr>
          <p:spPr>
            <a:xfrm>
              <a:off x="6096000" y="2209800"/>
              <a:ext cx="609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7" idx="2"/>
            </p:cNvCxnSpPr>
            <p:nvPr/>
          </p:nvCxnSpPr>
          <p:spPr>
            <a:xfrm flipV="1">
              <a:off x="6096000" y="3733800"/>
              <a:ext cx="685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0"/>
              <a:endCxn id="8" idx="4"/>
            </p:cNvCxnSpPr>
            <p:nvPr/>
          </p:nvCxnSpPr>
          <p:spPr>
            <a:xfrm rot="16200000" flipV="1">
              <a:off x="6705600" y="2971800"/>
              <a:ext cx="685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6"/>
              <a:endCxn id="6" idx="2"/>
            </p:cNvCxnSpPr>
            <p:nvPr/>
          </p:nvCxnSpPr>
          <p:spPr>
            <a:xfrm>
              <a:off x="7315200" y="2286000"/>
              <a:ext cx="6858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5314648" y="3227010"/>
              <a:ext cx="244323" cy="633790"/>
            </a:xfrm>
            <a:custGeom>
              <a:avLst/>
              <a:gdLst>
                <a:gd name="connsiteX0" fmla="*/ 244323 w 244323"/>
                <a:gd name="connsiteY0" fmla="*/ 314476 h 633790"/>
                <a:gd name="connsiteX1" fmla="*/ 12095 w 244323"/>
                <a:gd name="connsiteY1" fmla="*/ 53219 h 633790"/>
                <a:gd name="connsiteX2" fmla="*/ 171752 w 244323"/>
                <a:gd name="connsiteY2" fmla="*/ 633790 h 633790"/>
                <a:gd name="connsiteX3" fmla="*/ 171752 w 244323"/>
                <a:gd name="connsiteY3" fmla="*/ 633790 h 63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323" h="633790">
                  <a:moveTo>
                    <a:pt x="244323" y="314476"/>
                  </a:moveTo>
                  <a:cubicBezTo>
                    <a:pt x="134256" y="157238"/>
                    <a:pt x="24190" y="0"/>
                    <a:pt x="12095" y="53219"/>
                  </a:cubicBezTo>
                  <a:cubicBezTo>
                    <a:pt x="0" y="106438"/>
                    <a:pt x="171752" y="633790"/>
                    <a:pt x="171752" y="633790"/>
                  </a:cubicBezTo>
                  <a:lnTo>
                    <a:pt x="171752" y="63379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endCxn id="20" idx="2"/>
            </p:cNvCxnSpPr>
            <p:nvPr/>
          </p:nvCxnSpPr>
          <p:spPr>
            <a:xfrm rot="16200000" flipH="1">
              <a:off x="5308600" y="3683000"/>
              <a:ext cx="279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>
            <a:stCxn id="6" idx="4"/>
            <a:endCxn id="7" idx="6"/>
          </p:cNvCxnSpPr>
          <p:nvPr/>
        </p:nvCxnSpPr>
        <p:spPr>
          <a:xfrm rot="5400000">
            <a:off x="2819400" y="48768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7"/>
          </p:cNvCxnSpPr>
          <p:nvPr/>
        </p:nvCxnSpPr>
        <p:spPr>
          <a:xfrm rot="5400000">
            <a:off x="1260008" y="4635126"/>
            <a:ext cx="985184" cy="788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004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3400" y="541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graphicFrame>
        <p:nvGraphicFramePr>
          <p:cNvPr id="30" name="Content Placeholder 17"/>
          <p:cNvGraphicFramePr>
            <a:graphicFrameLocks/>
          </p:cNvGraphicFramePr>
          <p:nvPr/>
        </p:nvGraphicFramePr>
        <p:xfrm>
          <a:off x="4419600" y="3124200"/>
          <a:ext cx="41910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00200" y="457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</a:t>
            </a:r>
            <a:r>
              <a:rPr lang="en-US" dirty="0" err="1" smtClean="0"/>
              <a:t>Wi,j</a:t>
            </a:r>
            <a:r>
              <a:rPr lang="en-US" dirty="0" smtClean="0"/>
              <a:t> represents the weight of the edge from node vi to </a:t>
            </a:r>
            <a:r>
              <a:rPr lang="en-US" dirty="0" err="1" smtClean="0"/>
              <a:t>vj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value 0 significance that there is no direct edge between the corresponding nodes.</a:t>
            </a:r>
          </a:p>
          <a:p>
            <a:r>
              <a:rPr lang="en-US" dirty="0" smtClean="0"/>
              <a:t>Shortest path represent the weight of the shortest possible path between any two nodes of a graph.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begins with replacing all the 0s in the weight matrix with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743200" y="2133600"/>
          <a:ext cx="457200" cy="304800"/>
        </p:xfrm>
        <a:graphic>
          <a:graphicData uri="http://schemas.openxmlformats.org/presentationml/2006/ole">
            <p:oleObj spid="_x0000_s1026" name="Equation" r:id="rId3" imgW="152280" imgH="126720" progId="Equation.3">
              <p:embed/>
            </p:oleObj>
          </a:graphicData>
        </a:graphic>
      </p:graphicFrame>
      <p:graphicFrame>
        <p:nvGraphicFramePr>
          <p:cNvPr id="6" name="Content Placeholder 17"/>
          <p:cNvGraphicFramePr>
            <a:graphicFrameLocks/>
          </p:cNvGraphicFramePr>
          <p:nvPr/>
        </p:nvGraphicFramePr>
        <p:xfrm>
          <a:off x="228600" y="2819400"/>
          <a:ext cx="41910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17"/>
          <p:cNvGraphicFramePr>
            <a:graphicFrameLocks/>
          </p:cNvGraphicFramePr>
          <p:nvPr/>
        </p:nvGraphicFramePr>
        <p:xfrm>
          <a:off x="4572000" y="2819400"/>
          <a:ext cx="41910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vert="vert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the following relation is applied to arrive at the shortest path matrix.</a:t>
            </a:r>
          </a:p>
          <a:p>
            <a:r>
              <a:rPr lang="en-US" dirty="0" err="1" smtClean="0"/>
              <a:t>Spij</a:t>
            </a:r>
            <a:r>
              <a:rPr lang="en-US" dirty="0" smtClean="0"/>
              <a:t>=minimum of(</a:t>
            </a:r>
            <a:r>
              <a:rPr lang="en-US" dirty="0" err="1" smtClean="0"/>
              <a:t>SPij</a:t>
            </a:r>
            <a:r>
              <a:rPr lang="en-US" dirty="0" smtClean="0"/>
              <a:t>, </a:t>
            </a:r>
            <a:r>
              <a:rPr lang="en-US" dirty="0" err="1" smtClean="0"/>
              <a:t>SPjk</a:t>
            </a:r>
            <a:r>
              <a:rPr lang="en-US" dirty="0" smtClean="0"/>
              <a:t> + </a:t>
            </a:r>
            <a:r>
              <a:rPr lang="en-US" dirty="0" err="1" smtClean="0"/>
              <a:t>SPkj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shortest path matrix obtained after applying the above relation for each graph node is.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3810000"/>
            <a:ext cx="3429000" cy="2426732"/>
            <a:chOff x="5181600" y="1828800"/>
            <a:chExt cx="3429000" cy="2426732"/>
          </a:xfrm>
        </p:grpSpPr>
        <p:sp>
          <p:nvSpPr>
            <p:cNvPr id="5" name="Oval 4"/>
            <p:cNvSpPr/>
            <p:nvPr/>
          </p:nvSpPr>
          <p:spPr>
            <a:xfrm>
              <a:off x="5486400" y="18288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001000" y="22098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81800" y="33528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705600" y="19050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486400" y="34290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86600" y="2819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7600" y="205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72200" y="1828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0"/>
              <a:endCxn id="5" idx="4"/>
            </p:cNvCxnSpPr>
            <p:nvPr/>
          </p:nvCxnSpPr>
          <p:spPr>
            <a:xfrm rot="5400000" flipH="1" flipV="1">
              <a:off x="5372100" y="30099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8" idx="2"/>
            </p:cNvCxnSpPr>
            <p:nvPr/>
          </p:nvCxnSpPr>
          <p:spPr>
            <a:xfrm>
              <a:off x="6096000" y="2209800"/>
              <a:ext cx="609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7" idx="2"/>
            </p:cNvCxnSpPr>
            <p:nvPr/>
          </p:nvCxnSpPr>
          <p:spPr>
            <a:xfrm flipV="1">
              <a:off x="6096000" y="3733800"/>
              <a:ext cx="685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0"/>
              <a:endCxn id="8" idx="4"/>
            </p:cNvCxnSpPr>
            <p:nvPr/>
          </p:nvCxnSpPr>
          <p:spPr>
            <a:xfrm rot="16200000" flipV="1">
              <a:off x="6705600" y="2971800"/>
              <a:ext cx="685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6"/>
              <a:endCxn id="6" idx="2"/>
            </p:cNvCxnSpPr>
            <p:nvPr/>
          </p:nvCxnSpPr>
          <p:spPr>
            <a:xfrm>
              <a:off x="7315200" y="2286000"/>
              <a:ext cx="6858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5314648" y="3227010"/>
              <a:ext cx="244323" cy="633790"/>
            </a:xfrm>
            <a:custGeom>
              <a:avLst/>
              <a:gdLst>
                <a:gd name="connsiteX0" fmla="*/ 244323 w 244323"/>
                <a:gd name="connsiteY0" fmla="*/ 314476 h 633790"/>
                <a:gd name="connsiteX1" fmla="*/ 12095 w 244323"/>
                <a:gd name="connsiteY1" fmla="*/ 53219 h 633790"/>
                <a:gd name="connsiteX2" fmla="*/ 171752 w 244323"/>
                <a:gd name="connsiteY2" fmla="*/ 633790 h 633790"/>
                <a:gd name="connsiteX3" fmla="*/ 171752 w 244323"/>
                <a:gd name="connsiteY3" fmla="*/ 633790 h 63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323" h="633790">
                  <a:moveTo>
                    <a:pt x="244323" y="314476"/>
                  </a:moveTo>
                  <a:cubicBezTo>
                    <a:pt x="134256" y="157238"/>
                    <a:pt x="24190" y="0"/>
                    <a:pt x="12095" y="53219"/>
                  </a:cubicBezTo>
                  <a:cubicBezTo>
                    <a:pt x="0" y="106438"/>
                    <a:pt x="171752" y="633790"/>
                    <a:pt x="171752" y="633790"/>
                  </a:cubicBezTo>
                  <a:lnTo>
                    <a:pt x="171752" y="63379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endCxn id="20" idx="2"/>
            </p:cNvCxnSpPr>
            <p:nvPr/>
          </p:nvCxnSpPr>
          <p:spPr>
            <a:xfrm rot="16200000" flipH="1">
              <a:off x="5308600" y="3683000"/>
              <a:ext cx="279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>
            <a:stCxn id="6" idx="4"/>
            <a:endCxn id="7" idx="6"/>
          </p:cNvCxnSpPr>
          <p:nvPr/>
        </p:nvCxnSpPr>
        <p:spPr>
          <a:xfrm rot="5400000">
            <a:off x="2819400" y="48768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7"/>
          </p:cNvCxnSpPr>
          <p:nvPr/>
        </p:nvCxnSpPr>
        <p:spPr>
          <a:xfrm rot="5400000">
            <a:off x="1260008" y="4635126"/>
            <a:ext cx="985184" cy="788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004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3400" y="541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graphicFrame>
        <p:nvGraphicFramePr>
          <p:cNvPr id="30" name="Content Placeholder 17"/>
          <p:cNvGraphicFramePr>
            <a:graphicFrameLocks/>
          </p:cNvGraphicFramePr>
          <p:nvPr/>
        </p:nvGraphicFramePr>
        <p:xfrm>
          <a:off x="4419600" y="3124200"/>
          <a:ext cx="41910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00200" y="457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common task with graph is to traverse or visit the graph nodes and edges in a systematic manner.</a:t>
            </a:r>
          </a:p>
          <a:p>
            <a:r>
              <a:rPr lang="en-US" dirty="0" smtClean="0"/>
              <a:t>1. Breadth First Search(BFS)</a:t>
            </a:r>
          </a:p>
          <a:p>
            <a:r>
              <a:rPr lang="en-US" dirty="0" smtClean="0"/>
              <a:t>2. Depth First Search(DFS)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Both these methods consider the graph nodes to be in one of the following state:</a:t>
            </a:r>
          </a:p>
          <a:p>
            <a:r>
              <a:rPr lang="en-US" dirty="0" smtClean="0"/>
              <a:t>1. Ready State</a:t>
            </a:r>
          </a:p>
          <a:p>
            <a:r>
              <a:rPr lang="en-US" dirty="0" smtClean="0"/>
              <a:t>2. Waiting State</a:t>
            </a:r>
          </a:p>
          <a:p>
            <a:r>
              <a:rPr lang="en-US" dirty="0" smtClean="0"/>
              <a:t>3. Processed State</a:t>
            </a:r>
          </a:p>
          <a:p>
            <a:r>
              <a:rPr lang="en-US" dirty="0" smtClean="0"/>
              <a:t>The state of a node keeps on changing as the graph traversal progresses.</a:t>
            </a:r>
          </a:p>
          <a:p>
            <a:r>
              <a:rPr lang="en-US" dirty="0" smtClean="0"/>
              <a:t>Once the state of a node becomes processed, it is considered as traversed or visited. 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visits the graph nodes level by level.</a:t>
            </a:r>
          </a:p>
          <a:p>
            <a:r>
              <a:rPr lang="en-US" dirty="0" smtClean="0"/>
              <a:t>It begins with analyzing the starting node and then progresses by analyzing its adjacent or neighboring nodes.</a:t>
            </a:r>
          </a:p>
          <a:p>
            <a:r>
              <a:rPr lang="en-US" dirty="0" smtClean="0"/>
              <a:t>Once all the neighboring nodes of the starting node are analyzed, the algorithm starts analyzing the neighboring nodes of each of the analyzed neighboring nodes.</a:t>
            </a:r>
          </a:p>
          <a:p>
            <a:r>
              <a:rPr lang="en-US" dirty="0" smtClean="0"/>
              <a:t>This method of graph traversal requires frequent backtracking to the already analyzed nodes.</a:t>
            </a:r>
          </a:p>
          <a:p>
            <a:r>
              <a:rPr lang="en-US" dirty="0" smtClean="0"/>
              <a:t>The BFS methods uses the queue data structure for storing the nodes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1143000" y="304800"/>
            <a:ext cx="6400800" cy="3810000"/>
            <a:chOff x="914400" y="1752600"/>
            <a:chExt cx="6400800" cy="3810000"/>
          </a:xfrm>
        </p:grpSpPr>
        <p:sp>
          <p:nvSpPr>
            <p:cNvPr id="4" name="Oval 3"/>
            <p:cNvSpPr/>
            <p:nvPr/>
          </p:nvSpPr>
          <p:spPr>
            <a:xfrm>
              <a:off x="2667000" y="22098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914400" y="3124200"/>
              <a:ext cx="762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95800" y="17526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48006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886200" y="48006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86200" y="3200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8800" y="38100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553200" y="25146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V8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5" idx="7"/>
              <a:endCxn id="4" idx="3"/>
            </p:cNvCxnSpPr>
            <p:nvPr/>
          </p:nvCxnSpPr>
          <p:spPr>
            <a:xfrm rot="5400000" flipH="1" flipV="1">
              <a:off x="1978329" y="2446688"/>
              <a:ext cx="386743" cy="1213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5"/>
              <a:endCxn id="7" idx="1"/>
            </p:cNvCxnSpPr>
            <p:nvPr/>
          </p:nvCxnSpPr>
          <p:spPr>
            <a:xfrm rot="16200000" flipH="1">
              <a:off x="1521129" y="3883328"/>
              <a:ext cx="1072543" cy="985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7"/>
              <a:endCxn id="6" idx="2"/>
            </p:cNvCxnSpPr>
            <p:nvPr/>
          </p:nvCxnSpPr>
          <p:spPr>
            <a:xfrm rot="5400000" flipH="1" flipV="1">
              <a:off x="3812708" y="1638300"/>
              <a:ext cx="187792" cy="1178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5"/>
              <a:endCxn id="9" idx="1"/>
            </p:cNvCxnSpPr>
            <p:nvPr/>
          </p:nvCxnSpPr>
          <p:spPr>
            <a:xfrm rot="16200000" flipH="1">
              <a:off x="3431708" y="2745908"/>
              <a:ext cx="451784" cy="680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6"/>
              <a:endCxn id="11" idx="1"/>
            </p:cNvCxnSpPr>
            <p:nvPr/>
          </p:nvCxnSpPr>
          <p:spPr>
            <a:xfrm>
              <a:off x="5257800" y="2133600"/>
              <a:ext cx="1406992" cy="4925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6"/>
            </p:cNvCxnSpPr>
            <p:nvPr/>
          </p:nvCxnSpPr>
          <p:spPr>
            <a:xfrm>
              <a:off x="4648200" y="3581400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5"/>
              <a:endCxn id="8" idx="2"/>
            </p:cNvCxnSpPr>
            <p:nvPr/>
          </p:nvCxnSpPr>
          <p:spPr>
            <a:xfrm rot="5400000" flipH="1" flipV="1">
              <a:off x="3352800" y="4917608"/>
              <a:ext cx="269408" cy="797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6"/>
            </p:cNvCxnSpPr>
            <p:nvPr/>
          </p:nvCxnSpPr>
          <p:spPr>
            <a:xfrm flipV="1">
              <a:off x="4648200" y="4495800"/>
              <a:ext cx="10668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7"/>
            </p:cNvCxnSpPr>
            <p:nvPr/>
          </p:nvCxnSpPr>
          <p:spPr>
            <a:xfrm rot="5400000" flipH="1" flipV="1">
              <a:off x="6213008" y="3352800"/>
              <a:ext cx="644992" cy="4925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62000" y="4419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BFS Traversal sequence for the above graph will be V1,V2,V3,V4,V5,V6,V7,V8</a:t>
            </a:r>
          </a:p>
          <a:p>
            <a:endParaRPr lang="en-US" dirty="0" smtClean="0"/>
          </a:p>
          <a:p>
            <a:r>
              <a:rPr lang="en-US" dirty="0" smtClean="0"/>
              <a:t>Another BFS traversal sequence can be: V1,V3,V2,V6,V5,V4,V7,V8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DFS method visits the graph node along the different paths.</a:t>
            </a:r>
          </a:p>
          <a:p>
            <a:r>
              <a:rPr lang="en-US" dirty="0" smtClean="0"/>
              <a:t>It begins the analyzing the nodes from the start to the end node then proceeds along the next path from the start node.</a:t>
            </a:r>
          </a:p>
          <a:p>
            <a:r>
              <a:rPr lang="en-US" dirty="0" smtClean="0"/>
              <a:t>This process is repeated until all the graph nodes are visited. </a:t>
            </a:r>
          </a:p>
          <a:p>
            <a:r>
              <a:rPr lang="en-US" dirty="0" smtClean="0"/>
              <a:t>The DFS method also requires frequently backtracking to the already analyzed nodes.</a:t>
            </a:r>
          </a:p>
          <a:p>
            <a:r>
              <a:rPr lang="en-US" dirty="0" smtClean="0"/>
              <a:t>It uses stack data structure for storing information related to the previous node.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graph G consists of the following elements:</a:t>
            </a:r>
          </a:p>
          <a:p>
            <a:endParaRPr lang="en-US" dirty="0" smtClean="0"/>
          </a:p>
          <a:p>
            <a:r>
              <a:rPr lang="en-US" dirty="0" smtClean="0"/>
              <a:t>A set V of vertices or nodes where</a:t>
            </a:r>
          </a:p>
          <a:p>
            <a:r>
              <a:rPr lang="en-US" dirty="0" smtClean="0"/>
              <a:t>V={v1,v2,v3……,</a:t>
            </a:r>
            <a:r>
              <a:rPr lang="en-US" dirty="0" err="1" smtClean="0"/>
              <a:t>vn</a:t>
            </a:r>
            <a:r>
              <a:rPr lang="en-US" dirty="0" smtClean="0"/>
              <a:t>}</a:t>
            </a:r>
          </a:p>
          <a:p>
            <a:r>
              <a:rPr lang="en-US" dirty="0" smtClean="0"/>
              <a:t>A set E of edges also called arcs where</a:t>
            </a:r>
          </a:p>
          <a:p>
            <a:r>
              <a:rPr lang="en-US" dirty="0" smtClean="0"/>
              <a:t>E={e1,e2,e3…….en}</a:t>
            </a:r>
          </a:p>
          <a:p>
            <a:r>
              <a:rPr lang="en-US" dirty="0" smtClean="0"/>
              <a:t>Here G=(V,E)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6"/>
            <a:endCxn id="7" idx="2"/>
          </p:cNvCxnSpPr>
          <p:nvPr/>
        </p:nvCxnSpPr>
        <p:spPr>
          <a:xfrm>
            <a:off x="6096000" y="23622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 rot="5400000">
            <a:off x="6705600" y="31242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4"/>
          <p:cNvGrpSpPr/>
          <p:nvPr/>
        </p:nvGrpSpPr>
        <p:grpSpPr>
          <a:xfrm>
            <a:off x="5181600" y="1981200"/>
            <a:ext cx="3429000" cy="2426732"/>
            <a:chOff x="5181600" y="1981200"/>
            <a:chExt cx="3429000" cy="2426732"/>
          </a:xfrm>
        </p:grpSpPr>
        <p:sp>
          <p:nvSpPr>
            <p:cNvPr id="4" name="Oval 3"/>
            <p:cNvSpPr/>
            <p:nvPr/>
          </p:nvSpPr>
          <p:spPr>
            <a:xfrm>
              <a:off x="5486400" y="19812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8001000" y="23622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781800" y="35052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05600" y="20574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486400" y="3581400"/>
              <a:ext cx="609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endCxn id="5" idx="2"/>
            </p:cNvCxnSpPr>
            <p:nvPr/>
          </p:nvCxnSpPr>
          <p:spPr>
            <a:xfrm>
              <a:off x="7315200" y="2514600"/>
              <a:ext cx="685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8" idx="0"/>
            </p:cNvCxnSpPr>
            <p:nvPr/>
          </p:nvCxnSpPr>
          <p:spPr>
            <a:xfrm rot="5400000">
              <a:off x="5372894" y="3161506"/>
              <a:ext cx="838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2"/>
              <a:endCxn id="8" idx="6"/>
            </p:cNvCxnSpPr>
            <p:nvPr/>
          </p:nvCxnSpPr>
          <p:spPr>
            <a:xfrm rot="10800000" flipV="1">
              <a:off x="6096000" y="3886200"/>
              <a:ext cx="6858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81600" y="3048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2200" y="4038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e4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2971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676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e5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72200" y="1981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e2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91200" y="480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G=(V,E)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3"/>
          <p:cNvGrpSpPr>
            <a:grpSpLocks noGrp="1"/>
          </p:cNvGrpSpPr>
          <p:nvPr>
            <p:ph idx="1"/>
          </p:nvPr>
        </p:nvGrpSpPr>
        <p:grpSpPr>
          <a:xfrm>
            <a:off x="762000" y="304800"/>
            <a:ext cx="5791200" cy="2895600"/>
            <a:chOff x="914400" y="1752600"/>
            <a:chExt cx="6400800" cy="3810000"/>
          </a:xfrm>
        </p:grpSpPr>
        <p:sp>
          <p:nvSpPr>
            <p:cNvPr id="5" name="Oval 4"/>
            <p:cNvSpPr/>
            <p:nvPr/>
          </p:nvSpPr>
          <p:spPr>
            <a:xfrm>
              <a:off x="2667000" y="22098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14400" y="3124200"/>
              <a:ext cx="762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95800" y="17526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438400" y="48006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86200" y="48006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886200" y="3200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638800" y="38100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0" y="25146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V8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1978329" y="2446688"/>
              <a:ext cx="386743" cy="1213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5"/>
              <a:endCxn id="8" idx="1"/>
            </p:cNvCxnSpPr>
            <p:nvPr/>
          </p:nvCxnSpPr>
          <p:spPr>
            <a:xfrm rot="16200000" flipH="1">
              <a:off x="1521129" y="3883328"/>
              <a:ext cx="1072543" cy="985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7"/>
              <a:endCxn id="7" idx="2"/>
            </p:cNvCxnSpPr>
            <p:nvPr/>
          </p:nvCxnSpPr>
          <p:spPr>
            <a:xfrm rot="5400000" flipH="1" flipV="1">
              <a:off x="3812708" y="1638300"/>
              <a:ext cx="187792" cy="1178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10" idx="1"/>
            </p:cNvCxnSpPr>
            <p:nvPr/>
          </p:nvCxnSpPr>
          <p:spPr>
            <a:xfrm rot="16200000" flipH="1">
              <a:off x="3431708" y="2745908"/>
              <a:ext cx="451784" cy="680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6"/>
              <a:endCxn id="12" idx="1"/>
            </p:cNvCxnSpPr>
            <p:nvPr/>
          </p:nvCxnSpPr>
          <p:spPr>
            <a:xfrm>
              <a:off x="5257800" y="2133600"/>
              <a:ext cx="1406992" cy="4925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6"/>
            </p:cNvCxnSpPr>
            <p:nvPr/>
          </p:nvCxnSpPr>
          <p:spPr>
            <a:xfrm>
              <a:off x="4648200" y="3581400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5"/>
              <a:endCxn id="9" idx="2"/>
            </p:cNvCxnSpPr>
            <p:nvPr/>
          </p:nvCxnSpPr>
          <p:spPr>
            <a:xfrm rot="5400000" flipH="1" flipV="1">
              <a:off x="3352800" y="4917608"/>
              <a:ext cx="269408" cy="797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6"/>
            </p:cNvCxnSpPr>
            <p:nvPr/>
          </p:nvCxnSpPr>
          <p:spPr>
            <a:xfrm flipV="1">
              <a:off x="4648200" y="4495800"/>
              <a:ext cx="10668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7"/>
            </p:cNvCxnSpPr>
            <p:nvPr/>
          </p:nvCxnSpPr>
          <p:spPr>
            <a:xfrm rot="5400000" flipH="1" flipV="1">
              <a:off x="6213008" y="3352800"/>
              <a:ext cx="644992" cy="4925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62000" y="4419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DFS Traversal sequence for the above graph will be V1,V2,V4,V8,V5,V7,V3,V6</a:t>
            </a:r>
          </a:p>
          <a:p>
            <a:endParaRPr lang="en-US" dirty="0" smtClean="0"/>
          </a:p>
          <a:p>
            <a:r>
              <a:rPr lang="en-US" dirty="0" smtClean="0"/>
              <a:t>Another DFS traversal sequence can be: V1,V3,V6,V7,V8,V2,V5,V4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spanning tree is a subset of Graph G, which has all the vertices covered with minimum possible number of edges. Hence, a spanning tree does not have cycles and it can not be disconnected.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www.tutorialspoint.com/data_structures_algorithms/images/spanning_tre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2205831"/>
            <a:ext cx="4762500" cy="331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Tree(MST)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e1 is an edge between V1 &amp; V2 vertices.</a:t>
            </a:r>
          </a:p>
          <a:p>
            <a:r>
              <a:rPr lang="en-US" dirty="0" smtClean="0"/>
              <a:t>e2 is an edge between V2 &amp; V3 vertices.</a:t>
            </a:r>
          </a:p>
          <a:p>
            <a:r>
              <a:rPr lang="en-US" dirty="0" smtClean="0"/>
              <a:t>Representation of edge e as</a:t>
            </a:r>
          </a:p>
          <a:p>
            <a:r>
              <a:rPr lang="en-US" dirty="0" smtClean="0"/>
              <a:t>e=(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Where e connects both u and v vertices.</a:t>
            </a:r>
          </a:p>
          <a:p>
            <a:r>
              <a:rPr lang="en-US" dirty="0" smtClean="0"/>
              <a:t>Now e=(</a:t>
            </a:r>
            <a:r>
              <a:rPr lang="en-US" dirty="0" err="1" smtClean="0"/>
              <a:t>u,v</a:t>
            </a:r>
            <a:r>
              <a:rPr lang="en-US" dirty="0" smtClean="0"/>
              <a:t>) means the same thing as e (</a:t>
            </a:r>
            <a:r>
              <a:rPr lang="en-US" dirty="0" err="1" smtClean="0"/>
              <a:t>v,u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This means that the ordering of the vertices has no significance here. Thus we can call the graph G as undirected graph.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If we replace each edge of the graph G with arrows., then it will become a directed graph or diagraph.</a:t>
            </a:r>
          </a:p>
          <a:p>
            <a:r>
              <a:rPr lang="en-US" dirty="0" smtClean="0"/>
              <a:t>V(G)={V1,V2,V3,V4,V5}</a:t>
            </a:r>
          </a:p>
          <a:p>
            <a:r>
              <a:rPr lang="en-US" dirty="0" smtClean="0"/>
              <a:t>E(G)={(V1,V2),(V2,V3),</a:t>
            </a:r>
          </a:p>
          <a:p>
            <a:r>
              <a:rPr lang="en-US" dirty="0" smtClean="0"/>
              <a:t>(V1,V4),(V4,V3),(V3,V5)}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62600" y="26670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077200" y="30480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00" y="41910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81800" y="27432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562600" y="42672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3733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28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438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266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5" idx="4"/>
          </p:cNvCxnSpPr>
          <p:nvPr/>
        </p:nvCxnSpPr>
        <p:spPr>
          <a:xfrm rot="5400000" flipH="1" flipV="1">
            <a:off x="5486400" y="3810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8" idx="2"/>
          </p:cNvCxnSpPr>
          <p:nvPr/>
        </p:nvCxnSpPr>
        <p:spPr>
          <a:xfrm>
            <a:off x="6172200" y="30480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7" idx="2"/>
          </p:cNvCxnSpPr>
          <p:nvPr/>
        </p:nvCxnSpPr>
        <p:spPr>
          <a:xfrm flipV="1">
            <a:off x="6172200" y="45720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0"/>
            <a:endCxn id="8" idx="4"/>
          </p:cNvCxnSpPr>
          <p:nvPr/>
        </p:nvCxnSpPr>
        <p:spPr>
          <a:xfrm rot="16200000" flipV="1">
            <a:off x="6781800" y="38100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  <a:endCxn id="6" idx="2"/>
          </p:cNvCxnSpPr>
          <p:nvPr/>
        </p:nvCxnSpPr>
        <p:spPr>
          <a:xfrm>
            <a:off x="7391400" y="31242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Adjacent Node: If e(</a:t>
            </a:r>
            <a:r>
              <a:rPr lang="en-US" dirty="0" err="1" smtClean="0"/>
              <a:t>u,v</a:t>
            </a:r>
            <a:r>
              <a:rPr lang="en-US" dirty="0" smtClean="0"/>
              <a:t>) represents and edge between u and v vertices then both u and v are called adjacent to each other.</a:t>
            </a:r>
          </a:p>
          <a:p>
            <a:r>
              <a:rPr lang="en-US" dirty="0" smtClean="0"/>
              <a:t>U is predecessor node and v is successor node.</a:t>
            </a:r>
          </a:p>
          <a:p>
            <a:r>
              <a:rPr lang="en-US" dirty="0" smtClean="0"/>
              <a:t>Degree: degree of a vertex is the number of edges connected to a vertex. V3=degree 3.</a:t>
            </a:r>
          </a:p>
          <a:p>
            <a:r>
              <a:rPr lang="en-US" dirty="0" err="1" smtClean="0"/>
              <a:t>Indegree</a:t>
            </a:r>
            <a:r>
              <a:rPr lang="en-US" dirty="0" smtClean="0"/>
              <a:t>: the no. of edges ending at vertex</a:t>
            </a:r>
          </a:p>
          <a:p>
            <a:r>
              <a:rPr lang="en-US" dirty="0" err="1" smtClean="0"/>
              <a:t>Outdegree</a:t>
            </a:r>
            <a:r>
              <a:rPr lang="en-US" dirty="0" smtClean="0"/>
              <a:t>: the no. of edges beginning at vertex.</a:t>
            </a:r>
          </a:p>
          <a:p>
            <a:r>
              <a:rPr lang="en-US" dirty="0" smtClean="0"/>
              <a:t>Path:  A path is a sequence of vertices each adjacent to the next.</a:t>
            </a:r>
          </a:p>
          <a:p>
            <a:r>
              <a:rPr lang="en-US" dirty="0" smtClean="0"/>
              <a:t>Path between v1 to v5 is v1-&gt;v2-&gt;v3-&gt;v5.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Cycle: It is a path that starts and ends at the same vertex.</a:t>
            </a:r>
          </a:p>
          <a:p>
            <a:r>
              <a:rPr lang="en-US" dirty="0" smtClean="0"/>
              <a:t>Loop: it is an edge whose endpoints are same that is e(</a:t>
            </a:r>
            <a:r>
              <a:rPr lang="en-US" dirty="0" err="1" smtClean="0"/>
              <a:t>u,u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Weight: anon-negative number assign to an edge. Also called length.</a:t>
            </a:r>
          </a:p>
          <a:p>
            <a:r>
              <a:rPr lang="en-US" dirty="0" smtClean="0"/>
              <a:t>Order: no. of vertices contained in the graph.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graph that has labeled edges or labeled vertices.</a:t>
            </a:r>
            <a:endParaRPr lang="en-US" dirty="0"/>
          </a:p>
        </p:txBody>
      </p:sp>
      <p:pic>
        <p:nvPicPr>
          <p:cNvPr id="88066" name="Picture 2" descr="http://mathworld.wolfram.com/images/eps-gif/LabeledGraphTypes_95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65532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graph that has weight assigned to each of its edges.</a:t>
            </a:r>
            <a:endParaRPr lang="en-US" dirty="0"/>
          </a:p>
        </p:txBody>
      </p:sp>
      <p:pic>
        <p:nvPicPr>
          <p:cNvPr id="87042" name="Picture 2" descr="http://www.doeben-henisch.de/fh/I-ALGO/I-ALGO-TH/VL7/i-algo-th7-bild-graph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95600"/>
            <a:ext cx="5105400" cy="235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</Words>
  <Application>Microsoft Office PowerPoint</Application>
  <PresentationFormat>On-screen Show (4:3)</PresentationFormat>
  <Paragraphs>395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Slide 1</vt:lpstr>
      <vt:lpstr>Graph</vt:lpstr>
      <vt:lpstr>Basic Concept</vt:lpstr>
      <vt:lpstr>Undirected Graph</vt:lpstr>
      <vt:lpstr>Directed Graph</vt:lpstr>
      <vt:lpstr>Graph Terminology</vt:lpstr>
      <vt:lpstr>Slide 7</vt:lpstr>
      <vt:lpstr>Labeled Graph</vt:lpstr>
      <vt:lpstr>Weighted Graph</vt:lpstr>
      <vt:lpstr>Connected Graph</vt:lpstr>
      <vt:lpstr>Strongly Connected Graph</vt:lpstr>
      <vt:lpstr>Complete Graph</vt:lpstr>
      <vt:lpstr>Graph Representation</vt:lpstr>
      <vt:lpstr>Adjacency Matrix</vt:lpstr>
      <vt:lpstr>Slide 15</vt:lpstr>
      <vt:lpstr>Path Matrix</vt:lpstr>
      <vt:lpstr>Warshall Algorithm </vt:lpstr>
      <vt:lpstr>Adjacency List</vt:lpstr>
      <vt:lpstr>Slide 19</vt:lpstr>
      <vt:lpstr>Shortest Path Algorithm</vt:lpstr>
      <vt:lpstr>Slide 21</vt:lpstr>
      <vt:lpstr>Slide 22</vt:lpstr>
      <vt:lpstr>Slide 23</vt:lpstr>
      <vt:lpstr>Slide 24</vt:lpstr>
      <vt:lpstr>Graph Traversal</vt:lpstr>
      <vt:lpstr>Slide 26</vt:lpstr>
      <vt:lpstr>Breadth First Search(BFS)</vt:lpstr>
      <vt:lpstr>Slide 28</vt:lpstr>
      <vt:lpstr>Depth First Search(DFS)</vt:lpstr>
      <vt:lpstr>Slide 30</vt:lpstr>
      <vt:lpstr>Spanning tree</vt:lpstr>
      <vt:lpstr>Slide 32</vt:lpstr>
      <vt:lpstr>Minimum Spanning Tree(MST)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2006-08-16T00:00:00Z</dcterms:created>
  <dcterms:modified xsi:type="dcterms:W3CDTF">2019-07-30T06:00:56Z</dcterms:modified>
</cp:coreProperties>
</file>