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9" r:id="rId4"/>
    <p:sldId id="260" r:id="rId5"/>
    <p:sldId id="262" r:id="rId6"/>
    <p:sldId id="263" r:id="rId7"/>
    <p:sldId id="264" r:id="rId8"/>
    <p:sldId id="275" r:id="rId9"/>
    <p:sldId id="276" r:id="rId10"/>
    <p:sldId id="277" r:id="rId11"/>
    <p:sldId id="280" r:id="rId12"/>
    <p:sldId id="281" r:id="rId13"/>
    <p:sldId id="282" r:id="rId14"/>
    <p:sldId id="283" r:id="rId15"/>
    <p:sldId id="285" r:id="rId16"/>
    <p:sldId id="286" r:id="rId17"/>
    <p:sldId id="287" r:id="rId18"/>
    <p:sldId id="288" r:id="rId19"/>
    <p:sldId id="291" r:id="rId20"/>
    <p:sldId id="272"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6AA0-D314-483E-8820-BDB6A1A3DB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1600A-0189-4217-B9D6-221CFDC90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DDF01-827A-46F1-B5DE-5F2F657050EB}"/>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C4CCBCAD-9C0E-41DF-B0F0-64012952B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29663-9FC6-459A-916A-967585F26946}"/>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8012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7907-D135-43B4-9B50-DD5E767CB8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8D63A-85A5-42A6-AA02-22C87EF931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8056F-47C5-46FD-853A-0867D64B7E69}"/>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B7367917-7968-442C-A97E-4F52013B3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F7E06-DD0E-49B7-838E-D75895C9C61D}"/>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19062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08FB4-9295-41E5-8D52-14270F2D0F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12C826-42A3-4011-BB45-20D08C3443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CB65E-31C1-4244-B503-8F2B453F6C65}"/>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4AACF79B-504F-4B32-91CD-FE2E121EF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52C4D-7DE8-4E97-9283-EF5D7B646CA9}"/>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6404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9D56-502C-4058-9099-8347C45C9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E4ABB-19F8-43E3-B158-EFB204B371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CE6A1-4448-474F-825F-A3016CF5E8C5}"/>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ACE0C680-D422-4777-95CF-4EC7D9AE9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A0E23-A2C9-4F6F-8D56-1D273B63C654}"/>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52313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38E5-73E2-46F7-AF11-F4968AB13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85555-9890-44F1-91F2-960348C96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3A8287-ADF0-4997-911D-3F6197B6E7A4}"/>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84A44108-CB65-48E2-9472-4D0222DB0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2ABED-C783-46D0-A595-7C5734960F86}"/>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06201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EFF-E3F4-48DB-8916-8DCFF8773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989C0-D548-4F65-805C-90C6C3BF26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D4927-1F58-4EB9-979B-DEBF13F8F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23CD66-F649-4C90-A47D-7A9434A15385}"/>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6" name="Footer Placeholder 5">
            <a:extLst>
              <a:ext uri="{FF2B5EF4-FFF2-40B4-BE49-F238E27FC236}">
                <a16:creationId xmlns:a16="http://schemas.microsoft.com/office/drawing/2014/main" id="{FD2FAB22-F520-468F-A9C4-867E21305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A6582-D61D-4248-AF46-CC835607210B}"/>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68521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C9B6-77A7-4766-95BF-6E7C3EDB02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385C4-274C-4D13-A740-9AFA9D56F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2DB332-346D-4BC7-A8C6-151B3CAA70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796C0-3ADB-473E-AF88-A99EAAFEC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E84D29-9BEB-444C-B354-018A299E64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F0DF6-16EC-453E-AD90-B11098F3E36C}"/>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8" name="Footer Placeholder 7">
            <a:extLst>
              <a:ext uri="{FF2B5EF4-FFF2-40B4-BE49-F238E27FC236}">
                <a16:creationId xmlns:a16="http://schemas.microsoft.com/office/drawing/2014/main" id="{1726DD3B-78E8-4741-B2BC-E1E12FAE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9FE8E0-FE0B-427B-B33C-B116E4042ADB}"/>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4190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717F-0290-4909-81B8-2C6A96E3D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A9314B-1ECB-4CCC-A4FB-9C77CAEBBBC0}"/>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4" name="Footer Placeholder 3">
            <a:extLst>
              <a:ext uri="{FF2B5EF4-FFF2-40B4-BE49-F238E27FC236}">
                <a16:creationId xmlns:a16="http://schemas.microsoft.com/office/drawing/2014/main" id="{6173858B-CD8F-405F-906B-3281EEAD99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4A3C5-E330-4F7A-A898-F94642C1E41C}"/>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402580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D1FF9-0D96-4CC9-A051-83EE960EC5CB}"/>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3" name="Footer Placeholder 2">
            <a:extLst>
              <a:ext uri="{FF2B5EF4-FFF2-40B4-BE49-F238E27FC236}">
                <a16:creationId xmlns:a16="http://schemas.microsoft.com/office/drawing/2014/main" id="{A7A0B9C2-F77A-4742-BF4D-23A02BB271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20F32E-4173-41C6-9ADE-B9EA4526D3C2}"/>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50843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565E-CF49-47A4-AF18-032A0B907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243AB-54BF-4F8E-AB45-1F25612AD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7FBDF-C437-45D9-9588-A71BAFE8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30CC2-A145-48CF-8E75-98BEA718F5DF}"/>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6" name="Footer Placeholder 5">
            <a:extLst>
              <a:ext uri="{FF2B5EF4-FFF2-40B4-BE49-F238E27FC236}">
                <a16:creationId xmlns:a16="http://schemas.microsoft.com/office/drawing/2014/main" id="{2F05740F-25B3-40A1-84B7-5AE7652A2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2EDDF-4E90-4825-91BC-37B233C54AC4}"/>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423611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5E10-3E60-442A-93D5-6D073454B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F08905-B25A-461D-A986-DD18C4193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D979FB-4EC5-49FA-ADD5-5E4BE9E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CDFC8-F822-48F3-A666-9E5485853DE8}"/>
              </a:ext>
            </a:extLst>
          </p:cNvPr>
          <p:cNvSpPr>
            <a:spLocks noGrp="1"/>
          </p:cNvSpPr>
          <p:nvPr>
            <p:ph type="dt" sz="half" idx="10"/>
          </p:nvPr>
        </p:nvSpPr>
        <p:spPr/>
        <p:txBody>
          <a:bodyPr/>
          <a:lstStyle/>
          <a:p>
            <a:fld id="{EBA46971-F11F-4D83-887B-61A302A9074E}" type="datetimeFigureOut">
              <a:rPr lang="en-US" smtClean="0"/>
              <a:t>12/25/2019</a:t>
            </a:fld>
            <a:endParaRPr lang="en-US"/>
          </a:p>
        </p:txBody>
      </p:sp>
      <p:sp>
        <p:nvSpPr>
          <p:cNvPr id="6" name="Footer Placeholder 5">
            <a:extLst>
              <a:ext uri="{FF2B5EF4-FFF2-40B4-BE49-F238E27FC236}">
                <a16:creationId xmlns:a16="http://schemas.microsoft.com/office/drawing/2014/main" id="{E1BFCF72-4F33-48C7-BFF9-23F2554F4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B55AB-3640-4A5B-8D99-BBFB1BB605F8}"/>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64882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bg1">
                <a:lumMod val="75000"/>
              </a:schemeClr>
            </a:gs>
            <a:gs pos="0">
              <a:schemeClr val="accent1">
                <a:lumMod val="5000"/>
                <a:lumOff val="9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B8E0E-EE53-4CFB-98A8-C929BFB28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4BEC3-ADFF-4C6C-8FDE-AEFABEC0A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BCE54-D3D9-4B47-8F2C-CF4EFBD4E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46971-F11F-4D83-887B-61A302A9074E}" type="datetimeFigureOut">
              <a:rPr lang="en-US" smtClean="0"/>
              <a:t>12/25/2019</a:t>
            </a:fld>
            <a:endParaRPr lang="en-US"/>
          </a:p>
        </p:txBody>
      </p:sp>
      <p:sp>
        <p:nvSpPr>
          <p:cNvPr id="5" name="Footer Placeholder 4">
            <a:extLst>
              <a:ext uri="{FF2B5EF4-FFF2-40B4-BE49-F238E27FC236}">
                <a16:creationId xmlns:a16="http://schemas.microsoft.com/office/drawing/2014/main" id="{B58E7E9C-C525-4965-B805-8498186FA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C83EC4-616E-41FC-85DA-EB03E515F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AEBE2-8A59-4ECF-B5C0-B2C1FF80079D}" type="slidenum">
              <a:rPr lang="en-US" smtClean="0"/>
              <a:t>‹#›</a:t>
            </a:fld>
            <a:endParaRPr lang="en-US"/>
          </a:p>
        </p:txBody>
      </p:sp>
    </p:spTree>
    <p:extLst>
      <p:ext uri="{BB962C8B-B14F-4D97-AF65-F5344CB8AC3E}">
        <p14:creationId xmlns:p14="http://schemas.microsoft.com/office/powerpoint/2010/main" val="1212442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CC631E9-1559-4F34-AB4F-6BC54496E08A}"/>
              </a:ext>
            </a:extLst>
          </p:cNvPr>
          <p:cNvSpPr txBox="1">
            <a:spLocks/>
          </p:cNvSpPr>
          <p:nvPr/>
        </p:nvSpPr>
        <p:spPr>
          <a:xfrm>
            <a:off x="1524000" y="584895"/>
            <a:ext cx="9144000" cy="168751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85000"/>
                    <a:lumOff val="15000"/>
                  </a:schemeClr>
                </a:solidFill>
              </a:rPr>
              <a:t>Traffic Signal Violation Detection System</a:t>
            </a:r>
            <a:endParaRPr lang="en-US" sz="4800" b="1" dirty="0"/>
          </a:p>
        </p:txBody>
      </p:sp>
      <p:sp>
        <p:nvSpPr>
          <p:cNvPr id="7" name="Oval 6">
            <a:extLst>
              <a:ext uri="{FF2B5EF4-FFF2-40B4-BE49-F238E27FC236}">
                <a16:creationId xmlns:a16="http://schemas.microsoft.com/office/drawing/2014/main" id="{47D4534A-7BE3-4E3C-8667-0D89A3EDEBF5}"/>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1</a:t>
            </a:r>
          </a:p>
        </p:txBody>
      </p:sp>
      <p:pic>
        <p:nvPicPr>
          <p:cNvPr id="3" name="Picture 2">
            <a:extLst>
              <a:ext uri="{FF2B5EF4-FFF2-40B4-BE49-F238E27FC236}">
                <a16:creationId xmlns:a16="http://schemas.microsoft.com/office/drawing/2014/main" id="{56E82C49-DA26-4D1D-A98B-D66CB45ED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918" y="4687567"/>
            <a:ext cx="1139983" cy="1293744"/>
          </a:xfrm>
          <a:prstGeom prst="rect">
            <a:avLst/>
          </a:prstGeom>
        </p:spPr>
      </p:pic>
      <p:sp>
        <p:nvSpPr>
          <p:cNvPr id="8" name="Title 6">
            <a:extLst>
              <a:ext uri="{FF2B5EF4-FFF2-40B4-BE49-F238E27FC236}">
                <a16:creationId xmlns:a16="http://schemas.microsoft.com/office/drawing/2014/main" id="{A03E6206-C6CD-4CB6-B9CD-069D200494B7}"/>
              </a:ext>
            </a:extLst>
          </p:cNvPr>
          <p:cNvSpPr txBox="1">
            <a:spLocks/>
          </p:cNvSpPr>
          <p:nvPr/>
        </p:nvSpPr>
        <p:spPr>
          <a:xfrm>
            <a:off x="1752599" y="2678934"/>
            <a:ext cx="5576999" cy="1426722"/>
          </a:xfrm>
          <a:prstGeom prst="rect">
            <a:avLst/>
          </a:prstGeom>
          <a:noFill/>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p>
          <a:p>
            <a:r>
              <a:rPr lang="en-US" sz="9600" b="1" dirty="0"/>
              <a:t>Supervised By</a:t>
            </a:r>
          </a:p>
          <a:p>
            <a:endParaRPr lang="en-US" sz="9600" b="1" dirty="0"/>
          </a:p>
          <a:p>
            <a:r>
              <a:rPr lang="en-US" sz="8000" dirty="0">
                <a:latin typeface="+mn-lt"/>
              </a:rPr>
              <a:t>Mahmudul Hasan </a:t>
            </a:r>
            <a:r>
              <a:rPr lang="en-US" sz="8000" dirty="0" err="1">
                <a:latin typeface="+mn-lt"/>
              </a:rPr>
              <a:t>Shauqi</a:t>
            </a:r>
            <a:endParaRPr lang="en-US" sz="8000" dirty="0">
              <a:latin typeface="+mn-lt"/>
            </a:endParaRPr>
          </a:p>
          <a:p>
            <a:r>
              <a:rPr lang="en-US" sz="8000" dirty="0">
                <a:latin typeface="+mn-lt"/>
              </a:rPr>
              <a:t>Lecturer</a:t>
            </a:r>
          </a:p>
          <a:p>
            <a:r>
              <a:rPr lang="en-US" sz="8000" dirty="0">
                <a:latin typeface="+mn-lt"/>
              </a:rPr>
              <a:t>Dept. of Computer Science and Engineering</a:t>
            </a:r>
          </a:p>
          <a:p>
            <a:pPr algn="ctr"/>
            <a:endParaRPr lang="en-US" sz="4800" b="1" dirty="0"/>
          </a:p>
        </p:txBody>
      </p:sp>
      <p:sp>
        <p:nvSpPr>
          <p:cNvPr id="9" name="Title 6">
            <a:extLst>
              <a:ext uri="{FF2B5EF4-FFF2-40B4-BE49-F238E27FC236}">
                <a16:creationId xmlns:a16="http://schemas.microsoft.com/office/drawing/2014/main" id="{8887BD5B-A4A3-4565-BBEF-6AC0D4E1C118}"/>
              </a:ext>
            </a:extLst>
          </p:cNvPr>
          <p:cNvSpPr txBox="1">
            <a:spLocks/>
          </p:cNvSpPr>
          <p:nvPr/>
        </p:nvSpPr>
        <p:spPr>
          <a:xfrm>
            <a:off x="7047690" y="2061231"/>
            <a:ext cx="4104401" cy="252914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Presented By</a:t>
            </a:r>
          </a:p>
          <a:p>
            <a:endParaRPr lang="en-US" sz="2400" dirty="0"/>
          </a:p>
          <a:p>
            <a:r>
              <a:rPr lang="en-US" sz="2000" dirty="0">
                <a:latin typeface="+mn-lt"/>
              </a:rPr>
              <a:t>Abu Noman Md. Sakib (Roll-1607058)</a:t>
            </a:r>
          </a:p>
          <a:p>
            <a:r>
              <a:rPr lang="en-US" sz="2000" dirty="0" err="1">
                <a:latin typeface="+mn-lt"/>
              </a:rPr>
              <a:t>Pias</a:t>
            </a:r>
            <a:r>
              <a:rPr lang="en-US" sz="2000" dirty="0">
                <a:latin typeface="+mn-lt"/>
              </a:rPr>
              <a:t> Roy (Roll-1607071)</a:t>
            </a:r>
          </a:p>
        </p:txBody>
      </p:sp>
      <p:sp>
        <p:nvSpPr>
          <p:cNvPr id="10" name="Title 6">
            <a:extLst>
              <a:ext uri="{FF2B5EF4-FFF2-40B4-BE49-F238E27FC236}">
                <a16:creationId xmlns:a16="http://schemas.microsoft.com/office/drawing/2014/main" id="{0CB05795-000C-435D-AA4D-C6B1F138DFEC}"/>
              </a:ext>
            </a:extLst>
          </p:cNvPr>
          <p:cNvSpPr txBox="1">
            <a:spLocks/>
          </p:cNvSpPr>
          <p:nvPr/>
        </p:nvSpPr>
        <p:spPr>
          <a:xfrm>
            <a:off x="2655800" y="4852159"/>
            <a:ext cx="8717205" cy="129374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900" b="1" dirty="0"/>
              <a:t>Department of Computer Science and Engineering</a:t>
            </a:r>
            <a:endParaRPr lang="en-US" sz="2900" dirty="0"/>
          </a:p>
          <a:p>
            <a:r>
              <a:rPr lang="en-US" sz="2900" b="1" dirty="0"/>
              <a:t>Khulna University of Engineering &amp; Technology, Khulna</a:t>
            </a:r>
            <a:endParaRPr lang="en-US" sz="2900" dirty="0"/>
          </a:p>
          <a:p>
            <a:pPr algn="ctr"/>
            <a:endParaRPr lang="en-US" sz="4800" b="1" dirty="0"/>
          </a:p>
        </p:txBody>
      </p:sp>
    </p:spTree>
    <p:extLst>
      <p:ext uri="{BB962C8B-B14F-4D97-AF65-F5344CB8AC3E}">
        <p14:creationId xmlns:p14="http://schemas.microsoft.com/office/powerpoint/2010/main" val="156342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endParaRPr lang="en-GB" sz="4800" b="1" dirty="0"/>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b="1" dirty="0" err="1">
                <a:latin typeface="Calibri" panose="020F0502020204030204" pitchFamily="34" charset="0"/>
                <a:cs typeface="Calibri" panose="020F0502020204030204" pitchFamily="34" charset="0"/>
              </a:rPr>
              <a:t>Violaton</a:t>
            </a:r>
            <a:r>
              <a:rPr lang="en-GB" b="1" dirty="0">
                <a:latin typeface="Calibri" panose="020F0502020204030204" pitchFamily="34" charset="0"/>
                <a:cs typeface="Calibri" panose="020F0502020204030204" pitchFamily="34" charset="0"/>
              </a:rPr>
              <a:t> Detection:</a:t>
            </a:r>
          </a:p>
          <a:p>
            <a:r>
              <a:rPr lang="en-US" dirty="0"/>
              <a:t>The vehicles are detected using YOLOv3 model. After detecting the vehicles, violation cases are checked. A traffic line is drawn over the road in the preview of the given video footage by the user. The line specifies that the traffic light is red. Violation happens if any vehicle crosses the traffic line in red state.</a:t>
            </a:r>
          </a:p>
          <a:p>
            <a:r>
              <a:rPr lang="en-US" dirty="0"/>
              <a:t>The detected objects have a green bounding box. If any vehicle passes the traffic light in red state, violation happens. After detecting violation, the bounding box around the vehicle becomes red.</a:t>
            </a:r>
          </a:p>
          <a:p>
            <a:pPr marL="0" indent="0">
              <a:buNone/>
            </a:pP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10</a:t>
            </a:r>
          </a:p>
        </p:txBody>
      </p:sp>
    </p:spTree>
    <p:extLst>
      <p:ext uri="{BB962C8B-B14F-4D97-AF65-F5344CB8AC3E}">
        <p14:creationId xmlns:p14="http://schemas.microsoft.com/office/powerpoint/2010/main" val="187038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DC5F-A959-4AA5-B316-1636B5368540}"/>
              </a:ext>
            </a:extLst>
          </p:cNvPr>
          <p:cNvSpPr>
            <a:spLocks noGrp="1"/>
          </p:cNvSpPr>
          <p:nvPr>
            <p:ph type="title"/>
          </p:nvPr>
        </p:nvSpPr>
        <p:spPr>
          <a:xfrm>
            <a:off x="838200" y="346228"/>
            <a:ext cx="10515600" cy="863955"/>
          </a:xfrm>
        </p:spPr>
        <p:txBody>
          <a:bodyPr/>
          <a:lstStyle/>
          <a:p>
            <a:r>
              <a:rPr lang="en-GB" b="1" dirty="0">
                <a:latin typeface="Calibri" panose="020F0502020204030204" pitchFamily="34" charset="0"/>
                <a:cs typeface="Calibri" panose="020F0502020204030204" pitchFamily="34" charset="0"/>
              </a:rPr>
              <a:t>Software Overview</a:t>
            </a:r>
            <a:endParaRPr lang="en-US" dirty="0"/>
          </a:p>
        </p:txBody>
      </p:sp>
      <p:sp>
        <p:nvSpPr>
          <p:cNvPr id="5" name="Oval 4">
            <a:extLst>
              <a:ext uri="{FF2B5EF4-FFF2-40B4-BE49-F238E27FC236}">
                <a16:creationId xmlns:a16="http://schemas.microsoft.com/office/drawing/2014/main" id="{46D6D413-9D46-4B2D-85B1-2388DDBCF0E2}"/>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11</a:t>
            </a:r>
          </a:p>
        </p:txBody>
      </p:sp>
      <p:pic>
        <p:nvPicPr>
          <p:cNvPr id="9" name="Content Placeholder 8">
            <a:extLst>
              <a:ext uri="{FF2B5EF4-FFF2-40B4-BE49-F238E27FC236}">
                <a16:creationId xmlns:a16="http://schemas.microsoft.com/office/drawing/2014/main" id="{EE330351-F97F-4D12-8EAB-AB7442A2B7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8879" y="1365634"/>
            <a:ext cx="4634242" cy="4786592"/>
          </a:xfrm>
        </p:spPr>
      </p:pic>
    </p:spTree>
    <p:extLst>
      <p:ext uri="{BB962C8B-B14F-4D97-AF65-F5344CB8AC3E}">
        <p14:creationId xmlns:p14="http://schemas.microsoft.com/office/powerpoint/2010/main" val="135090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Implementation</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278791"/>
            <a:ext cx="11112591" cy="3456183"/>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Computer Vision:</a:t>
            </a:r>
          </a:p>
          <a:p>
            <a:pPr marL="0" indent="0">
              <a:buNone/>
            </a:pPr>
            <a:r>
              <a:rPr lang="en-US" dirty="0"/>
              <a:t>	OpenCV is an open source computer vision and machine learning software library which is used in this project for image processing purpose. </a:t>
            </a:r>
            <a:r>
              <a:rPr lang="en-US" dirty="0" err="1"/>
              <a:t>Tensorflow</a:t>
            </a:r>
            <a:r>
              <a:rPr lang="en-US" dirty="0"/>
              <a:t> is used for implementing the vehicle classifier with </a:t>
            </a:r>
            <a:r>
              <a:rPr lang="en-US" i="1" dirty="0"/>
              <a:t>darknet-53</a:t>
            </a:r>
            <a:r>
              <a:rPr lang="en-US" dirty="0"/>
              <a:t>. </a:t>
            </a:r>
          </a:p>
          <a:p>
            <a:pPr marL="0" indent="0">
              <a:buNone/>
            </a:pP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12</a:t>
            </a:r>
          </a:p>
        </p:txBody>
      </p:sp>
    </p:spTree>
    <p:extLst>
      <p:ext uri="{BB962C8B-B14F-4D97-AF65-F5344CB8AC3E}">
        <p14:creationId xmlns:p14="http://schemas.microsoft.com/office/powerpoint/2010/main" val="144098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Implementation </a:t>
            </a:r>
            <a:r>
              <a:rPr lang="en-GB" sz="4800" dirty="0"/>
              <a:t>(Cont.)</a:t>
            </a:r>
            <a:r>
              <a:rPr lang="en-GB" sz="4800" b="1" dirty="0"/>
              <a:t> </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456346"/>
            <a:ext cx="11112591" cy="3456183"/>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Graphical User Interface:</a:t>
            </a:r>
          </a:p>
          <a:p>
            <a:pPr marL="0" indent="0" algn="just">
              <a:buNone/>
            </a:pPr>
            <a:endParaRPr lang="en-GB" sz="1000" b="1" dirty="0">
              <a:latin typeface="Calibri" panose="020F0502020204030204" pitchFamily="34" charset="0"/>
              <a:cs typeface="Calibri" panose="020F0502020204030204" pitchFamily="34" charset="0"/>
            </a:endParaRPr>
          </a:p>
          <a:p>
            <a:pPr marL="0" indent="0">
              <a:buNone/>
            </a:pPr>
            <a:r>
              <a:rPr lang="en-US" dirty="0"/>
              <a:t>	</a:t>
            </a:r>
            <a:r>
              <a:rPr lang="en-GB" dirty="0" err="1">
                <a:latin typeface="Calibri" panose="020F0502020204030204" pitchFamily="34" charset="0"/>
                <a:cs typeface="Calibri" panose="020F0502020204030204" pitchFamily="34" charset="0"/>
              </a:rPr>
              <a:t>Tkinter</a:t>
            </a:r>
            <a:r>
              <a:rPr lang="en-GB" dirty="0">
                <a:latin typeface="Calibri" panose="020F0502020204030204" pitchFamily="34" charset="0"/>
                <a:cs typeface="Calibri" panose="020F0502020204030204" pitchFamily="34" charset="0"/>
              </a:rPr>
              <a:t> library has been used to build the GUI. </a:t>
            </a:r>
            <a:r>
              <a:rPr lang="en-US" dirty="0"/>
              <a:t>The graphical user interface has all the options needed for the software.</a:t>
            </a: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13</a:t>
            </a:r>
          </a:p>
        </p:txBody>
      </p:sp>
    </p:spTree>
    <p:extLst>
      <p:ext uri="{BB962C8B-B14F-4D97-AF65-F5344CB8AC3E}">
        <p14:creationId xmlns:p14="http://schemas.microsoft.com/office/powerpoint/2010/main" val="221543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pic>
        <p:nvPicPr>
          <p:cNvPr id="3" name="Content Placeholder 2">
            <a:extLst>
              <a:ext uri="{FF2B5EF4-FFF2-40B4-BE49-F238E27FC236}">
                <a16:creationId xmlns:a16="http://schemas.microsoft.com/office/drawing/2014/main" id="{7E3560B3-F87E-4DBB-9746-84EC1A5DC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9978" y="1302911"/>
            <a:ext cx="5112043" cy="3976915"/>
          </a:xfrm>
        </p:spPr>
      </p:pic>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14</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678532" y="5321967"/>
            <a:ext cx="2705439" cy="1397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Calibri" panose="020F0502020204030204" pitchFamily="34" charset="0"/>
                <a:cs typeface="Calibri" panose="020F0502020204030204" pitchFamily="34" charset="0"/>
              </a:rPr>
              <a:t>Home Page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161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15</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743279" y="5545078"/>
            <a:ext cx="3237746" cy="6426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Opening a video footage from storage</a:t>
            </a:r>
            <a:endParaRPr lang="en-GB"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A88088EF-5FC9-44CD-B5A8-EE0469A1A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074" y="1452882"/>
            <a:ext cx="6191851" cy="3869085"/>
          </a:xfrm>
        </p:spPr>
      </p:pic>
    </p:spTree>
    <p:extLst>
      <p:ext uri="{BB962C8B-B14F-4D97-AF65-F5344CB8AC3E}">
        <p14:creationId xmlns:p14="http://schemas.microsoft.com/office/powerpoint/2010/main" val="112912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16</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477126" y="5163338"/>
            <a:ext cx="3237746" cy="6426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Preview Loaded for specific video footage</a:t>
            </a:r>
            <a:endParaRPr lang="en-GB"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884A1EB-6392-44ED-8D18-9409DBDC4A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9970" y="1452762"/>
            <a:ext cx="5812059" cy="3496686"/>
          </a:xfrm>
        </p:spPr>
      </p:pic>
    </p:spTree>
    <p:extLst>
      <p:ext uri="{BB962C8B-B14F-4D97-AF65-F5344CB8AC3E}">
        <p14:creationId xmlns:p14="http://schemas.microsoft.com/office/powerpoint/2010/main" val="384598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17</a:t>
            </a:r>
          </a:p>
        </p:txBody>
      </p:sp>
      <p:pic>
        <p:nvPicPr>
          <p:cNvPr id="8" name="Content Placeholder 7">
            <a:extLst>
              <a:ext uri="{FF2B5EF4-FFF2-40B4-BE49-F238E27FC236}">
                <a16:creationId xmlns:a16="http://schemas.microsoft.com/office/drawing/2014/main" id="{BB81D28C-3CC3-4A7F-93FB-12549ED5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42" y="1436374"/>
            <a:ext cx="5383614" cy="3721551"/>
          </a:xfrm>
        </p:spPr>
      </p:pic>
      <p:pic>
        <p:nvPicPr>
          <p:cNvPr id="11" name="Picture 10">
            <a:extLst>
              <a:ext uri="{FF2B5EF4-FFF2-40B4-BE49-F238E27FC236}">
                <a16:creationId xmlns:a16="http://schemas.microsoft.com/office/drawing/2014/main" id="{FB9C5B1C-FC9F-404C-B559-7880C9BC7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237" y="1436375"/>
            <a:ext cx="5557421" cy="3721550"/>
          </a:xfrm>
          <a:prstGeom prst="rect">
            <a:avLst/>
          </a:prstGeom>
        </p:spPr>
      </p:pic>
      <p:sp>
        <p:nvSpPr>
          <p:cNvPr id="12" name="Content Placeholder 2">
            <a:extLst>
              <a:ext uri="{FF2B5EF4-FFF2-40B4-BE49-F238E27FC236}">
                <a16:creationId xmlns:a16="http://schemas.microsoft.com/office/drawing/2014/main" id="{ABD02243-95C4-46B0-A432-A9BDB8493FF4}"/>
              </a:ext>
            </a:extLst>
          </p:cNvPr>
          <p:cNvSpPr txBox="1">
            <a:spLocks/>
          </p:cNvSpPr>
          <p:nvPr/>
        </p:nvSpPr>
        <p:spPr>
          <a:xfrm>
            <a:off x="4477127" y="5421624"/>
            <a:ext cx="3237746" cy="76944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Region of Interest</a:t>
            </a:r>
          </a:p>
          <a:p>
            <a:pPr marL="0" indent="0" algn="ctr">
              <a:buNone/>
            </a:pPr>
            <a:r>
              <a:rPr lang="en-US" dirty="0">
                <a:latin typeface="Calibri" panose="020F0502020204030204" pitchFamily="34" charset="0"/>
                <a:cs typeface="Calibri" panose="020F0502020204030204" pitchFamily="34" charset="0"/>
              </a:rPr>
              <a:t>(Drawing Signal Line)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382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18</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477125" y="5422871"/>
            <a:ext cx="3237746" cy="82076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alibri" panose="020F0502020204030204" pitchFamily="34" charset="0"/>
                <a:cs typeface="Calibri" panose="020F0502020204030204" pitchFamily="34" charset="0"/>
              </a:rPr>
              <a:t>Final Output</a:t>
            </a:r>
          </a:p>
          <a:p>
            <a:pPr marL="0" indent="0" algn="ctr">
              <a:buNone/>
            </a:pPr>
            <a:r>
              <a:rPr lang="en-US" dirty="0">
                <a:latin typeface="Calibri" panose="020F0502020204030204" pitchFamily="34" charset="0"/>
                <a:cs typeface="Calibri" panose="020F0502020204030204" pitchFamily="34" charset="0"/>
              </a:rPr>
              <a:t>(on each frame)</a:t>
            </a:r>
            <a:endParaRPr lang="en-GB"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E2DE5B9B-2C2E-45D2-825E-292D0582CA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996" y="1175481"/>
            <a:ext cx="6720005" cy="4125276"/>
          </a:xfrm>
        </p:spPr>
      </p:pic>
    </p:spTree>
    <p:extLst>
      <p:ext uri="{BB962C8B-B14F-4D97-AF65-F5344CB8AC3E}">
        <p14:creationId xmlns:p14="http://schemas.microsoft.com/office/powerpoint/2010/main" val="243196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Future Plan</a:t>
            </a:r>
            <a:endParaRPr lang="en-US" dirty="0"/>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a:lstStyle/>
          <a:p>
            <a:pPr>
              <a:lnSpc>
                <a:spcPct val="150000"/>
              </a:lnSpc>
              <a:buFont typeface="Wingdings" panose="05000000000000000000" pitchFamily="2" charset="2"/>
              <a:buChar char="Ø"/>
            </a:pPr>
            <a:r>
              <a:rPr lang="en-US" dirty="0"/>
              <a:t> Adding more real life features</a:t>
            </a:r>
          </a:p>
          <a:p>
            <a:pPr>
              <a:lnSpc>
                <a:spcPct val="150000"/>
              </a:lnSpc>
              <a:buFont typeface="Wingdings" panose="05000000000000000000" pitchFamily="2" charset="2"/>
              <a:buChar char="Ø"/>
            </a:pPr>
            <a:r>
              <a:rPr lang="en-US" dirty="0"/>
              <a:t> Making this system more robust</a:t>
            </a:r>
          </a:p>
          <a:p>
            <a:pPr>
              <a:lnSpc>
                <a:spcPct val="150000"/>
              </a:lnSpc>
              <a:buFont typeface="Wingdings" panose="05000000000000000000" pitchFamily="2" charset="2"/>
              <a:buChar char="Ø"/>
            </a:pPr>
            <a:r>
              <a:rPr lang="en-US" dirty="0"/>
              <a:t> Adding Number Plate Detection with OCR support</a:t>
            </a:r>
          </a:p>
          <a:p>
            <a:pPr>
              <a:lnSpc>
                <a:spcPct val="150000"/>
              </a:lnSpc>
              <a:buFont typeface="Wingdings" panose="05000000000000000000" pitchFamily="2" charset="2"/>
              <a:buChar char="Ø"/>
            </a:pPr>
            <a:r>
              <a:rPr lang="en-US" dirty="0"/>
              <a:t> Adding more traffic violation conditions</a:t>
            </a:r>
          </a:p>
          <a:p>
            <a:pPr marL="0" indent="0">
              <a:lnSpc>
                <a:spcPct val="150000"/>
              </a:lnSpc>
              <a:buNone/>
            </a:pPr>
            <a:endParaRPr lang="en-US" dirty="0"/>
          </a:p>
          <a:p>
            <a:pPr>
              <a:lnSpc>
                <a:spcPct val="150000"/>
              </a:lnSpc>
              <a:buFont typeface="Wingdings" panose="05000000000000000000" pitchFamily="2" charset="2"/>
              <a:buChar char="Ø"/>
            </a:pPr>
            <a:endParaRPr lang="en-US" dirty="0"/>
          </a:p>
        </p:txBody>
      </p:sp>
      <p:sp>
        <p:nvSpPr>
          <p:cNvPr id="5" name="Oval 4">
            <a:extLst>
              <a:ext uri="{FF2B5EF4-FFF2-40B4-BE49-F238E27FC236}">
                <a16:creationId xmlns:a16="http://schemas.microsoft.com/office/drawing/2014/main" id="{A8531322-1947-465B-B597-18A16FD35601}"/>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19</a:t>
            </a:r>
          </a:p>
        </p:txBody>
      </p:sp>
    </p:spTree>
    <p:extLst>
      <p:ext uri="{BB962C8B-B14F-4D97-AF65-F5344CB8AC3E}">
        <p14:creationId xmlns:p14="http://schemas.microsoft.com/office/powerpoint/2010/main" val="272005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167F9F65-DBF4-4850-9EC4-99C5EA6242C1}"/>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2</a:t>
            </a:r>
          </a:p>
        </p:txBody>
      </p:sp>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Objectives</a:t>
            </a:r>
            <a:endParaRPr lang="en-US" dirty="0"/>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a:lstStyle/>
          <a:p>
            <a:pPr>
              <a:buFont typeface="Wingdings" panose="05000000000000000000" pitchFamily="2" charset="2"/>
              <a:buChar char="Ø"/>
            </a:pPr>
            <a:r>
              <a:rPr lang="en-US" dirty="0"/>
              <a:t> Automate traffic signal violation detection</a:t>
            </a:r>
          </a:p>
          <a:p>
            <a:pPr>
              <a:buFont typeface="Wingdings" panose="05000000000000000000" pitchFamily="2" charset="2"/>
              <a:buChar char="Ø"/>
            </a:pPr>
            <a:endParaRPr lang="en-US" dirty="0"/>
          </a:p>
          <a:p>
            <a:pPr>
              <a:buFont typeface="Wingdings" panose="05000000000000000000" pitchFamily="2" charset="2"/>
              <a:buChar char="Ø"/>
            </a:pPr>
            <a:r>
              <a:rPr lang="en-US" dirty="0"/>
              <a:t> Make it easy for the traffic police department to monitor the traffic</a:t>
            </a:r>
          </a:p>
          <a:p>
            <a:pPr>
              <a:buFont typeface="Wingdings" panose="05000000000000000000" pitchFamily="2" charset="2"/>
              <a:buChar char="Ø"/>
            </a:pPr>
            <a:endParaRPr lang="en-US" dirty="0"/>
          </a:p>
          <a:p>
            <a:pPr>
              <a:buFont typeface="Wingdings" panose="05000000000000000000" pitchFamily="2" charset="2"/>
              <a:buChar char="Ø"/>
            </a:pPr>
            <a:r>
              <a:rPr lang="en-US" dirty="0"/>
              <a:t> Detecting and tracking the vehicle and their activities accurately</a:t>
            </a:r>
          </a:p>
        </p:txBody>
      </p:sp>
    </p:spTree>
    <p:extLst>
      <p:ext uri="{BB962C8B-B14F-4D97-AF65-F5344CB8AC3E}">
        <p14:creationId xmlns:p14="http://schemas.microsoft.com/office/powerpoint/2010/main" val="613372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93767-2DDB-43A5-BF79-ED24E52220B3}"/>
              </a:ext>
            </a:extLst>
          </p:cNvPr>
          <p:cNvSpPr txBox="1"/>
          <p:nvPr/>
        </p:nvSpPr>
        <p:spPr>
          <a:xfrm>
            <a:off x="599660" y="2232855"/>
            <a:ext cx="10992679" cy="1569660"/>
          </a:xfrm>
          <a:prstGeom prst="rect">
            <a:avLst/>
          </a:prstGeom>
          <a:noFill/>
        </p:spPr>
        <p:txBody>
          <a:bodyPr wrap="square" rtlCol="0">
            <a:spAutoFit/>
          </a:bodyPr>
          <a:lstStyle/>
          <a:p>
            <a:pPr algn="ctr"/>
            <a:r>
              <a:rPr lang="en-GB" sz="9600" dirty="0"/>
              <a:t>THANK YOU</a:t>
            </a:r>
          </a:p>
        </p:txBody>
      </p:sp>
      <p:sp>
        <p:nvSpPr>
          <p:cNvPr id="5" name="Oval 4">
            <a:extLst>
              <a:ext uri="{FF2B5EF4-FFF2-40B4-BE49-F238E27FC236}">
                <a16:creationId xmlns:a16="http://schemas.microsoft.com/office/drawing/2014/main" id="{3675EAF5-2FDB-40C0-81C3-774535E947E6}"/>
              </a:ext>
            </a:extLst>
          </p:cNvPr>
          <p:cNvSpPr/>
          <p:nvPr/>
        </p:nvSpPr>
        <p:spPr>
          <a:xfrm>
            <a:off x="10674626" y="6090201"/>
            <a:ext cx="517248"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20</a:t>
            </a:r>
          </a:p>
        </p:txBody>
      </p:sp>
    </p:spTree>
    <p:extLst>
      <p:ext uri="{BB962C8B-B14F-4D97-AF65-F5344CB8AC3E}">
        <p14:creationId xmlns:p14="http://schemas.microsoft.com/office/powerpoint/2010/main" val="917382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93767-2DDB-43A5-BF79-ED24E52220B3}"/>
              </a:ext>
            </a:extLst>
          </p:cNvPr>
          <p:cNvSpPr txBox="1"/>
          <p:nvPr/>
        </p:nvSpPr>
        <p:spPr>
          <a:xfrm>
            <a:off x="599660" y="2596843"/>
            <a:ext cx="10992679" cy="646331"/>
          </a:xfrm>
          <a:prstGeom prst="rect">
            <a:avLst/>
          </a:prstGeom>
          <a:noFill/>
        </p:spPr>
        <p:txBody>
          <a:bodyPr wrap="square" rtlCol="0">
            <a:spAutoFit/>
          </a:bodyPr>
          <a:lstStyle/>
          <a:p>
            <a:pPr algn="ctr"/>
            <a:r>
              <a:rPr lang="en-GB" sz="3600" dirty="0"/>
              <a:t>Any Questions??</a:t>
            </a:r>
          </a:p>
        </p:txBody>
      </p:sp>
      <p:sp>
        <p:nvSpPr>
          <p:cNvPr id="5" name="Oval 4">
            <a:extLst>
              <a:ext uri="{FF2B5EF4-FFF2-40B4-BE49-F238E27FC236}">
                <a16:creationId xmlns:a16="http://schemas.microsoft.com/office/drawing/2014/main" id="{3675EAF5-2FDB-40C0-81C3-774535E947E6}"/>
              </a:ext>
            </a:extLst>
          </p:cNvPr>
          <p:cNvSpPr/>
          <p:nvPr/>
        </p:nvSpPr>
        <p:spPr>
          <a:xfrm>
            <a:off x="10674626" y="6090201"/>
            <a:ext cx="517248"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21</a:t>
            </a:r>
          </a:p>
        </p:txBody>
      </p:sp>
    </p:spTree>
    <p:extLst>
      <p:ext uri="{BB962C8B-B14F-4D97-AF65-F5344CB8AC3E}">
        <p14:creationId xmlns:p14="http://schemas.microsoft.com/office/powerpoint/2010/main" val="5702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031A-393C-4366-8082-CCF0EBEB21C4}"/>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OVERVIEW</a:t>
            </a:r>
            <a:endParaRPr lang="en-US" dirty="0"/>
          </a:p>
        </p:txBody>
      </p:sp>
      <p:sp>
        <p:nvSpPr>
          <p:cNvPr id="3" name="Content Placeholder 2">
            <a:extLst>
              <a:ext uri="{FF2B5EF4-FFF2-40B4-BE49-F238E27FC236}">
                <a16:creationId xmlns:a16="http://schemas.microsoft.com/office/drawing/2014/main" id="{04A931BD-643E-41D4-BC58-039438FB6E8A}"/>
              </a:ext>
            </a:extLst>
          </p:cNvPr>
          <p:cNvSpPr>
            <a:spLocks noGrp="1"/>
          </p:cNvSpPr>
          <p:nvPr>
            <p:ph idx="1"/>
          </p:nvPr>
        </p:nvSpPr>
        <p:spPr/>
        <p:txBody>
          <a:bodyPr>
            <a:normAutofit/>
          </a:bodyPr>
          <a:lstStyle/>
          <a:p>
            <a:pPr marL="0" indent="0">
              <a:buNone/>
            </a:pPr>
            <a:endParaRPr lang="en-US" dirty="0"/>
          </a:p>
          <a:p>
            <a:pPr marL="0" indent="0">
              <a:buNone/>
            </a:pPr>
            <a:r>
              <a:rPr lang="en-US" sz="3200" dirty="0"/>
              <a:t>The System contains two main components –</a:t>
            </a:r>
          </a:p>
          <a:p>
            <a:pPr marL="0" indent="0">
              <a:buNone/>
            </a:pPr>
            <a:endParaRPr lang="en-US" sz="3200" dirty="0"/>
          </a:p>
          <a:p>
            <a:pPr lvl="0" fontAlgn="base"/>
            <a:r>
              <a:rPr lang="en-US" sz="3200" dirty="0"/>
              <a:t> Vehicle Detection Model (YOLOv3)</a:t>
            </a:r>
          </a:p>
          <a:p>
            <a:pPr lvl="0" fontAlgn="base"/>
            <a:r>
              <a:rPr lang="en-US" sz="3200" dirty="0"/>
              <a:t> Graphical User Interface (</a:t>
            </a:r>
            <a:r>
              <a:rPr lang="en-US" sz="3200" dirty="0" err="1"/>
              <a:t>Tkinter</a:t>
            </a:r>
            <a:r>
              <a:rPr lang="en-US" sz="3200" dirty="0"/>
              <a:t>)  </a:t>
            </a:r>
          </a:p>
        </p:txBody>
      </p:sp>
      <p:sp>
        <p:nvSpPr>
          <p:cNvPr id="4" name="Oval 3">
            <a:extLst>
              <a:ext uri="{FF2B5EF4-FFF2-40B4-BE49-F238E27FC236}">
                <a16:creationId xmlns:a16="http://schemas.microsoft.com/office/drawing/2014/main" id="{12E83567-2D44-4592-84F3-9816555A7ED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3</a:t>
            </a:r>
          </a:p>
        </p:txBody>
      </p:sp>
    </p:spTree>
    <p:extLst>
      <p:ext uri="{BB962C8B-B14F-4D97-AF65-F5344CB8AC3E}">
        <p14:creationId xmlns:p14="http://schemas.microsoft.com/office/powerpoint/2010/main" val="194238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DC5F-A959-4AA5-B316-1636B5368540}"/>
              </a:ext>
            </a:extLst>
          </p:cNvPr>
          <p:cNvSpPr>
            <a:spLocks noGrp="1"/>
          </p:cNvSpPr>
          <p:nvPr>
            <p:ph type="title"/>
          </p:nvPr>
        </p:nvSpPr>
        <p:spPr>
          <a:xfrm>
            <a:off x="838200" y="479425"/>
            <a:ext cx="10515600" cy="1325563"/>
          </a:xfrm>
        </p:spPr>
        <p:txBody>
          <a:bodyPr/>
          <a:lstStyle/>
          <a:p>
            <a:r>
              <a:rPr lang="en-GB" b="1" dirty="0">
                <a:latin typeface="Calibri" panose="020F0502020204030204" pitchFamily="34" charset="0"/>
                <a:cs typeface="Calibri" panose="020F0502020204030204" pitchFamily="34" charset="0"/>
              </a:rPr>
              <a:t>System Overview</a:t>
            </a:r>
            <a:endParaRPr lang="en-US" dirty="0"/>
          </a:p>
        </p:txBody>
      </p:sp>
      <p:sp>
        <p:nvSpPr>
          <p:cNvPr id="4" name="Oval 3">
            <a:extLst>
              <a:ext uri="{FF2B5EF4-FFF2-40B4-BE49-F238E27FC236}">
                <a16:creationId xmlns:a16="http://schemas.microsoft.com/office/drawing/2014/main" id="{5EBA63A6-E61F-48B3-8030-46CDA118D4A8}"/>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4</a:t>
            </a:r>
          </a:p>
        </p:txBody>
      </p:sp>
      <p:pic>
        <p:nvPicPr>
          <p:cNvPr id="8" name="Content Placeholder 7">
            <a:extLst>
              <a:ext uri="{FF2B5EF4-FFF2-40B4-BE49-F238E27FC236}">
                <a16:creationId xmlns:a16="http://schemas.microsoft.com/office/drawing/2014/main" id="{B4EC8E45-503B-46FF-A555-D5B5DEF99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850" y="1958181"/>
            <a:ext cx="3924300" cy="4086225"/>
          </a:xfrm>
        </p:spPr>
      </p:pic>
    </p:spTree>
    <p:extLst>
      <p:ext uri="{BB962C8B-B14F-4D97-AF65-F5344CB8AC3E}">
        <p14:creationId xmlns:p14="http://schemas.microsoft.com/office/powerpoint/2010/main" val="330050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Methodology</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Vehicle Classification:</a:t>
            </a:r>
          </a:p>
          <a:p>
            <a:pPr marL="0" indent="0">
              <a:buNone/>
            </a:pPr>
            <a:r>
              <a:rPr lang="en-US" dirty="0"/>
              <a:t>An object detection model YOLOv3 is used to classify moving vehicles. </a:t>
            </a:r>
          </a:p>
          <a:p>
            <a:pPr marL="0" indent="0">
              <a:buNone/>
            </a:pPr>
            <a:endParaRPr lang="en-US" sz="1000" dirty="0"/>
          </a:p>
          <a:p>
            <a:pPr marL="0" indent="0">
              <a:buNone/>
            </a:pPr>
            <a:r>
              <a:rPr lang="en-US" dirty="0"/>
              <a:t>Features of the model:</a:t>
            </a:r>
          </a:p>
          <a:p>
            <a:pPr>
              <a:buFont typeface="Wingdings" panose="05000000000000000000" pitchFamily="2" charset="2"/>
              <a:buChar char="Ø"/>
            </a:pPr>
            <a:r>
              <a:rPr lang="en-US" dirty="0"/>
              <a:t> Bounding Box Predictions</a:t>
            </a:r>
          </a:p>
          <a:p>
            <a:pPr>
              <a:buFont typeface="Wingdings" panose="05000000000000000000" pitchFamily="2" charset="2"/>
              <a:buChar char="Ø"/>
            </a:pPr>
            <a:r>
              <a:rPr lang="en-US" dirty="0"/>
              <a:t> Class Prediction</a:t>
            </a:r>
          </a:p>
          <a:p>
            <a:pPr>
              <a:buFont typeface="Wingdings" panose="05000000000000000000" pitchFamily="2" charset="2"/>
              <a:buChar char="Ø"/>
            </a:pPr>
            <a:r>
              <a:rPr lang="en-US" dirty="0"/>
              <a:t> Predictions across scales</a:t>
            </a:r>
          </a:p>
          <a:p>
            <a:pPr>
              <a:buFont typeface="Wingdings" panose="05000000000000000000" pitchFamily="2" charset="2"/>
              <a:buChar char="Ø"/>
            </a:pPr>
            <a:r>
              <a:rPr lang="en-US" dirty="0"/>
              <a:t> Feature Extractor</a:t>
            </a: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FC7E0B3E-9150-45E6-AB47-E3C8139C380F}"/>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5</a:t>
            </a:r>
          </a:p>
        </p:txBody>
      </p:sp>
    </p:spTree>
    <p:extLst>
      <p:ext uri="{BB962C8B-B14F-4D97-AF65-F5344CB8AC3E}">
        <p14:creationId xmlns:p14="http://schemas.microsoft.com/office/powerpoint/2010/main" val="354026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0E8846-1C35-471A-A60C-0FCC292137BD}"/>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9" name="Content Placeholder 2">
            <a:extLst>
              <a:ext uri="{FF2B5EF4-FFF2-40B4-BE49-F238E27FC236}">
                <a16:creationId xmlns:a16="http://schemas.microsoft.com/office/drawing/2014/main" id="{1BC3E919-1879-47B6-923A-3180D2CADE53}"/>
              </a:ext>
            </a:extLst>
          </p:cNvPr>
          <p:cNvSpPr>
            <a:spLocks noGrp="1"/>
          </p:cNvSpPr>
          <p:nvPr>
            <p:ph idx="1"/>
          </p:nvPr>
        </p:nvSpPr>
        <p:spPr>
          <a:xfrm>
            <a:off x="1040940" y="2150070"/>
            <a:ext cx="9541245" cy="4117565"/>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Bounding Box Predictions:</a:t>
            </a:r>
          </a:p>
          <a:p>
            <a:pPr marL="0" indent="0" algn="just">
              <a:buNone/>
            </a:pPr>
            <a:r>
              <a:rPr lang="en-US" dirty="0"/>
              <a:t>	The network predicts 4 coordinates for each bounding box. YOLOv3 predicts an objectiveness score for each bounding box using logistic regression. 1 means complete overlap of bounding box prior over the ground truth object. It will predict only 1 bonding box prior for one ground truth object and any error in this would incur for both classification as well as detection loss.</a:t>
            </a:r>
          </a:p>
        </p:txBody>
      </p:sp>
      <p:sp>
        <p:nvSpPr>
          <p:cNvPr id="10" name="Oval 9">
            <a:extLst>
              <a:ext uri="{FF2B5EF4-FFF2-40B4-BE49-F238E27FC236}">
                <a16:creationId xmlns:a16="http://schemas.microsoft.com/office/drawing/2014/main" id="{CEA25805-B17C-401A-B7F6-09274E77BD5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6</a:t>
            </a:r>
          </a:p>
        </p:txBody>
      </p:sp>
    </p:spTree>
    <p:extLst>
      <p:ext uri="{BB962C8B-B14F-4D97-AF65-F5344CB8AC3E}">
        <p14:creationId xmlns:p14="http://schemas.microsoft.com/office/powerpoint/2010/main" val="31679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309870"/>
            <a:ext cx="9541245" cy="3398474"/>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Class Prediction:</a:t>
            </a:r>
          </a:p>
          <a:p>
            <a:pPr marL="0" indent="0" algn="just">
              <a:buNone/>
            </a:pPr>
            <a:r>
              <a:rPr lang="en-US" dirty="0"/>
              <a:t>	YOLOv3 uses independent logistic classifiers for each class instead of a regular </a:t>
            </a:r>
            <a:r>
              <a:rPr lang="en-US" dirty="0" err="1"/>
              <a:t>softmax</a:t>
            </a:r>
            <a:r>
              <a:rPr lang="en-US" dirty="0"/>
              <a:t> layer. This is done to make the classification multi-label classification. Each box predicts the classes the bounding box may contain using multilabel classification. </a:t>
            </a:r>
          </a:p>
          <a:p>
            <a:pPr marL="0" indent="0" algn="just">
              <a:buNone/>
            </a:pPr>
            <a:endParaRPr lang="en-US" dirty="0"/>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7</a:t>
            </a:r>
          </a:p>
        </p:txBody>
      </p:sp>
    </p:spTree>
    <p:extLst>
      <p:ext uri="{BB962C8B-B14F-4D97-AF65-F5344CB8AC3E}">
        <p14:creationId xmlns:p14="http://schemas.microsoft.com/office/powerpoint/2010/main" val="99694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309870"/>
            <a:ext cx="9869716" cy="3398474"/>
          </a:xfrm>
        </p:spPr>
        <p:txBody>
          <a:bodyPr>
            <a:normAutofit/>
          </a:bodyPr>
          <a:lstStyle/>
          <a:p>
            <a:pPr marL="0" lvl="0" indent="0" algn="just">
              <a:buNone/>
            </a:pPr>
            <a:r>
              <a:rPr lang="en-US" b="1" dirty="0"/>
              <a:t>Predictions across scales:</a:t>
            </a:r>
          </a:p>
          <a:p>
            <a:pPr marL="0" lvl="0" indent="0" algn="just">
              <a:buNone/>
            </a:pPr>
            <a:endParaRPr lang="en-US" sz="1000" dirty="0"/>
          </a:p>
          <a:p>
            <a:pPr algn="just"/>
            <a:r>
              <a:rPr lang="en-US" dirty="0"/>
              <a:t>YOLOv3 predicts boxes at 3 different scales</a:t>
            </a:r>
          </a:p>
          <a:p>
            <a:pPr algn="just"/>
            <a:r>
              <a:rPr lang="en-US" dirty="0"/>
              <a:t>Features are extracted from each scale by using feature pyramid networks</a:t>
            </a:r>
          </a:p>
          <a:p>
            <a:pPr algn="just"/>
            <a:r>
              <a:rPr lang="en-US" dirty="0"/>
              <a:t>There are 3 bounding box priors per scale and thus total 9 bounding box priors</a:t>
            </a:r>
          </a:p>
          <a:p>
            <a:pPr marL="0" indent="0" algn="just">
              <a:buNone/>
            </a:pPr>
            <a:endParaRPr lang="en-US" dirty="0"/>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8</a:t>
            </a:r>
          </a:p>
        </p:txBody>
      </p:sp>
    </p:spTree>
    <p:extLst>
      <p:ext uri="{BB962C8B-B14F-4D97-AF65-F5344CB8AC3E}">
        <p14:creationId xmlns:p14="http://schemas.microsoft.com/office/powerpoint/2010/main" val="347387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576196"/>
            <a:ext cx="9869716" cy="2581730"/>
          </a:xfrm>
        </p:spPr>
        <p:txBody>
          <a:bodyPr>
            <a:normAutofit/>
          </a:bodyPr>
          <a:lstStyle/>
          <a:p>
            <a:pPr marL="0" lvl="0" indent="0" algn="just">
              <a:buNone/>
            </a:pPr>
            <a:r>
              <a:rPr lang="en-US" b="1" dirty="0"/>
              <a:t>Feature Extractor:</a:t>
            </a:r>
          </a:p>
          <a:p>
            <a:pPr marL="0" lvl="0" indent="0" algn="just">
              <a:buNone/>
            </a:pPr>
            <a:endParaRPr lang="en-US" sz="1000" b="1" dirty="0"/>
          </a:p>
          <a:p>
            <a:pPr marL="0" indent="0" algn="just">
              <a:buNone/>
            </a:pPr>
            <a:r>
              <a:rPr lang="en-US" dirty="0"/>
              <a:t>YOLOv3 uses a new network </a:t>
            </a:r>
            <a:r>
              <a:rPr lang="en-US" i="1" dirty="0"/>
              <a:t>Darknet-53</a:t>
            </a:r>
            <a:r>
              <a:rPr lang="en-US" b="1" dirty="0"/>
              <a:t>. </a:t>
            </a:r>
            <a:r>
              <a:rPr lang="en-US" dirty="0"/>
              <a:t>Darknet-53 has 53 convolutional layers.</a:t>
            </a:r>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9</a:t>
            </a:r>
          </a:p>
        </p:txBody>
      </p:sp>
    </p:spTree>
    <p:extLst>
      <p:ext uri="{BB962C8B-B14F-4D97-AF65-F5344CB8AC3E}">
        <p14:creationId xmlns:p14="http://schemas.microsoft.com/office/powerpoint/2010/main" val="200992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414</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Bell MT</vt:lpstr>
      <vt:lpstr>Calibri</vt:lpstr>
      <vt:lpstr>Calibri Light</vt:lpstr>
      <vt:lpstr>Wingdings</vt:lpstr>
      <vt:lpstr>Office Theme</vt:lpstr>
      <vt:lpstr>PowerPoint Presentation</vt:lpstr>
      <vt:lpstr>Objectives</vt:lpstr>
      <vt:lpstr>OVERVIEW</vt:lpstr>
      <vt:lpstr>System Overview</vt:lpstr>
      <vt:lpstr>PowerPoint Presentation</vt:lpstr>
      <vt:lpstr>PowerPoint Presentation</vt:lpstr>
      <vt:lpstr>PowerPoint Presentation</vt:lpstr>
      <vt:lpstr>PowerPoint Presentation</vt:lpstr>
      <vt:lpstr>PowerPoint Presentation</vt:lpstr>
      <vt:lpstr>PowerPoint Presentation</vt:lpstr>
      <vt:lpstr>Software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ANMS</dc:creator>
  <cp:lastModifiedBy>Abu Noman Md. Sakib</cp:lastModifiedBy>
  <cp:revision>71</cp:revision>
  <dcterms:created xsi:type="dcterms:W3CDTF">2019-06-24T09:56:15Z</dcterms:created>
  <dcterms:modified xsi:type="dcterms:W3CDTF">2019-12-25T20:34:57Z</dcterms:modified>
</cp:coreProperties>
</file>