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60FB-8FA4-5A35-025E-AE660465D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51FEE-4BC2-1E74-537D-A183D4AAE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B1A3-C924-4889-BE24-96B4693C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AB1C-5569-8EFA-C774-F3D98F1E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4247-1E1A-9816-0B1B-66850217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323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A72E-CD6A-80C9-01E0-39349204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705D-4670-07F5-83ED-07A2327DF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12FF-EF53-0023-D167-98EC1601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47864-A882-D00C-B0A4-0E182F8B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4F49-9A30-27A8-8DEF-B9CE0478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37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FA065-7872-682D-9C2D-A95E310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507BF-1309-B327-6EEA-92239BC73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42AB-529A-89A6-B2E5-B4EE1DA0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610F-F9ED-87E0-F767-5EA7986B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0A1D-2C92-A402-5235-68BD6B95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46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926C-94F9-84BA-8003-ACD332BF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3AF7-B7A4-C5C6-9208-9E591C4B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03ED-5B6E-D246-6EC0-D85D1C96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1E87-3220-BC63-B4E2-F97A8A00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A33C-68E2-81ED-DFF8-60D98544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8889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7161-A05C-21B6-AF82-CB6C404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5AA8-E88A-A975-1CB1-4DB7B3495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2C6D-4192-A0E7-7790-EB636235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2E49-A6FB-2B13-30A4-F2F20C8F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4A20-4C6A-CBBB-6150-1685FFFA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0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FC2-DA81-78AA-FC59-E4759EA8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8133-2C95-3E9F-4FBB-89D142919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EA8BE-4135-6D1E-5AEF-0A7707DC3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8511-47A8-B732-0F9D-0922175B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E47C5-7A05-3F5B-AA8D-097F1BF3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BCBB0-ABAA-554D-18BA-E24C907A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716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6E7F-FBD0-613B-3B55-8C32B33C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0DEF-76BB-4027-C335-79518C02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7A699-C4F0-67D5-8238-A7FF1FF8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83FC7-1622-2DC5-C3DB-FEB71CDEB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8BD99-7067-C174-03D3-13D3148F3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B37B0-7A0C-1771-89DA-58E33335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BBD73-E5A8-84CA-2737-A26159A5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EA816-D357-C112-DAB6-7BEF3C3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3953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E06A-7C5B-5593-28B5-A5B2F2A1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5D372-F34E-9507-CA1F-2BDF003E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3A18F-03A0-ACE1-ABC2-6D0D11D2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F4552-BEDF-9F32-2EA8-DD74B3E1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584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AC814-1D43-2536-48C1-43A2FC07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35D80-5BD2-F2F4-715B-FFB70209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3F4CE-D662-9E84-DAA4-CF3BA11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2516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E4A9-C577-84A0-19DC-ED550501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C709-0E96-1F54-FBB7-9BD98C88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23F2-2736-CBD5-F3E4-D8E1BEDB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D3555-C4E9-2899-4D1A-01691E98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B7663-F264-42D0-3EFF-FF885AB3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CFE-5041-4547-7FC2-B011F3A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047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C7B1-46DB-A346-5078-26EBA4DF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9296B-E6B8-D72F-3FF6-8502CBAF0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71047-5134-251A-C12F-1E8246EC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6EC0A-B022-4AE8-4F0E-0757CE53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EC12-970B-968A-3702-EF80E9F3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DEE33-6639-7693-B17A-B511F98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667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53665-DEEF-6C64-C0AB-CEB1FA02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CE20-8B5C-6BD5-1FF6-C7230C7C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D193-CEC3-9D84-E803-F24871526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9DF7-0710-4235-936E-11413301E0A0}" type="datetimeFigureOut">
              <a:rPr lang="en-KE" smtClean="0"/>
              <a:t>02/04/2025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BFE5-D289-DDA1-B006-96ED8924A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AF10B-DEEE-494F-D809-5786C6D61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0385-A6B8-409E-8D27-61D04CB7CC5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0493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28A6-019C-6C8A-2653-BD2A4EF52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Normalization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8076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724A-B145-4575-37F6-B2A3EA5E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257"/>
            <a:ext cx="10515600" cy="435133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Benefits of Normalization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sz="2400" dirty="0"/>
              <a:t>Reduces Data Redundancy : Minimizes duplicate data, saving storage space.</a:t>
            </a:r>
          </a:p>
          <a:p>
            <a:r>
              <a:rPr lang="en-US" sz="2400" dirty="0"/>
              <a:t>Improves Data Integrity : Ensures consistency by eliminating anomalies during insertions, updates, and deletions.</a:t>
            </a:r>
          </a:p>
          <a:p>
            <a:r>
              <a:rPr lang="en-US" sz="2400" dirty="0"/>
              <a:t>Facilitates Scalability : Makes it easier to extend the database schema as requirements evolve.</a:t>
            </a:r>
          </a:p>
          <a:p>
            <a:r>
              <a:rPr lang="en-US" sz="2400" dirty="0"/>
              <a:t>Enhances Query Performance : Well-structured tables often lead to faster and more efficient queries.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30759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DE5A-4E62-45AF-E5D3-C1670F2D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2" y="748992"/>
            <a:ext cx="10515600" cy="4351338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Drawbacks of Normalization</a:t>
            </a:r>
          </a:p>
          <a:p>
            <a:endParaRPr lang="en-US" sz="3600" b="1" dirty="0">
              <a:solidFill>
                <a:schemeClr val="tx2"/>
              </a:solidFill>
            </a:endParaRPr>
          </a:p>
          <a:p>
            <a:r>
              <a:rPr lang="en-US" sz="2400" dirty="0"/>
              <a:t>Increased Complexity : Highly normalized databases can become difficult to design and query.</a:t>
            </a:r>
          </a:p>
          <a:p>
            <a:r>
              <a:rPr lang="en-US" sz="2400" dirty="0"/>
              <a:t>Performance Overhead : Excessive joins between tables may slow down query performance.</a:t>
            </a:r>
          </a:p>
          <a:p>
            <a:r>
              <a:rPr lang="en-US" sz="2400" dirty="0"/>
              <a:t>Not Always Practical : In some cases ,denormalization is preferred for faster read operations.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348139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AAB4-E54D-B217-9C4A-0AAA2662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999"/>
            <a:ext cx="10515600" cy="48996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Conclusion</a:t>
            </a:r>
          </a:p>
          <a:p>
            <a:endParaRPr lang="en-US" b="1" dirty="0"/>
          </a:p>
          <a:p>
            <a:r>
              <a:rPr lang="en-US" sz="2400" dirty="0"/>
              <a:t>Normalization is a fundamental concept in relational database design that helps create efficient, consistent, and maintainable databases. </a:t>
            </a:r>
          </a:p>
          <a:p>
            <a:endParaRPr lang="en-US" sz="2400" dirty="0"/>
          </a:p>
          <a:p>
            <a:r>
              <a:rPr lang="en-US" sz="2400" dirty="0"/>
              <a:t>Through utilizing normal forms, you can systematically organize your data to minimize redundancy and dependency issues. </a:t>
            </a:r>
          </a:p>
          <a:p>
            <a:endParaRPr lang="en-US" sz="2400" dirty="0"/>
          </a:p>
          <a:p>
            <a:r>
              <a:rPr lang="en-US" sz="2400" dirty="0"/>
              <a:t>However, the level of normalization depends on the specific use case, and sometimes denormalization is necessary to balance performance and 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1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ABC41-2921-A365-1748-A8D744B0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389"/>
            <a:ext cx="10515600" cy="5276235"/>
          </a:xfrm>
        </p:spPr>
        <p:txBody>
          <a:bodyPr>
            <a:normAutofit fontScale="85000" lnSpcReduction="20000"/>
          </a:bodyPr>
          <a:lstStyle/>
          <a:p>
            <a:r>
              <a:rPr lang="en-US" sz="4200" b="1" dirty="0">
                <a:solidFill>
                  <a:schemeClr val="tx2"/>
                </a:solidFill>
              </a:rPr>
              <a:t>Definition</a:t>
            </a:r>
          </a:p>
          <a:p>
            <a:endParaRPr lang="en-US" sz="3000" b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Database normalization is the process of structuring a database to reduce redundancy and dependency by organizing data into related tables according to a series of normal forms.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involves dividing large tables into smaller, related tables and defining relationships between them.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primary goal is to eliminate redundant data (duplicate information) and ensure that data dependencies make sense, which helps maintain consistency and efficiency in the database.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Normalization follows a series of rules called </a:t>
            </a:r>
            <a:r>
              <a:rPr lang="en-US" b="1" dirty="0"/>
              <a:t>normal forms </a:t>
            </a:r>
            <a:r>
              <a:rPr lang="en-US" dirty="0"/>
              <a:t>, each addressing specific issues related to data redundancy and dependency.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990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9C86-9D23-B9E3-C2B5-EC38041B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48"/>
            <a:ext cx="10515600" cy="5637058"/>
          </a:xfrm>
        </p:spPr>
        <p:txBody>
          <a:bodyPr>
            <a:normAutofit/>
          </a:bodyPr>
          <a:lstStyle/>
          <a:p>
            <a:r>
              <a:rPr lang="en-US" sz="5100" b="1" dirty="0">
                <a:solidFill>
                  <a:schemeClr val="tx2"/>
                </a:solidFill>
              </a:rPr>
              <a:t>Key Objectives of Normalization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Eliminate Redundant Data : Avoid storing the same data in multiple places to save space and reduce inconsistencies.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Ensure Data Integrity : Prevent anomalies (insertion, update, deletion) that can arise from poorly structured tables.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Improve Query Efficiency : Well-structured tables allow for faster and more efficient queries.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>
                    <a:lumMod val="25000"/>
                  </a:schemeClr>
                </a:solidFill>
              </a:rPr>
              <a:t>Simplify Maintenance : A normalized database is easier to update and maintain over time.</a:t>
            </a:r>
            <a:endParaRPr lang="en-KE" sz="3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6669-4A83-D646-CA74-27419BC0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43"/>
            <a:ext cx="10515600" cy="531259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Normal Forms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Normalization is achieved by applying a series of rules called normal forms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Each normal form builds on the previous one, progressively refining the database structure.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DBMS, "</a:t>
            </a:r>
            <a:r>
              <a:rPr lang="en-US" b="1" dirty="0"/>
              <a:t>normal form</a:t>
            </a:r>
            <a:r>
              <a:rPr lang="en-US" dirty="0"/>
              <a:t>" refers to a set of rules or stages in database normalization, a process that organizes data to minimize redundancy and improve data integrity by structuring tables and defining relationships between them.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616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F8C5-538A-D3A3-15A1-5F2DE401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306541"/>
            <a:ext cx="10515600" cy="212694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Unnormalized Table :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Consider a database for managing employees, their projects, the tools they use, and their hobbies. The initial unnormalized table looks like this:</a:t>
            </a:r>
            <a:endParaRPr lang="en-K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CF28D-4303-605C-C23A-30BCF0DD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" y="2433485"/>
            <a:ext cx="10769443" cy="219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09EC7-9199-2CE2-14A8-CDE9E947521A}"/>
              </a:ext>
            </a:extLst>
          </p:cNvPr>
          <p:cNvSpPr txBox="1"/>
          <p:nvPr/>
        </p:nvSpPr>
        <p:spPr>
          <a:xfrm>
            <a:off x="543230" y="4911213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Repeating Groups : Projects, ToolsUsed, and Hobbies are stored as comma-separated lists</a:t>
            </a:r>
            <a:r>
              <a:rPr lang="en-US" dirty="0"/>
              <a:t>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074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F2216-41C5-CD61-315F-9DED46D0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67" y="85316"/>
            <a:ext cx="11689327" cy="1713988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First Normal Form (1NF) :</a:t>
            </a:r>
          </a:p>
          <a:p>
            <a:r>
              <a:rPr lang="en-US" sz="1800" dirty="0"/>
              <a:t>A table is in 1NF if it contains only atomic (indivisible) values and each column contains values of a single type.</a:t>
            </a:r>
          </a:p>
          <a:p>
            <a:r>
              <a:rPr lang="en-US" sz="1800" dirty="0"/>
              <a:t>To achieve 1NF ,  eliminate repeating groups by splitting the comma-separated values into individual rows.</a:t>
            </a:r>
            <a:endParaRPr lang="en-KE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B4FD85-D80A-EFC1-A162-20D39CAF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76" y="1297654"/>
            <a:ext cx="10407447" cy="4262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0702A5-69CD-AA7E-4EF4-8FF94D64CDF8}"/>
              </a:ext>
            </a:extLst>
          </p:cNvPr>
          <p:cNvSpPr txBox="1"/>
          <p:nvPr/>
        </p:nvSpPr>
        <p:spPr>
          <a:xfrm>
            <a:off x="256866" y="5900172"/>
            <a:ext cx="11689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Redundancy : </a:t>
            </a:r>
            <a:r>
              <a:rPr lang="en-US" dirty="0"/>
              <a:t>EmployeeName is repeated for every combination of project, tool, and hobby.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Dependencies : </a:t>
            </a:r>
            <a:r>
              <a:rPr lang="en-US" dirty="0"/>
              <a:t>EmployeeName depends only on EmployeeID, not the full key {EmployeeID, Project, ToolUsed, Hobby}.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6602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3414-8806-D7B1-AFD3-466395481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6" y="159056"/>
            <a:ext cx="11194028" cy="2412573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Second Normal Form (2NF) :</a:t>
            </a:r>
          </a:p>
          <a:p>
            <a:r>
              <a:rPr lang="en-US" sz="1800" dirty="0"/>
              <a:t>A table is in 2NF if it is in 1NF and all non-key attributes are fully functionally dependent on the primary key.</a:t>
            </a:r>
          </a:p>
          <a:p>
            <a:r>
              <a:rPr lang="en-US" sz="1800" dirty="0"/>
              <a:t>Key Rule : Remove partial dependencies (non-key attributes should not depend on part of a composite primary key).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2000" b="1" dirty="0"/>
              <a:t>Table 1: EmployeeName		  Table 2: employeeProjects_Tools_Hobbies</a:t>
            </a:r>
          </a:p>
          <a:p>
            <a:endParaRPr lang="en-K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76F59-D8B1-2724-28FD-A1A793063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6" y="2571630"/>
            <a:ext cx="4527351" cy="1616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6950F9-419C-20E0-CFC1-F2B01D8C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51" y="2571630"/>
            <a:ext cx="6635706" cy="3808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AE4B2D-EFD3-4559-97A9-CD9E39B32854}"/>
              </a:ext>
            </a:extLst>
          </p:cNvPr>
          <p:cNvSpPr txBox="1"/>
          <p:nvPr/>
        </p:nvSpPr>
        <p:spPr>
          <a:xfrm>
            <a:off x="663677" y="5220929"/>
            <a:ext cx="4159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Transitive Dependency : </a:t>
            </a:r>
            <a:r>
              <a:rPr lang="en-US" dirty="0"/>
              <a:t>ToolUsed and Hobby are independent of each other but both depend on EmployeeID.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250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2F6B-FF04-313F-8A94-AB6EB8853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7" y="188554"/>
            <a:ext cx="5739581" cy="21092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Third Normal Form (3NF) :</a:t>
            </a:r>
          </a:p>
          <a:p>
            <a:r>
              <a:rPr lang="en-US" sz="1800" dirty="0"/>
              <a:t>A table is in 3NF if it is in 2NF and all non-key attributes are transitively dependent on the primary key.</a:t>
            </a:r>
          </a:p>
          <a:p>
            <a:r>
              <a:rPr lang="en-US" sz="1800" dirty="0"/>
              <a:t>Key Rule : Remove transitive dependencies (i.e., non-key attributes should not depend on other non-key attributes).</a:t>
            </a:r>
            <a:endParaRPr lang="en-KE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1A653-24B0-33A8-405A-F4B7EF772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5" y="2472974"/>
            <a:ext cx="3980687" cy="1461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758071-1180-919B-54E0-FA801A846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91" y="368826"/>
            <a:ext cx="4811857" cy="3060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9DE73-D8E4-7E75-098A-DFC4B754C5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91" y="3595490"/>
            <a:ext cx="4811857" cy="28871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E23310-7753-6A5A-C836-2A43B1855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6" y="4109437"/>
            <a:ext cx="3980687" cy="24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1365-513F-A7A8-AC2A-83CBE4AD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04" y="130579"/>
            <a:ext cx="11007337" cy="6211227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Fourth Normal Form (4NF) 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table is in 4NF if it is in BCNF (</a:t>
            </a: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Boyce–Codd normal form)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has no multi-valued dependencies (except those implied by the primary key).</a:t>
            </a:r>
          </a:p>
          <a:p>
            <a:pPr algn="l"/>
            <a:r>
              <a:rPr lang="en-US" sz="2000" b="1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Boyce-Codd Normal Form (BCNF)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states that every column in a table must relate directly to the entire primary key and nothing but the primary key.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Rule : Remove multi-valued dependencies.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600" b="1" dirty="0">
                <a:solidFill>
                  <a:schemeClr val="tx2"/>
                </a:solidFill>
              </a:rPr>
              <a:t>Fifth Normal Form (5NF) :</a:t>
            </a:r>
          </a:p>
          <a:p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cannot be decomposed into any number of smaller tables without loss of data.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Deals with cases where a table involves multiple independent relationships.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Rule : Ensure that any join dependencies are preserved.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Rarely used in practice but ensures complete decomposition of complex relationships.</a:t>
            </a:r>
          </a:p>
          <a:p>
            <a:endParaRPr lang="en-K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2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803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Database 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Moses Mugambi</dc:creator>
  <cp:lastModifiedBy>Moses Mugambi</cp:lastModifiedBy>
  <cp:revision>17</cp:revision>
  <dcterms:created xsi:type="dcterms:W3CDTF">2025-03-31T17:36:02Z</dcterms:created>
  <dcterms:modified xsi:type="dcterms:W3CDTF">2025-04-02T06:38:06Z</dcterms:modified>
</cp:coreProperties>
</file>