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4" r:id="rId9"/>
    <p:sldId id="276" r:id="rId10"/>
    <p:sldId id="265" r:id="rId11"/>
    <p:sldId id="266" r:id="rId12"/>
    <p:sldId id="288" r:id="rId13"/>
    <p:sldId id="290" r:id="rId14"/>
    <p:sldId id="289" r:id="rId15"/>
    <p:sldId id="278" r:id="rId16"/>
    <p:sldId id="279" r:id="rId17"/>
    <p:sldId id="280" r:id="rId18"/>
    <p:sldId id="285" r:id="rId19"/>
    <p:sldId id="281" r:id="rId20"/>
    <p:sldId id="282" r:id="rId21"/>
    <p:sldId id="283" r:id="rId22"/>
    <p:sldId id="284" r:id="rId23"/>
    <p:sldId id="287" r:id="rId24"/>
    <p:sldId id="286" r:id="rId25"/>
    <p:sldId id="270" r:id="rId26"/>
    <p:sldId id="275" r:id="rId27"/>
    <p:sldId id="271" r:id="rId28"/>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0B05-115A-4355-A517-5FC630F1FA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B2577A41-02E7-411E-A9FC-BD37D6150F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207452BD-A05A-4F2C-9FAA-D02091A56948}"/>
              </a:ext>
            </a:extLst>
          </p:cNvPr>
          <p:cNvSpPr>
            <a:spLocks noGrp="1"/>
          </p:cNvSpPr>
          <p:nvPr>
            <p:ph type="dt" sz="half" idx="10"/>
          </p:nvPr>
        </p:nvSpPr>
        <p:spPr/>
        <p:txBody>
          <a:bodyPr/>
          <a:lstStyle/>
          <a:p>
            <a:fld id="{96509E48-E991-4F48-AD66-54FCE2631702}" type="datetimeFigureOut">
              <a:rPr lang="en-KE" smtClean="0"/>
              <a:t>23/03/2025</a:t>
            </a:fld>
            <a:endParaRPr lang="en-KE"/>
          </a:p>
        </p:txBody>
      </p:sp>
      <p:sp>
        <p:nvSpPr>
          <p:cNvPr id="5" name="Footer Placeholder 4">
            <a:extLst>
              <a:ext uri="{FF2B5EF4-FFF2-40B4-BE49-F238E27FC236}">
                <a16:creationId xmlns:a16="http://schemas.microsoft.com/office/drawing/2014/main" id="{7505B14D-B661-4D65-AF36-3FFF82A198C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737D25EE-91C7-474B-9AD5-EEE18EDA255B}"/>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692691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21BE-73C3-4B44-BD3B-2E16B8D46205}"/>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99EC8DBB-E660-4F2E-8949-C18E50DBDE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6EC41D5A-261A-41A6-9A1E-9F06D35692DF}"/>
              </a:ext>
            </a:extLst>
          </p:cNvPr>
          <p:cNvSpPr>
            <a:spLocks noGrp="1"/>
          </p:cNvSpPr>
          <p:nvPr>
            <p:ph type="dt" sz="half" idx="10"/>
          </p:nvPr>
        </p:nvSpPr>
        <p:spPr/>
        <p:txBody>
          <a:bodyPr/>
          <a:lstStyle/>
          <a:p>
            <a:fld id="{96509E48-E991-4F48-AD66-54FCE2631702}" type="datetimeFigureOut">
              <a:rPr lang="en-KE" smtClean="0"/>
              <a:t>23/03/2025</a:t>
            </a:fld>
            <a:endParaRPr lang="en-KE"/>
          </a:p>
        </p:txBody>
      </p:sp>
      <p:sp>
        <p:nvSpPr>
          <p:cNvPr id="5" name="Footer Placeholder 4">
            <a:extLst>
              <a:ext uri="{FF2B5EF4-FFF2-40B4-BE49-F238E27FC236}">
                <a16:creationId xmlns:a16="http://schemas.microsoft.com/office/drawing/2014/main" id="{D8868181-1EEA-4059-8806-A34FC3AACA91}"/>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7D7AB04-BEA6-40A6-8237-1CEA3337676E}"/>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2542414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116F4B-77F9-461A-B402-C283D04BED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E45E64A0-3BC3-4984-B27F-33EC51DD1F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D9ED940-8EC2-4B3F-8F39-B30D912355E2}"/>
              </a:ext>
            </a:extLst>
          </p:cNvPr>
          <p:cNvSpPr>
            <a:spLocks noGrp="1"/>
          </p:cNvSpPr>
          <p:nvPr>
            <p:ph type="dt" sz="half" idx="10"/>
          </p:nvPr>
        </p:nvSpPr>
        <p:spPr/>
        <p:txBody>
          <a:bodyPr/>
          <a:lstStyle/>
          <a:p>
            <a:fld id="{96509E48-E991-4F48-AD66-54FCE2631702}" type="datetimeFigureOut">
              <a:rPr lang="en-KE" smtClean="0"/>
              <a:t>23/03/2025</a:t>
            </a:fld>
            <a:endParaRPr lang="en-KE"/>
          </a:p>
        </p:txBody>
      </p:sp>
      <p:sp>
        <p:nvSpPr>
          <p:cNvPr id="5" name="Footer Placeholder 4">
            <a:extLst>
              <a:ext uri="{FF2B5EF4-FFF2-40B4-BE49-F238E27FC236}">
                <a16:creationId xmlns:a16="http://schemas.microsoft.com/office/drawing/2014/main" id="{2DAE5D9D-FCC5-4E07-92E3-10C5E26F795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0A56C1D-201E-4972-A992-8D1028E8D7DA}"/>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2033174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3510-ED99-4044-B403-C78AB3998DBC}"/>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3424024B-DBEE-4D29-8E7F-DA6C8BFE84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E324EC3-5645-4017-8023-2A80CC5B812F}"/>
              </a:ext>
            </a:extLst>
          </p:cNvPr>
          <p:cNvSpPr>
            <a:spLocks noGrp="1"/>
          </p:cNvSpPr>
          <p:nvPr>
            <p:ph type="dt" sz="half" idx="10"/>
          </p:nvPr>
        </p:nvSpPr>
        <p:spPr/>
        <p:txBody>
          <a:bodyPr/>
          <a:lstStyle/>
          <a:p>
            <a:fld id="{96509E48-E991-4F48-AD66-54FCE2631702}" type="datetimeFigureOut">
              <a:rPr lang="en-KE" smtClean="0"/>
              <a:t>23/03/2025</a:t>
            </a:fld>
            <a:endParaRPr lang="en-KE"/>
          </a:p>
        </p:txBody>
      </p:sp>
      <p:sp>
        <p:nvSpPr>
          <p:cNvPr id="5" name="Footer Placeholder 4">
            <a:extLst>
              <a:ext uri="{FF2B5EF4-FFF2-40B4-BE49-F238E27FC236}">
                <a16:creationId xmlns:a16="http://schemas.microsoft.com/office/drawing/2014/main" id="{09C2F5F3-EADA-444E-9ACB-3ADAA4AC491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8881BCC-11E8-43B0-B13D-C3D4FBD5EB30}"/>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2924873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6430-487A-4F3D-8D24-65CA8F6265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68E68FCB-FBD4-44EB-9CB1-16A548A047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DB0EE7-D04D-4DBD-87A9-765677551538}"/>
              </a:ext>
            </a:extLst>
          </p:cNvPr>
          <p:cNvSpPr>
            <a:spLocks noGrp="1"/>
          </p:cNvSpPr>
          <p:nvPr>
            <p:ph type="dt" sz="half" idx="10"/>
          </p:nvPr>
        </p:nvSpPr>
        <p:spPr/>
        <p:txBody>
          <a:bodyPr/>
          <a:lstStyle/>
          <a:p>
            <a:fld id="{96509E48-E991-4F48-AD66-54FCE2631702}" type="datetimeFigureOut">
              <a:rPr lang="en-KE" smtClean="0"/>
              <a:t>23/03/2025</a:t>
            </a:fld>
            <a:endParaRPr lang="en-KE"/>
          </a:p>
        </p:txBody>
      </p:sp>
      <p:sp>
        <p:nvSpPr>
          <p:cNvPr id="5" name="Footer Placeholder 4">
            <a:extLst>
              <a:ext uri="{FF2B5EF4-FFF2-40B4-BE49-F238E27FC236}">
                <a16:creationId xmlns:a16="http://schemas.microsoft.com/office/drawing/2014/main" id="{B481B168-1C07-472E-AA39-42CC17C9995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DC1FC97-9A99-447A-8941-660A56BF3A63}"/>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68462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8083-64C7-4BEF-82EC-ACF94E560B35}"/>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F1D4963F-DF08-4707-BDB1-0A6C88D096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4FEA10AC-3042-4BE4-A818-3480A7416E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FF7C919B-2039-491A-8BC9-8AC5FF465FDB}"/>
              </a:ext>
            </a:extLst>
          </p:cNvPr>
          <p:cNvSpPr>
            <a:spLocks noGrp="1"/>
          </p:cNvSpPr>
          <p:nvPr>
            <p:ph type="dt" sz="half" idx="10"/>
          </p:nvPr>
        </p:nvSpPr>
        <p:spPr/>
        <p:txBody>
          <a:bodyPr/>
          <a:lstStyle/>
          <a:p>
            <a:fld id="{96509E48-E991-4F48-AD66-54FCE2631702}" type="datetimeFigureOut">
              <a:rPr lang="en-KE" smtClean="0"/>
              <a:t>23/03/2025</a:t>
            </a:fld>
            <a:endParaRPr lang="en-KE"/>
          </a:p>
        </p:txBody>
      </p:sp>
      <p:sp>
        <p:nvSpPr>
          <p:cNvPr id="6" name="Footer Placeholder 5">
            <a:extLst>
              <a:ext uri="{FF2B5EF4-FFF2-40B4-BE49-F238E27FC236}">
                <a16:creationId xmlns:a16="http://schemas.microsoft.com/office/drawing/2014/main" id="{74FC922E-731A-462D-8A81-E2B1DF8216D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3BCF9113-9904-430B-BA53-0CE867EBA140}"/>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437210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AC95-D002-424A-B749-65731C4E4896}"/>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11A6AC02-2B50-4F23-BEF5-83BCE69292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9284C9-4FCB-4447-8CC9-857CDB31A7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1EFA9500-7600-46CA-9267-FAC61787D5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315FF3-912A-4A4A-921A-AD8B01186E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EC037217-47F6-4105-AB0E-A92FF11AC9CB}"/>
              </a:ext>
            </a:extLst>
          </p:cNvPr>
          <p:cNvSpPr>
            <a:spLocks noGrp="1"/>
          </p:cNvSpPr>
          <p:nvPr>
            <p:ph type="dt" sz="half" idx="10"/>
          </p:nvPr>
        </p:nvSpPr>
        <p:spPr/>
        <p:txBody>
          <a:bodyPr/>
          <a:lstStyle/>
          <a:p>
            <a:fld id="{96509E48-E991-4F48-AD66-54FCE2631702}" type="datetimeFigureOut">
              <a:rPr lang="en-KE" smtClean="0"/>
              <a:t>23/03/2025</a:t>
            </a:fld>
            <a:endParaRPr lang="en-KE"/>
          </a:p>
        </p:txBody>
      </p:sp>
      <p:sp>
        <p:nvSpPr>
          <p:cNvPr id="8" name="Footer Placeholder 7">
            <a:extLst>
              <a:ext uri="{FF2B5EF4-FFF2-40B4-BE49-F238E27FC236}">
                <a16:creationId xmlns:a16="http://schemas.microsoft.com/office/drawing/2014/main" id="{808FD162-B527-4464-B67E-41DA081B673F}"/>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7E26EA2E-A01C-45D6-9F8A-D44F98034452}"/>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898740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E424E-A12D-4E6B-A815-E4CD37B0F557}"/>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0E5255A3-FFD5-42D1-A223-BD1DA0FF2BEC}"/>
              </a:ext>
            </a:extLst>
          </p:cNvPr>
          <p:cNvSpPr>
            <a:spLocks noGrp="1"/>
          </p:cNvSpPr>
          <p:nvPr>
            <p:ph type="dt" sz="half" idx="10"/>
          </p:nvPr>
        </p:nvSpPr>
        <p:spPr/>
        <p:txBody>
          <a:bodyPr/>
          <a:lstStyle/>
          <a:p>
            <a:fld id="{96509E48-E991-4F48-AD66-54FCE2631702}" type="datetimeFigureOut">
              <a:rPr lang="en-KE" smtClean="0"/>
              <a:t>23/03/2025</a:t>
            </a:fld>
            <a:endParaRPr lang="en-KE"/>
          </a:p>
        </p:txBody>
      </p:sp>
      <p:sp>
        <p:nvSpPr>
          <p:cNvPr id="4" name="Footer Placeholder 3">
            <a:extLst>
              <a:ext uri="{FF2B5EF4-FFF2-40B4-BE49-F238E27FC236}">
                <a16:creationId xmlns:a16="http://schemas.microsoft.com/office/drawing/2014/main" id="{8DF0807B-998F-4E4A-A445-2528C6D98BA7}"/>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B4EB6978-003B-4C9C-B935-8BD98FFF1781}"/>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958275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2C2F40-ECF5-4FA8-8A53-39F6F19ECFB1}"/>
              </a:ext>
            </a:extLst>
          </p:cNvPr>
          <p:cNvSpPr>
            <a:spLocks noGrp="1"/>
          </p:cNvSpPr>
          <p:nvPr>
            <p:ph type="dt" sz="half" idx="10"/>
          </p:nvPr>
        </p:nvSpPr>
        <p:spPr/>
        <p:txBody>
          <a:bodyPr/>
          <a:lstStyle/>
          <a:p>
            <a:fld id="{96509E48-E991-4F48-AD66-54FCE2631702}" type="datetimeFigureOut">
              <a:rPr lang="en-KE" smtClean="0"/>
              <a:t>23/03/2025</a:t>
            </a:fld>
            <a:endParaRPr lang="en-KE"/>
          </a:p>
        </p:txBody>
      </p:sp>
      <p:sp>
        <p:nvSpPr>
          <p:cNvPr id="3" name="Footer Placeholder 2">
            <a:extLst>
              <a:ext uri="{FF2B5EF4-FFF2-40B4-BE49-F238E27FC236}">
                <a16:creationId xmlns:a16="http://schemas.microsoft.com/office/drawing/2014/main" id="{D1A8401F-D87B-400A-942E-9FA2FF1FCBA2}"/>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9D5BAA1D-3D10-4CD6-9DAF-82DFA0C4A83B}"/>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179247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0D701-A303-4601-90A5-1C90155D0D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B72AC30C-F967-4868-BF6F-0679E85817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57AC4D10-1320-43E6-BC7D-CBC227127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A79F69-B9B1-4B37-A69F-5AA467DE0024}"/>
              </a:ext>
            </a:extLst>
          </p:cNvPr>
          <p:cNvSpPr>
            <a:spLocks noGrp="1"/>
          </p:cNvSpPr>
          <p:nvPr>
            <p:ph type="dt" sz="half" idx="10"/>
          </p:nvPr>
        </p:nvSpPr>
        <p:spPr/>
        <p:txBody>
          <a:bodyPr/>
          <a:lstStyle/>
          <a:p>
            <a:fld id="{96509E48-E991-4F48-AD66-54FCE2631702}" type="datetimeFigureOut">
              <a:rPr lang="en-KE" smtClean="0"/>
              <a:t>23/03/2025</a:t>
            </a:fld>
            <a:endParaRPr lang="en-KE"/>
          </a:p>
        </p:txBody>
      </p:sp>
      <p:sp>
        <p:nvSpPr>
          <p:cNvPr id="6" name="Footer Placeholder 5">
            <a:extLst>
              <a:ext uri="{FF2B5EF4-FFF2-40B4-BE49-F238E27FC236}">
                <a16:creationId xmlns:a16="http://schemas.microsoft.com/office/drawing/2014/main" id="{798A4FE3-F1E7-41B1-9180-97F5D582B6AB}"/>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18BADCB0-C0EE-4BEA-875A-9D5C4D2E3171}"/>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49826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6B02-BF1C-4133-85BB-88D48BEDA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B5941BF9-1359-4A7C-A70A-C764FEDEAC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AC1975DD-EBC1-4F51-85DD-24DC5B6F40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D1E7F-9712-4FE0-A00C-FF3B730541A9}"/>
              </a:ext>
            </a:extLst>
          </p:cNvPr>
          <p:cNvSpPr>
            <a:spLocks noGrp="1"/>
          </p:cNvSpPr>
          <p:nvPr>
            <p:ph type="dt" sz="half" idx="10"/>
          </p:nvPr>
        </p:nvSpPr>
        <p:spPr/>
        <p:txBody>
          <a:bodyPr/>
          <a:lstStyle/>
          <a:p>
            <a:fld id="{96509E48-E991-4F48-AD66-54FCE2631702}" type="datetimeFigureOut">
              <a:rPr lang="en-KE" smtClean="0"/>
              <a:t>23/03/2025</a:t>
            </a:fld>
            <a:endParaRPr lang="en-KE"/>
          </a:p>
        </p:txBody>
      </p:sp>
      <p:sp>
        <p:nvSpPr>
          <p:cNvPr id="6" name="Footer Placeholder 5">
            <a:extLst>
              <a:ext uri="{FF2B5EF4-FFF2-40B4-BE49-F238E27FC236}">
                <a16:creationId xmlns:a16="http://schemas.microsoft.com/office/drawing/2014/main" id="{8EBC9846-701A-4528-9C68-618C83255397}"/>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44C46CBD-5E2F-49CF-957F-B86251AB99BB}"/>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278786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57318F-00A8-4A2A-9A55-36E12FCF29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0F289600-CF54-408D-BC89-514927A162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BD4A230-7E25-4315-BB3B-E93BF59E3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509E48-E991-4F48-AD66-54FCE2631702}" type="datetimeFigureOut">
              <a:rPr lang="en-KE" smtClean="0"/>
              <a:t>23/03/2025</a:t>
            </a:fld>
            <a:endParaRPr lang="en-KE"/>
          </a:p>
        </p:txBody>
      </p:sp>
      <p:sp>
        <p:nvSpPr>
          <p:cNvPr id="5" name="Footer Placeholder 4">
            <a:extLst>
              <a:ext uri="{FF2B5EF4-FFF2-40B4-BE49-F238E27FC236}">
                <a16:creationId xmlns:a16="http://schemas.microsoft.com/office/drawing/2014/main" id="{878FCC3D-EADC-48D0-BE55-0396D00AC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BAA3DA68-7019-4AA1-B59B-2B0563562D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7FF03-8211-4FB0-AD4C-742723A6E898}" type="slidenum">
              <a:rPr lang="en-KE" smtClean="0"/>
              <a:t>‹#›</a:t>
            </a:fld>
            <a:endParaRPr lang="en-KE"/>
          </a:p>
        </p:txBody>
      </p:sp>
    </p:spTree>
    <p:extLst>
      <p:ext uri="{BB962C8B-B14F-4D97-AF65-F5344CB8AC3E}">
        <p14:creationId xmlns:p14="http://schemas.microsoft.com/office/powerpoint/2010/main" val="1650047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web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web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97AD39-3642-446D-B831-D53F6FF7D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39BC72F-FD1E-4007-8E37-ED1A5D8C73BE}"/>
              </a:ext>
            </a:extLst>
          </p:cNvPr>
          <p:cNvSpPr>
            <a:spLocks noGrp="1"/>
          </p:cNvSpPr>
          <p:nvPr>
            <p:ph type="ctrTitle"/>
          </p:nvPr>
        </p:nvSpPr>
        <p:spPr>
          <a:xfrm>
            <a:off x="-795130" y="1215128"/>
            <a:ext cx="9144000" cy="2387600"/>
          </a:xfrm>
        </p:spPr>
        <p:txBody>
          <a:bodyPr>
            <a:normAutofit/>
          </a:bodyPr>
          <a:lstStyle/>
          <a:p>
            <a:r>
              <a:rPr lang="en-US" sz="7200" b="1" dirty="0">
                <a:solidFill>
                  <a:srgbClr val="002060"/>
                </a:solidFill>
              </a:rPr>
              <a:t>Resume Parsing</a:t>
            </a:r>
            <a:br>
              <a:rPr lang="en-US" sz="7200" b="1" dirty="0">
                <a:solidFill>
                  <a:srgbClr val="002060"/>
                </a:solidFill>
              </a:rPr>
            </a:br>
            <a:r>
              <a:rPr lang="en-US" sz="7200" b="1" dirty="0">
                <a:solidFill>
                  <a:srgbClr val="002060"/>
                </a:solidFill>
              </a:rPr>
              <a:t>and Scoring System</a:t>
            </a:r>
            <a:endParaRPr lang="en-KE" sz="7200" b="1" dirty="0">
              <a:solidFill>
                <a:srgbClr val="002060"/>
              </a:solidFill>
            </a:endParaRPr>
          </a:p>
        </p:txBody>
      </p:sp>
      <p:sp>
        <p:nvSpPr>
          <p:cNvPr id="3" name="Subtitle 2">
            <a:extLst>
              <a:ext uri="{FF2B5EF4-FFF2-40B4-BE49-F238E27FC236}">
                <a16:creationId xmlns:a16="http://schemas.microsoft.com/office/drawing/2014/main" id="{DD63D860-74F9-4E90-A0A9-5D26739ECEFF}"/>
              </a:ext>
            </a:extLst>
          </p:cNvPr>
          <p:cNvSpPr>
            <a:spLocks noGrp="1"/>
          </p:cNvSpPr>
          <p:nvPr>
            <p:ph type="subTitle" idx="1"/>
          </p:nvPr>
        </p:nvSpPr>
        <p:spPr>
          <a:xfrm>
            <a:off x="2915478" y="5202238"/>
            <a:ext cx="9144000" cy="1655762"/>
          </a:xfrm>
        </p:spPr>
        <p:txBody>
          <a:bodyPr>
            <a:normAutofit/>
          </a:bodyPr>
          <a:lstStyle/>
          <a:p>
            <a:r>
              <a:rPr lang="en-US" sz="3600" dirty="0">
                <a:solidFill>
                  <a:srgbClr val="002060"/>
                </a:solidFill>
              </a:rPr>
              <a:t>Using Natural Language Processing to Extract Key Resume Details</a:t>
            </a:r>
            <a:endParaRPr lang="en-KE" sz="3600" dirty="0">
              <a:solidFill>
                <a:srgbClr val="002060"/>
              </a:solidFill>
            </a:endParaRPr>
          </a:p>
        </p:txBody>
      </p:sp>
      <p:sp>
        <p:nvSpPr>
          <p:cNvPr id="8" name="TextBox 7">
            <a:extLst>
              <a:ext uri="{FF2B5EF4-FFF2-40B4-BE49-F238E27FC236}">
                <a16:creationId xmlns:a16="http://schemas.microsoft.com/office/drawing/2014/main" id="{0CF6CC7D-FE39-43D4-AEBE-3CF804013DCD}"/>
              </a:ext>
            </a:extLst>
          </p:cNvPr>
          <p:cNvSpPr txBox="1"/>
          <p:nvPr/>
        </p:nvSpPr>
        <p:spPr>
          <a:xfrm>
            <a:off x="974034" y="531484"/>
            <a:ext cx="3882887" cy="523220"/>
          </a:xfrm>
          <a:prstGeom prst="rect">
            <a:avLst/>
          </a:prstGeom>
          <a:noFill/>
        </p:spPr>
        <p:txBody>
          <a:bodyPr wrap="square" rtlCol="0">
            <a:spAutoFit/>
          </a:bodyPr>
          <a:lstStyle/>
          <a:p>
            <a:r>
              <a:rPr lang="en-US" sz="2800" dirty="0"/>
              <a:t>By Moses Mugambi</a:t>
            </a:r>
            <a:endParaRPr lang="en-KE" sz="2800" dirty="0"/>
          </a:p>
        </p:txBody>
      </p:sp>
    </p:spTree>
    <p:extLst>
      <p:ext uri="{BB962C8B-B14F-4D97-AF65-F5344CB8AC3E}">
        <p14:creationId xmlns:p14="http://schemas.microsoft.com/office/powerpoint/2010/main" val="1723481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7E9760-4EDE-43AD-AB40-5A52FF8FFA21}"/>
              </a:ext>
            </a:extLst>
          </p:cNvPr>
          <p:cNvSpPr txBox="1"/>
          <p:nvPr/>
        </p:nvSpPr>
        <p:spPr>
          <a:xfrm>
            <a:off x="786427" y="246877"/>
            <a:ext cx="6096000" cy="707886"/>
          </a:xfrm>
          <a:prstGeom prst="rect">
            <a:avLst/>
          </a:prstGeom>
          <a:noFill/>
        </p:spPr>
        <p:txBody>
          <a:bodyPr wrap="square">
            <a:spAutoFit/>
          </a:bodyPr>
          <a:lstStyle/>
          <a:p>
            <a:r>
              <a:rPr lang="en-US" sz="4000" b="1" i="0" u="none" strike="noStrike" baseline="0" dirty="0">
                <a:solidFill>
                  <a:srgbClr val="222A9C"/>
                </a:solidFill>
                <a:latin typeface="PublicSans-Bold"/>
              </a:rPr>
              <a:t>Modeling (Model Selection)</a:t>
            </a:r>
            <a:endParaRPr lang="en-KE" sz="4000" dirty="0"/>
          </a:p>
        </p:txBody>
      </p:sp>
      <p:sp>
        <p:nvSpPr>
          <p:cNvPr id="2" name="TextBox 1">
            <a:extLst>
              <a:ext uri="{FF2B5EF4-FFF2-40B4-BE49-F238E27FC236}">
                <a16:creationId xmlns:a16="http://schemas.microsoft.com/office/drawing/2014/main" id="{BF527CA7-343E-4F2E-B084-C22C1F33D0D3}"/>
              </a:ext>
            </a:extLst>
          </p:cNvPr>
          <p:cNvSpPr txBox="1"/>
          <p:nvPr/>
        </p:nvSpPr>
        <p:spPr>
          <a:xfrm>
            <a:off x="786427" y="1108046"/>
            <a:ext cx="5346207" cy="369332"/>
          </a:xfrm>
          <a:prstGeom prst="rect">
            <a:avLst/>
          </a:prstGeom>
          <a:noFill/>
        </p:spPr>
        <p:txBody>
          <a:bodyPr wrap="none" rtlCol="0">
            <a:spAutoFit/>
          </a:bodyPr>
          <a:lstStyle/>
          <a:p>
            <a:r>
              <a:rPr lang="en-US" dirty="0"/>
              <a:t> A </a:t>
            </a:r>
            <a:r>
              <a:rPr lang="en-US" b="1" dirty="0"/>
              <a:t>BERT</a:t>
            </a:r>
            <a:r>
              <a:rPr lang="en-US" dirty="0"/>
              <a:t> model was used for Named Entity Recognition.</a:t>
            </a:r>
            <a:endParaRPr lang="en-KE" dirty="0"/>
          </a:p>
        </p:txBody>
      </p:sp>
      <p:sp>
        <p:nvSpPr>
          <p:cNvPr id="4" name="TextBox 3">
            <a:extLst>
              <a:ext uri="{FF2B5EF4-FFF2-40B4-BE49-F238E27FC236}">
                <a16:creationId xmlns:a16="http://schemas.microsoft.com/office/drawing/2014/main" id="{130F4A58-8604-4B1C-A324-7F44C0FEF214}"/>
              </a:ext>
            </a:extLst>
          </p:cNvPr>
          <p:cNvSpPr txBox="1"/>
          <p:nvPr/>
        </p:nvSpPr>
        <p:spPr>
          <a:xfrm>
            <a:off x="786427" y="1630661"/>
            <a:ext cx="10491173" cy="4801314"/>
          </a:xfrm>
          <a:prstGeom prst="rect">
            <a:avLst/>
          </a:prstGeom>
          <a:noFill/>
        </p:spPr>
        <p:txBody>
          <a:bodyPr wrap="square" rtlCol="0">
            <a:spAutoFit/>
          </a:bodyPr>
          <a:lstStyle/>
          <a:p>
            <a:r>
              <a:rPr lang="en-US" b="1" dirty="0">
                <a:solidFill>
                  <a:schemeClr val="bg2">
                    <a:lumMod val="25000"/>
                  </a:schemeClr>
                </a:solidFill>
              </a:rPr>
              <a:t>BERT</a:t>
            </a:r>
            <a:r>
              <a:rPr lang="en-US" dirty="0">
                <a:solidFill>
                  <a:schemeClr val="bg2">
                    <a:lumMod val="25000"/>
                  </a:schemeClr>
                </a:solidFill>
              </a:rPr>
              <a:t> (Bidirectional Encoder Representations from Transformers), is a natural language processing (NLP) </a:t>
            </a:r>
          </a:p>
          <a:p>
            <a:r>
              <a:rPr lang="en-US" dirty="0">
                <a:solidFill>
                  <a:schemeClr val="bg2">
                    <a:lumMod val="25000"/>
                  </a:schemeClr>
                </a:solidFill>
              </a:rPr>
              <a:t>model. It’s designed to understand the context of words in a sentence by considering both the left and right surrounding words. </a:t>
            </a:r>
          </a:p>
          <a:p>
            <a:endParaRPr lang="en-US" dirty="0">
              <a:solidFill>
                <a:schemeClr val="bg2">
                  <a:lumMod val="25000"/>
                </a:schemeClr>
              </a:solidFill>
            </a:endParaRPr>
          </a:p>
          <a:p>
            <a:pPr marL="285750" indent="-285750">
              <a:buFont typeface="Arial" panose="020B0604020202020204" pitchFamily="34" charset="0"/>
              <a:buChar char="•"/>
            </a:pPr>
            <a:r>
              <a:rPr lang="en-US" dirty="0">
                <a:solidFill>
                  <a:schemeClr val="bg2">
                    <a:lumMod val="25000"/>
                  </a:schemeClr>
                </a:solidFill>
              </a:rPr>
              <a:t>Prior models like Word2Vec or GloVe were unidirectional (either left-to-right or right-to-left), which limited their ability to capture full context. BERT's bidirectional approach allows it to better understand the meaning of words in relation to their entire sentence.</a:t>
            </a:r>
          </a:p>
          <a:p>
            <a:endParaRPr lang="en-US" dirty="0">
              <a:solidFill>
                <a:schemeClr val="bg2">
                  <a:lumMod val="25000"/>
                </a:schemeClr>
              </a:solidFill>
            </a:endParaRPr>
          </a:p>
          <a:p>
            <a:pPr>
              <a:buFont typeface="Arial" panose="020B0604020202020204" pitchFamily="34" charset="0"/>
              <a:buChar char="•"/>
            </a:pPr>
            <a:r>
              <a:rPr lang="en-US" b="1" dirty="0">
                <a:solidFill>
                  <a:schemeClr val="bg2">
                    <a:lumMod val="25000"/>
                  </a:schemeClr>
                </a:solidFill>
              </a:rPr>
              <a:t> Bidirectional Contextualization</a:t>
            </a:r>
            <a:r>
              <a:rPr lang="en-US" dirty="0">
                <a:solidFill>
                  <a:schemeClr val="bg2">
                    <a:lumMod val="25000"/>
                  </a:schemeClr>
                </a:solidFill>
              </a:rPr>
              <a:t>: BERT uses a transformer architecture to read the entire sequence of words   at once, which helps in understanding the context better.</a:t>
            </a:r>
          </a:p>
          <a:p>
            <a:endParaRPr lang="en-US" dirty="0">
              <a:solidFill>
                <a:schemeClr val="bg2">
                  <a:lumMod val="25000"/>
                </a:schemeClr>
              </a:solidFill>
            </a:endParaRPr>
          </a:p>
          <a:p>
            <a:pPr>
              <a:buFont typeface="Arial" panose="020B0604020202020204" pitchFamily="34" charset="0"/>
              <a:buChar char="•"/>
            </a:pPr>
            <a:r>
              <a:rPr lang="en-US" b="1" dirty="0">
                <a:solidFill>
                  <a:schemeClr val="bg2">
                    <a:lumMod val="25000"/>
                  </a:schemeClr>
                </a:solidFill>
              </a:rPr>
              <a:t> Pretraining and Fine-tuning</a:t>
            </a:r>
            <a:r>
              <a:rPr lang="en-US" dirty="0">
                <a:solidFill>
                  <a:schemeClr val="bg2">
                    <a:lumMod val="25000"/>
                  </a:schemeClr>
                </a:solidFill>
              </a:rPr>
              <a:t>: BERT is pretrained on large text corpora using unsupervised learning, making it </a:t>
            </a:r>
          </a:p>
          <a:p>
            <a:r>
              <a:rPr lang="en-US" dirty="0">
                <a:solidFill>
                  <a:schemeClr val="bg2">
                    <a:lumMod val="25000"/>
                  </a:schemeClr>
                </a:solidFill>
              </a:rPr>
              <a:t> highly versatile for named entity recognition.</a:t>
            </a:r>
          </a:p>
          <a:p>
            <a:endParaRPr lang="en-US" dirty="0">
              <a:solidFill>
                <a:schemeClr val="bg2">
                  <a:lumMod val="25000"/>
                </a:schemeClr>
              </a:solidFill>
            </a:endParaRPr>
          </a:p>
          <a:p>
            <a:pPr>
              <a:buFont typeface="Arial" panose="020B0604020202020204" pitchFamily="34" charset="0"/>
              <a:buChar char="•"/>
            </a:pPr>
            <a:r>
              <a:rPr lang="en-US" b="1" dirty="0">
                <a:solidFill>
                  <a:schemeClr val="bg2">
                    <a:lumMod val="25000"/>
                  </a:schemeClr>
                </a:solidFill>
              </a:rPr>
              <a:t> Transformers</a:t>
            </a:r>
            <a:r>
              <a:rPr lang="en-US" dirty="0">
                <a:solidFill>
                  <a:schemeClr val="bg2">
                    <a:lumMod val="25000"/>
                  </a:schemeClr>
                </a:solidFill>
              </a:rPr>
              <a:t>: The model is built on the transformer architecture, which relies on self-attention mechanisms</a:t>
            </a:r>
          </a:p>
          <a:p>
            <a:r>
              <a:rPr lang="en-US" dirty="0">
                <a:solidFill>
                  <a:schemeClr val="bg2">
                    <a:lumMod val="25000"/>
                  </a:schemeClr>
                </a:solidFill>
              </a:rPr>
              <a:t>   to weigh the importance of different words in a sentence.</a:t>
            </a:r>
          </a:p>
          <a:p>
            <a:endParaRPr lang="en-KE" dirty="0"/>
          </a:p>
        </p:txBody>
      </p:sp>
    </p:spTree>
    <p:extLst>
      <p:ext uri="{BB962C8B-B14F-4D97-AF65-F5344CB8AC3E}">
        <p14:creationId xmlns:p14="http://schemas.microsoft.com/office/powerpoint/2010/main" val="1023953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969E6C-2A23-41C4-BEF4-1980F6480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26886CBF-A4F8-477B-BCE2-498CB06678DA}"/>
              </a:ext>
            </a:extLst>
          </p:cNvPr>
          <p:cNvSpPr txBox="1"/>
          <p:nvPr/>
        </p:nvSpPr>
        <p:spPr>
          <a:xfrm>
            <a:off x="1815548" y="988099"/>
            <a:ext cx="7315200" cy="584775"/>
          </a:xfrm>
          <a:prstGeom prst="rect">
            <a:avLst/>
          </a:prstGeom>
          <a:noFill/>
        </p:spPr>
        <p:txBody>
          <a:bodyPr wrap="square">
            <a:spAutoFit/>
          </a:bodyPr>
          <a:lstStyle/>
          <a:p>
            <a:r>
              <a:rPr lang="en-US" sz="3200" b="1" i="0" u="none" strike="noStrike" baseline="0" dirty="0">
                <a:solidFill>
                  <a:srgbClr val="222A9C"/>
                </a:solidFill>
                <a:latin typeface="PublicSans-Bold"/>
              </a:rPr>
              <a:t>Modelling Steps:</a:t>
            </a:r>
            <a:endParaRPr lang="en-KE" sz="3200" dirty="0"/>
          </a:p>
        </p:txBody>
      </p:sp>
      <p:sp>
        <p:nvSpPr>
          <p:cNvPr id="2" name="TextBox 1">
            <a:extLst>
              <a:ext uri="{FF2B5EF4-FFF2-40B4-BE49-F238E27FC236}">
                <a16:creationId xmlns:a16="http://schemas.microsoft.com/office/drawing/2014/main" id="{3E2C834F-2B85-4ADD-855C-FB27818F4CB4}"/>
              </a:ext>
            </a:extLst>
          </p:cNvPr>
          <p:cNvSpPr txBox="1"/>
          <p:nvPr/>
        </p:nvSpPr>
        <p:spPr>
          <a:xfrm>
            <a:off x="1024175" y="1683810"/>
            <a:ext cx="7911589" cy="4247317"/>
          </a:xfrm>
          <a:prstGeom prst="rect">
            <a:avLst/>
          </a:prstGeom>
          <a:noFill/>
        </p:spPr>
        <p:txBody>
          <a:bodyPr wrap="none" rtlCol="0">
            <a:spAutoFit/>
          </a:bodyPr>
          <a:lstStyle/>
          <a:p>
            <a:pPr marL="285750" indent="-285750" algn="l">
              <a:lnSpc>
                <a:spcPct val="200000"/>
              </a:lnSpc>
              <a:buFont typeface="Arial" panose="020B0604020202020204" pitchFamily="34" charset="0"/>
              <a:buChar char="•"/>
            </a:pPr>
            <a:r>
              <a:rPr lang="en-US" b="1" dirty="0">
                <a:solidFill>
                  <a:srgbClr val="2C2C36"/>
                </a:solidFill>
                <a:latin typeface="system-ui"/>
              </a:rPr>
              <a:t>Raw Text : </a:t>
            </a:r>
            <a:r>
              <a:rPr lang="en-US" dirty="0">
                <a:solidFill>
                  <a:srgbClr val="2C2C36"/>
                </a:solidFill>
                <a:latin typeface="system-ui"/>
              </a:rPr>
              <a:t>Start with the input text (e.g., "Software Engineer").</a:t>
            </a:r>
          </a:p>
          <a:p>
            <a:pPr marL="285750" indent="-285750" algn="l">
              <a:lnSpc>
                <a:spcPct val="200000"/>
              </a:lnSpc>
              <a:buFont typeface="Arial" panose="020B0604020202020204" pitchFamily="34" charset="0"/>
              <a:buChar char="•"/>
            </a:pPr>
            <a:r>
              <a:rPr lang="en-US" b="1" dirty="0">
                <a:solidFill>
                  <a:srgbClr val="2C2C36"/>
                </a:solidFill>
                <a:latin typeface="system-ui"/>
              </a:rPr>
              <a:t>Tokenization : </a:t>
            </a:r>
            <a:r>
              <a:rPr lang="en-US" dirty="0">
                <a:solidFill>
                  <a:srgbClr val="2C2C36"/>
                </a:solidFill>
                <a:latin typeface="system-ui"/>
              </a:rPr>
              <a:t>Split the text into tokens (e.g., [CLS] Software Engineer [SEP]).</a:t>
            </a:r>
          </a:p>
          <a:p>
            <a:pPr marL="285750" indent="-285750" algn="l">
              <a:lnSpc>
                <a:spcPct val="200000"/>
              </a:lnSpc>
              <a:buFont typeface="Arial" panose="020B0604020202020204" pitchFamily="34" charset="0"/>
              <a:buChar char="•"/>
            </a:pPr>
            <a:r>
              <a:rPr lang="en-US" b="1" dirty="0">
                <a:solidFill>
                  <a:srgbClr val="2C2C36"/>
                </a:solidFill>
                <a:latin typeface="system-ui"/>
              </a:rPr>
              <a:t>Numerical Encoding : </a:t>
            </a:r>
            <a:r>
              <a:rPr lang="en-US" dirty="0">
                <a:solidFill>
                  <a:srgbClr val="2C2C36"/>
                </a:solidFill>
                <a:latin typeface="system-ui"/>
              </a:rPr>
              <a:t>Convert tokens to integers (e.g., [101, 1034, 2045, 102]).</a:t>
            </a:r>
          </a:p>
          <a:p>
            <a:pPr marL="285750" indent="-285750" algn="l">
              <a:lnSpc>
                <a:spcPct val="200000"/>
              </a:lnSpc>
              <a:buFont typeface="Arial" panose="020B0604020202020204" pitchFamily="34" charset="0"/>
              <a:buChar char="•"/>
            </a:pPr>
            <a:r>
              <a:rPr lang="en-US" b="1" dirty="0">
                <a:solidFill>
                  <a:srgbClr val="2C2C36"/>
                </a:solidFill>
                <a:latin typeface="system-ui"/>
              </a:rPr>
              <a:t>Embedding Conversion : </a:t>
            </a:r>
            <a:r>
              <a:rPr lang="en-US" dirty="0">
                <a:solidFill>
                  <a:srgbClr val="2C2C36"/>
                </a:solidFill>
                <a:latin typeface="system-ui"/>
              </a:rPr>
              <a:t>Map integers to dense vectors (e.g., [0.01, -0.02, ...]).</a:t>
            </a:r>
          </a:p>
          <a:p>
            <a:pPr marL="285750" indent="-285750" algn="l">
              <a:lnSpc>
                <a:spcPct val="200000"/>
              </a:lnSpc>
              <a:buFont typeface="Arial" panose="020B0604020202020204" pitchFamily="34" charset="0"/>
              <a:buChar char="•"/>
            </a:pPr>
            <a:r>
              <a:rPr lang="en-US" b="1" dirty="0">
                <a:solidFill>
                  <a:srgbClr val="2C2C36"/>
                </a:solidFill>
                <a:latin typeface="system-ui"/>
              </a:rPr>
              <a:t>Transformer Processing : </a:t>
            </a:r>
            <a:r>
              <a:rPr lang="en-US" dirty="0">
                <a:solidFill>
                  <a:srgbClr val="2C2C36"/>
                </a:solidFill>
                <a:latin typeface="system-ui"/>
              </a:rPr>
              <a:t>Pass the embeddings through DistilBERT’s transformer</a:t>
            </a:r>
          </a:p>
          <a:p>
            <a:pPr algn="l">
              <a:lnSpc>
                <a:spcPct val="200000"/>
              </a:lnSpc>
            </a:pPr>
            <a:r>
              <a:rPr lang="en-US" dirty="0">
                <a:solidFill>
                  <a:srgbClr val="2C2C36"/>
                </a:solidFill>
                <a:latin typeface="system-ui"/>
              </a:rPr>
              <a:t>      layers to generate contextualized representations.</a:t>
            </a:r>
          </a:p>
          <a:p>
            <a:pPr marL="285750" indent="-285750" algn="l">
              <a:lnSpc>
                <a:spcPct val="200000"/>
              </a:lnSpc>
              <a:buFont typeface="Arial" panose="020B0604020202020204" pitchFamily="34" charset="0"/>
              <a:buChar char="•"/>
            </a:pPr>
            <a:r>
              <a:rPr lang="en-US" b="1" dirty="0">
                <a:solidFill>
                  <a:srgbClr val="2C2C36"/>
                </a:solidFill>
                <a:latin typeface="system-ui"/>
              </a:rPr>
              <a:t>Output : </a:t>
            </a:r>
            <a:r>
              <a:rPr lang="en-US" dirty="0">
                <a:solidFill>
                  <a:srgbClr val="2C2C36"/>
                </a:solidFill>
                <a:latin typeface="system-ui"/>
              </a:rPr>
              <a:t>Use the final representations for tasks like skill extraction.</a:t>
            </a:r>
          </a:p>
          <a:p>
            <a:pPr algn="l"/>
            <a:endParaRPr lang="en-US" b="0" i="0" dirty="0">
              <a:solidFill>
                <a:srgbClr val="2C2C36"/>
              </a:solidFill>
              <a:effectLst/>
              <a:latin typeface="system-ui"/>
            </a:endParaRPr>
          </a:p>
        </p:txBody>
      </p:sp>
    </p:spTree>
    <p:extLst>
      <p:ext uri="{BB962C8B-B14F-4D97-AF65-F5344CB8AC3E}">
        <p14:creationId xmlns:p14="http://schemas.microsoft.com/office/powerpoint/2010/main" val="553898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369BCA-A521-4D60-B51A-6610B79173BD}"/>
              </a:ext>
            </a:extLst>
          </p:cNvPr>
          <p:cNvPicPr>
            <a:picLocks noChangeAspect="1"/>
          </p:cNvPicPr>
          <p:nvPr/>
        </p:nvPicPr>
        <p:blipFill>
          <a:blip r:embed="rId2"/>
          <a:stretch>
            <a:fillRect/>
          </a:stretch>
        </p:blipFill>
        <p:spPr>
          <a:xfrm>
            <a:off x="0" y="0"/>
            <a:ext cx="12192000" cy="6857999"/>
          </a:xfrm>
          <a:prstGeom prst="rect">
            <a:avLst/>
          </a:prstGeom>
        </p:spPr>
      </p:pic>
      <p:sp>
        <p:nvSpPr>
          <p:cNvPr id="2" name="TextBox 1">
            <a:extLst>
              <a:ext uri="{FF2B5EF4-FFF2-40B4-BE49-F238E27FC236}">
                <a16:creationId xmlns:a16="http://schemas.microsoft.com/office/drawing/2014/main" id="{115E6EB9-4FB3-4A94-B4E1-2D6CAE9B6CDC}"/>
              </a:ext>
            </a:extLst>
          </p:cNvPr>
          <p:cNvSpPr txBox="1"/>
          <p:nvPr/>
        </p:nvSpPr>
        <p:spPr>
          <a:xfrm>
            <a:off x="328534" y="89623"/>
            <a:ext cx="6248762" cy="6401753"/>
          </a:xfrm>
          <a:prstGeom prst="rect">
            <a:avLst/>
          </a:prstGeom>
          <a:noFill/>
        </p:spPr>
        <p:txBody>
          <a:bodyPr wrap="none" rtlCol="0">
            <a:spAutoFit/>
          </a:bodyPr>
          <a:lstStyle/>
          <a:p>
            <a:r>
              <a:rPr lang="en-US" sz="3200" b="1" dirty="0">
                <a:solidFill>
                  <a:srgbClr val="002060"/>
                </a:solidFill>
                <a:latin typeface="system-ui"/>
              </a:rPr>
              <a:t>Tokenization :</a:t>
            </a:r>
          </a:p>
          <a:p>
            <a:r>
              <a:rPr lang="en-US" b="1" dirty="0">
                <a:solidFill>
                  <a:srgbClr val="2C2C36"/>
                </a:solidFill>
                <a:latin typeface="system-ui"/>
              </a:rPr>
              <a:t> </a:t>
            </a:r>
            <a:r>
              <a:rPr lang="en-US" dirty="0">
                <a:solidFill>
                  <a:srgbClr val="2C2C36"/>
                </a:solidFill>
                <a:latin typeface="system-ui"/>
              </a:rPr>
              <a:t>Split the text into tokens </a:t>
            </a:r>
          </a:p>
          <a:p>
            <a:r>
              <a:rPr lang="en-US" dirty="0">
                <a:solidFill>
                  <a:srgbClr val="2C2C36"/>
                </a:solidFill>
                <a:latin typeface="system-ui"/>
              </a:rPr>
              <a:t>The tokenizer ensures that all input text conforms to </a:t>
            </a:r>
          </a:p>
          <a:p>
            <a:r>
              <a:rPr lang="en-US" dirty="0">
                <a:solidFill>
                  <a:srgbClr val="2C2C36"/>
                </a:solidFill>
                <a:latin typeface="system-ui"/>
              </a:rPr>
              <a:t>the format expected by DistilBERT.</a:t>
            </a:r>
          </a:p>
          <a:p>
            <a:endParaRPr lang="en-US" dirty="0">
              <a:solidFill>
                <a:srgbClr val="2C2C36"/>
              </a:solidFill>
              <a:latin typeface="system-ui"/>
            </a:endParaRPr>
          </a:p>
          <a:p>
            <a:r>
              <a:rPr lang="en-US" b="1" dirty="0">
                <a:solidFill>
                  <a:srgbClr val="2C2C36"/>
                </a:solidFill>
                <a:latin typeface="system-ui"/>
              </a:rPr>
              <a:t>Special Tokens </a:t>
            </a:r>
            <a:r>
              <a:rPr lang="en-US" dirty="0">
                <a:solidFill>
                  <a:srgbClr val="2C2C36"/>
                </a:solidFill>
                <a:latin typeface="system-ui"/>
              </a:rPr>
              <a:t>:</a:t>
            </a:r>
          </a:p>
          <a:p>
            <a:r>
              <a:rPr lang="en-US" b="1" dirty="0">
                <a:solidFill>
                  <a:srgbClr val="2C2C36"/>
                </a:solidFill>
                <a:latin typeface="system-ui"/>
              </a:rPr>
              <a:t>[CLS]: </a:t>
            </a:r>
            <a:r>
              <a:rPr lang="en-US" dirty="0">
                <a:solidFill>
                  <a:srgbClr val="2C2C36"/>
                </a:solidFill>
                <a:latin typeface="system-ui"/>
              </a:rPr>
              <a:t>Indicates the start of a sequence.</a:t>
            </a:r>
          </a:p>
          <a:p>
            <a:r>
              <a:rPr lang="en-US" b="1" dirty="0">
                <a:solidFill>
                  <a:srgbClr val="2C2C36"/>
                </a:solidFill>
                <a:latin typeface="system-ui"/>
              </a:rPr>
              <a:t>[SEP]: </a:t>
            </a:r>
            <a:r>
              <a:rPr lang="en-US" dirty="0">
                <a:solidFill>
                  <a:srgbClr val="2C2C36"/>
                </a:solidFill>
                <a:latin typeface="system-ui"/>
              </a:rPr>
              <a:t>Indicates the end of a sequence.</a:t>
            </a:r>
          </a:p>
          <a:p>
            <a:endParaRPr lang="en-US" dirty="0">
              <a:solidFill>
                <a:srgbClr val="2C2C36"/>
              </a:solidFill>
              <a:latin typeface="system-ui"/>
            </a:endParaRPr>
          </a:p>
          <a:p>
            <a:r>
              <a:rPr lang="en-US" b="1" dirty="0"/>
              <a:t>Word Tokens : </a:t>
            </a:r>
            <a:r>
              <a:rPr lang="en-US" dirty="0"/>
              <a:t>Words from the input text are split into</a:t>
            </a:r>
          </a:p>
          <a:p>
            <a:r>
              <a:rPr lang="en-US" dirty="0"/>
              <a:t> subwords or tokens based on the tokenizer's vocabulary.</a:t>
            </a:r>
          </a:p>
          <a:p>
            <a:r>
              <a:rPr lang="en-US" b="1" dirty="0"/>
              <a:t>## </a:t>
            </a:r>
            <a:r>
              <a:rPr lang="en-US" dirty="0"/>
              <a:t>indicates that it is a subword continuation.</a:t>
            </a:r>
          </a:p>
          <a:p>
            <a:r>
              <a:rPr lang="en-US" b="1" dirty="0"/>
              <a:t>Padding Tokens : [PAD]</a:t>
            </a:r>
            <a:r>
              <a:rPr lang="en-US" dirty="0"/>
              <a:t> tokens are added to ensure all </a:t>
            </a:r>
          </a:p>
          <a:p>
            <a:r>
              <a:rPr lang="en-US" dirty="0"/>
              <a:t>sequences have the same length (typically up to a </a:t>
            </a:r>
          </a:p>
          <a:p>
            <a:r>
              <a:rPr lang="en-US" dirty="0"/>
              <a:t>maximum length of 512).</a:t>
            </a:r>
          </a:p>
          <a:p>
            <a:endParaRPr lang="en-US" dirty="0"/>
          </a:p>
          <a:p>
            <a:r>
              <a:rPr lang="en-US" b="1" dirty="0"/>
              <a:t>Labels</a:t>
            </a:r>
          </a:p>
          <a:p>
            <a:r>
              <a:rPr lang="en-US" dirty="0"/>
              <a:t>Tokens are assigned labels corresponding to their entity type. </a:t>
            </a:r>
          </a:p>
          <a:p>
            <a:r>
              <a:rPr lang="en-US" dirty="0"/>
              <a:t>The labels follow the BIO (Begin-Inside-Outside) tagging scheme:</a:t>
            </a:r>
          </a:p>
          <a:p>
            <a:r>
              <a:rPr lang="en-US" b="1" dirty="0"/>
              <a:t>O</a:t>
            </a:r>
            <a:r>
              <a:rPr lang="en-US" dirty="0"/>
              <a:t> : Outside any entity (not part of a named entity).</a:t>
            </a:r>
          </a:p>
          <a:p>
            <a:r>
              <a:rPr lang="en-US" b="1" dirty="0"/>
              <a:t>B-</a:t>
            </a:r>
            <a:r>
              <a:rPr lang="en-US" dirty="0"/>
              <a:t> : Beginning of an entity (e.g., B-Role starts the "Role" entity).</a:t>
            </a:r>
          </a:p>
          <a:p>
            <a:r>
              <a:rPr lang="en-US" b="1" dirty="0"/>
              <a:t>I-</a:t>
            </a:r>
            <a:r>
              <a:rPr lang="en-US" dirty="0"/>
              <a:t> : Inside an entity (e.g., I-Role continues the "Role" entity)</a:t>
            </a:r>
            <a:endParaRPr lang="en-KE" dirty="0"/>
          </a:p>
        </p:txBody>
      </p:sp>
      <p:pic>
        <p:nvPicPr>
          <p:cNvPr id="5" name="Picture 4">
            <a:extLst>
              <a:ext uri="{FF2B5EF4-FFF2-40B4-BE49-F238E27FC236}">
                <a16:creationId xmlns:a16="http://schemas.microsoft.com/office/drawing/2014/main" id="{686FE358-8BCA-47DD-8DD6-BF0D028CF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857" y="212036"/>
            <a:ext cx="5626046" cy="6417840"/>
          </a:xfrm>
          <a:prstGeom prst="rect">
            <a:avLst/>
          </a:prstGeom>
        </p:spPr>
      </p:pic>
    </p:spTree>
    <p:extLst>
      <p:ext uri="{BB962C8B-B14F-4D97-AF65-F5344CB8AC3E}">
        <p14:creationId xmlns:p14="http://schemas.microsoft.com/office/powerpoint/2010/main" val="3850512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6EC66E-657C-4DEB-8BC2-E4779B541055}"/>
              </a:ext>
            </a:extLst>
          </p:cNvPr>
          <p:cNvPicPr>
            <a:picLocks noChangeAspect="1"/>
          </p:cNvPicPr>
          <p:nvPr/>
        </p:nvPicPr>
        <p:blipFill>
          <a:blip r:embed="rId2"/>
          <a:stretch>
            <a:fillRect/>
          </a:stretch>
        </p:blipFill>
        <p:spPr>
          <a:xfrm>
            <a:off x="0" y="0"/>
            <a:ext cx="12192000" cy="6857999"/>
          </a:xfrm>
          <a:prstGeom prst="rect">
            <a:avLst/>
          </a:prstGeom>
        </p:spPr>
      </p:pic>
      <p:sp>
        <p:nvSpPr>
          <p:cNvPr id="2" name="TextBox 1">
            <a:extLst>
              <a:ext uri="{FF2B5EF4-FFF2-40B4-BE49-F238E27FC236}">
                <a16:creationId xmlns:a16="http://schemas.microsoft.com/office/drawing/2014/main" id="{6BE031BD-12A9-4AA2-8452-F684FD6E5EB7}"/>
              </a:ext>
            </a:extLst>
          </p:cNvPr>
          <p:cNvSpPr txBox="1"/>
          <p:nvPr/>
        </p:nvSpPr>
        <p:spPr>
          <a:xfrm>
            <a:off x="622853" y="251791"/>
            <a:ext cx="4998804" cy="5109091"/>
          </a:xfrm>
          <a:prstGeom prst="rect">
            <a:avLst/>
          </a:prstGeom>
          <a:noFill/>
        </p:spPr>
        <p:txBody>
          <a:bodyPr wrap="none" rtlCol="0">
            <a:spAutoFit/>
          </a:bodyPr>
          <a:lstStyle/>
          <a:p>
            <a:r>
              <a:rPr lang="en-US" sz="4400" b="1" dirty="0">
                <a:solidFill>
                  <a:srgbClr val="002060"/>
                </a:solidFill>
              </a:rPr>
              <a:t>Numerical Encoding:</a:t>
            </a:r>
          </a:p>
          <a:p>
            <a:endParaRPr lang="en-US" sz="2400" dirty="0"/>
          </a:p>
          <a:p>
            <a:r>
              <a:rPr lang="en-US" sz="2400" dirty="0"/>
              <a:t>Once the text is tokenized, each token </a:t>
            </a:r>
          </a:p>
          <a:p>
            <a:r>
              <a:rPr lang="en-US" sz="2400" dirty="0"/>
              <a:t>is converted into a numerical </a:t>
            </a:r>
          </a:p>
          <a:p>
            <a:r>
              <a:rPr lang="en-US" sz="2400" dirty="0"/>
              <a:t>representation using the tokenizer’s </a:t>
            </a:r>
          </a:p>
          <a:p>
            <a:r>
              <a:rPr lang="en-US" sz="2400" dirty="0"/>
              <a:t>vocabulary.</a:t>
            </a:r>
          </a:p>
          <a:p>
            <a:endParaRPr lang="en-US" sz="2400" dirty="0"/>
          </a:p>
          <a:p>
            <a:r>
              <a:rPr lang="en-US" sz="2400" dirty="0"/>
              <a:t>Each token in the tokenizer’s </a:t>
            </a:r>
          </a:p>
          <a:p>
            <a:r>
              <a:rPr lang="en-US" sz="2400" dirty="0"/>
              <a:t>vocabulary is assigned a unique </a:t>
            </a:r>
          </a:p>
          <a:p>
            <a:r>
              <a:rPr lang="en-US" sz="2400" dirty="0"/>
              <a:t>integer ID.</a:t>
            </a:r>
          </a:p>
          <a:p>
            <a:endParaRPr lang="en-US" sz="2400" dirty="0"/>
          </a:p>
          <a:p>
            <a:endParaRPr lang="en-US" sz="2400" dirty="0"/>
          </a:p>
          <a:p>
            <a:endParaRPr lang="en-US" dirty="0"/>
          </a:p>
        </p:txBody>
      </p:sp>
      <p:pic>
        <p:nvPicPr>
          <p:cNvPr id="4" name="Picture 3">
            <a:extLst>
              <a:ext uri="{FF2B5EF4-FFF2-40B4-BE49-F238E27FC236}">
                <a16:creationId xmlns:a16="http://schemas.microsoft.com/office/drawing/2014/main" id="{34CD0DCE-B308-4BB0-A498-550352C96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4452" y="381125"/>
            <a:ext cx="5596399" cy="6358212"/>
          </a:xfrm>
          <a:prstGeom prst="rect">
            <a:avLst/>
          </a:prstGeom>
        </p:spPr>
      </p:pic>
    </p:spTree>
    <p:extLst>
      <p:ext uri="{BB962C8B-B14F-4D97-AF65-F5344CB8AC3E}">
        <p14:creationId xmlns:p14="http://schemas.microsoft.com/office/powerpoint/2010/main" val="154903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2CA05B-FE83-431E-8764-443297C033B8}"/>
              </a:ext>
            </a:extLst>
          </p:cNvPr>
          <p:cNvSpPr txBox="1"/>
          <p:nvPr/>
        </p:nvSpPr>
        <p:spPr>
          <a:xfrm>
            <a:off x="504313" y="728870"/>
            <a:ext cx="11687687" cy="2585323"/>
          </a:xfrm>
          <a:prstGeom prst="rect">
            <a:avLst/>
          </a:prstGeom>
          <a:noFill/>
        </p:spPr>
        <p:txBody>
          <a:bodyPr wrap="none" rtlCol="0">
            <a:spAutoFit/>
          </a:bodyPr>
          <a:lstStyle/>
          <a:p>
            <a:pPr algn="l"/>
            <a:r>
              <a:rPr lang="en-US" b="1" i="0" dirty="0">
                <a:solidFill>
                  <a:srgbClr val="2C2C36"/>
                </a:solidFill>
                <a:effectLst/>
                <a:latin typeface="system-ui"/>
              </a:rPr>
              <a:t>3. Embedding Conversion</a:t>
            </a:r>
          </a:p>
          <a:p>
            <a:pPr algn="l"/>
            <a:r>
              <a:rPr lang="en-US" b="0" i="0" dirty="0">
                <a:solidFill>
                  <a:srgbClr val="2C2C36"/>
                </a:solidFill>
                <a:effectLst/>
                <a:latin typeface="system-ui"/>
              </a:rPr>
              <a:t>After numerical encoding, the integer token IDs are converted into dense vectors (embeddings) that </a:t>
            </a:r>
          </a:p>
          <a:p>
            <a:pPr algn="l"/>
            <a:r>
              <a:rPr lang="en-US" b="0" i="0" dirty="0">
                <a:solidFill>
                  <a:srgbClr val="2C2C36"/>
                </a:solidFill>
                <a:effectLst/>
                <a:latin typeface="system-ui"/>
              </a:rPr>
              <a:t>the model can process. This step transforms discrete numbers into continuous representations.</a:t>
            </a:r>
          </a:p>
          <a:p>
            <a:endParaRPr lang="en-US" dirty="0"/>
          </a:p>
          <a:p>
            <a:pPr algn="l">
              <a:buFont typeface="Arial" panose="020B0604020202020204" pitchFamily="34" charset="0"/>
              <a:buChar char="•"/>
            </a:pPr>
            <a:r>
              <a:rPr lang="en-US" b="0" i="0" dirty="0">
                <a:solidFill>
                  <a:srgbClr val="2C2C36"/>
                </a:solidFill>
                <a:effectLst/>
                <a:latin typeface="system-ui"/>
              </a:rPr>
              <a:t>DistilBERT uses an embedding layer to map each token ID to a high-dimensional vector </a:t>
            </a:r>
          </a:p>
          <a:p>
            <a:pPr algn="l"/>
            <a:r>
              <a:rPr lang="en-US" dirty="0">
                <a:solidFill>
                  <a:srgbClr val="2C2C36"/>
                </a:solidFill>
                <a:latin typeface="system-ui"/>
              </a:rPr>
              <a:t> </a:t>
            </a:r>
            <a:r>
              <a:rPr lang="en-US" b="0" i="0" dirty="0">
                <a:solidFill>
                  <a:srgbClr val="2C2C36"/>
                </a:solidFill>
                <a:effectLst/>
                <a:latin typeface="system-ui"/>
              </a:rPr>
              <a:t>(typically 768 dimensions for DistilBERT).</a:t>
            </a:r>
          </a:p>
          <a:p>
            <a:pPr algn="l">
              <a:buFont typeface="Arial" panose="020B0604020202020204" pitchFamily="34" charset="0"/>
              <a:buChar char="•"/>
            </a:pPr>
            <a:r>
              <a:rPr lang="en-US" b="0" i="0" dirty="0">
                <a:solidFill>
                  <a:srgbClr val="2C2C36"/>
                </a:solidFill>
                <a:effectLst/>
                <a:latin typeface="system-ui"/>
              </a:rPr>
              <a:t>These embeddings capture semantic and positional information about the tokens, learned during pretraining.</a:t>
            </a:r>
          </a:p>
          <a:p>
            <a:r>
              <a:rPr lang="en-US" b="0" i="0" dirty="0">
                <a:solidFill>
                  <a:srgbClr val="2C2C36"/>
                </a:solidFill>
                <a:effectLst/>
                <a:latin typeface="system-ui"/>
              </a:rPr>
              <a:t> These embeddings serve as the input to the DistilBERT model, enabling it to understand and process the text effectively.</a:t>
            </a:r>
          </a:p>
          <a:p>
            <a:endParaRPr lang="en-KE" dirty="0"/>
          </a:p>
        </p:txBody>
      </p:sp>
    </p:spTree>
    <p:extLst>
      <p:ext uri="{BB962C8B-B14F-4D97-AF65-F5344CB8AC3E}">
        <p14:creationId xmlns:p14="http://schemas.microsoft.com/office/powerpoint/2010/main" val="1305079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3B57-C0EC-4823-B23B-27CCA101B1ED}"/>
              </a:ext>
            </a:extLst>
          </p:cNvPr>
          <p:cNvSpPr>
            <a:spLocks noGrp="1"/>
          </p:cNvSpPr>
          <p:nvPr>
            <p:ph type="title"/>
          </p:nvPr>
        </p:nvSpPr>
        <p:spPr/>
        <p:txBody>
          <a:bodyPr>
            <a:normAutofit/>
          </a:bodyPr>
          <a:lstStyle/>
          <a:p>
            <a:pPr algn="ctr"/>
            <a:r>
              <a:rPr lang="en-US" sz="5400" b="1" dirty="0">
                <a:solidFill>
                  <a:srgbClr val="002060"/>
                </a:solidFill>
              </a:rPr>
              <a:t>Resume Scoring and Ranking</a:t>
            </a:r>
            <a:endParaRPr lang="en-KE" sz="5400" b="1" dirty="0">
              <a:solidFill>
                <a:srgbClr val="002060"/>
              </a:solidFill>
            </a:endParaRPr>
          </a:p>
        </p:txBody>
      </p:sp>
      <p:sp>
        <p:nvSpPr>
          <p:cNvPr id="3" name="TextBox 2">
            <a:extLst>
              <a:ext uri="{FF2B5EF4-FFF2-40B4-BE49-F238E27FC236}">
                <a16:creationId xmlns:a16="http://schemas.microsoft.com/office/drawing/2014/main" id="{38D9D521-5BF8-4217-B943-F35F48C0926D}"/>
              </a:ext>
            </a:extLst>
          </p:cNvPr>
          <p:cNvSpPr txBox="1"/>
          <p:nvPr/>
        </p:nvSpPr>
        <p:spPr>
          <a:xfrm>
            <a:off x="838200" y="2305615"/>
            <a:ext cx="10741980" cy="3970318"/>
          </a:xfrm>
          <a:prstGeom prst="rect">
            <a:avLst/>
          </a:prstGeom>
          <a:noFill/>
        </p:spPr>
        <p:txBody>
          <a:bodyPr wrap="none" rtlCol="0">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TF-IDF (Term Frequency Inverse Document Frequency) Vectorization</a:t>
            </a:r>
          </a:p>
          <a:p>
            <a:pPr marL="457200" indent="-457200">
              <a:buFont typeface="Arial" panose="020B0604020202020204" pitchFamily="34" charset="0"/>
              <a:buChar char="•"/>
            </a:pPr>
            <a:endParaRPr lang="en-US" sz="2800" b="1" dirty="0"/>
          </a:p>
          <a:p>
            <a:pPr marL="457200" indent="-457200">
              <a:buFont typeface="Arial" panose="020B0604020202020204" pitchFamily="34" charset="0"/>
              <a:buChar char="•"/>
            </a:pPr>
            <a:r>
              <a:rPr lang="en-US" sz="2800" b="1" dirty="0"/>
              <a:t>Cosine Similarity  </a:t>
            </a:r>
          </a:p>
          <a:p>
            <a:pPr marL="457200" indent="-457200">
              <a:buFont typeface="Arial" panose="020B0604020202020204" pitchFamily="34" charset="0"/>
              <a:buChar char="•"/>
            </a:pPr>
            <a:endParaRPr lang="en-US" sz="2800" b="1" dirty="0"/>
          </a:p>
          <a:p>
            <a:pPr marL="457200" indent="-457200">
              <a:buFont typeface="Arial" panose="020B0604020202020204" pitchFamily="34" charset="0"/>
              <a:buChar char="•"/>
            </a:pPr>
            <a:r>
              <a:rPr lang="en-US" sz="2800" b="1" dirty="0"/>
              <a:t>TF-IDF </a:t>
            </a:r>
            <a:r>
              <a:rPr lang="en-US" sz="2800" dirty="0"/>
              <a:t>converts text into </a:t>
            </a:r>
            <a:r>
              <a:rPr lang="en-US" sz="2800" b="1" dirty="0"/>
              <a:t>numerical vectors</a:t>
            </a:r>
            <a:r>
              <a:rPr lang="en-US" sz="2800" dirty="0"/>
              <a:t>, and </a:t>
            </a:r>
            <a:r>
              <a:rPr lang="en-US" sz="2800" b="1" dirty="0"/>
              <a:t>cosine similarity</a:t>
            </a:r>
          </a:p>
          <a:p>
            <a:r>
              <a:rPr lang="en-US" sz="2800" b="1" dirty="0"/>
              <a:t>     </a:t>
            </a:r>
            <a:r>
              <a:rPr lang="en-US" sz="2800" dirty="0"/>
              <a:t>measures the </a:t>
            </a:r>
            <a:r>
              <a:rPr lang="en-US" sz="2800" b="1" dirty="0"/>
              <a:t>match </a:t>
            </a:r>
            <a:r>
              <a:rPr lang="en-US" sz="2800" dirty="0"/>
              <a:t>between</a:t>
            </a:r>
            <a:r>
              <a:rPr lang="en-US" sz="2800" b="1" dirty="0"/>
              <a:t> resume </a:t>
            </a:r>
            <a:r>
              <a:rPr lang="en-US" sz="2800" dirty="0"/>
              <a:t>and</a:t>
            </a:r>
            <a:r>
              <a:rPr lang="en-US" sz="2800" b="1" dirty="0"/>
              <a:t> job description </a:t>
            </a:r>
          </a:p>
          <a:p>
            <a:r>
              <a:rPr lang="en-US" sz="2800" b="1" dirty="0"/>
              <a:t>     vectors </a:t>
            </a:r>
            <a:r>
              <a:rPr lang="en-US" sz="2800" dirty="0"/>
              <a:t>to </a:t>
            </a:r>
            <a:r>
              <a:rPr lang="en-US" sz="2800" b="1" dirty="0"/>
              <a:t>rank resumes.</a:t>
            </a:r>
          </a:p>
          <a:p>
            <a:pPr marL="457200" indent="-457200">
              <a:buFont typeface="Arial" panose="020B0604020202020204" pitchFamily="34" charset="0"/>
              <a:buChar char="•"/>
            </a:pPr>
            <a:endParaRPr lang="en-KE" sz="2800" b="1" dirty="0"/>
          </a:p>
        </p:txBody>
      </p:sp>
    </p:spTree>
    <p:extLst>
      <p:ext uri="{BB962C8B-B14F-4D97-AF65-F5344CB8AC3E}">
        <p14:creationId xmlns:p14="http://schemas.microsoft.com/office/powerpoint/2010/main" val="700795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A0D007-A410-48F8-B585-2E6EF3977128}"/>
              </a:ext>
            </a:extLst>
          </p:cNvPr>
          <p:cNvSpPr txBox="1"/>
          <p:nvPr/>
        </p:nvSpPr>
        <p:spPr>
          <a:xfrm>
            <a:off x="736372" y="1199223"/>
            <a:ext cx="10372906" cy="5078313"/>
          </a:xfrm>
          <a:prstGeom prst="rect">
            <a:avLst/>
          </a:prstGeom>
          <a:noFill/>
        </p:spPr>
        <p:txBody>
          <a:bodyPr wrap="square" rtlCol="0">
            <a:spAutoFit/>
          </a:bodyPr>
          <a:lstStyle/>
          <a:p>
            <a:pPr marL="285750" indent="-285750" algn="just">
              <a:buFont typeface="Arial" panose="020B0604020202020204" pitchFamily="34" charset="0"/>
              <a:buChar char="•"/>
            </a:pPr>
            <a:r>
              <a:rPr lang="en-US" b="1" i="0" dirty="0">
                <a:solidFill>
                  <a:schemeClr val="tx1">
                    <a:lumMod val="95000"/>
                    <a:lumOff val="5000"/>
                  </a:schemeClr>
                </a:solidFill>
                <a:effectLst/>
                <a:latin typeface="Arial" panose="020B0604020202020204" pitchFamily="34" charset="0"/>
                <a:cs typeface="Arial" panose="020B0604020202020204" pitchFamily="34" charset="0"/>
              </a:rPr>
              <a:t>Term Frequency-Inverse Document Frequency, (TF-IDF) </a:t>
            </a:r>
            <a:r>
              <a:rPr lang="en-US" b="0" i="0" dirty="0">
                <a:solidFill>
                  <a:schemeClr val="tx1">
                    <a:lumMod val="85000"/>
                    <a:lumOff val="15000"/>
                  </a:schemeClr>
                </a:solidFill>
                <a:effectLst/>
                <a:latin typeface="Arial" panose="020B0604020202020204" pitchFamily="34" charset="0"/>
                <a:cs typeface="Arial" panose="020B0604020202020204" pitchFamily="34" charset="0"/>
              </a:rPr>
              <a:t>is a statistical measure used to evaluate the importance of a word in a document relative to a collection of documents (corpus). The idea behind TF-IDF is to weigh words based on how frequently they appear in a specific document (Term Frequency) while penalizing words that appear too often across all documents (Inverse Document Frequency). This helps identify words that are significant to a particular document but not overly common across the corpus.</a:t>
            </a:r>
          </a:p>
          <a:p>
            <a:pPr marL="285750" indent="-285750" algn="just">
              <a:buFont typeface="Arial" panose="020B0604020202020204" pitchFamily="34" charset="0"/>
              <a:buChar char="•"/>
            </a:pPr>
            <a:endParaRPr lang="en-US"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It’s a weight that gives us a lot more information than just the number of times a word appears in a document.</a:t>
            </a:r>
          </a:p>
          <a:p>
            <a:pPr marL="285750" indent="-285750" algn="just">
              <a:buFont typeface="Arial" panose="020B0604020202020204" pitchFamily="34" charset="0"/>
              <a:buChar char="•"/>
            </a:pPr>
            <a:endParaRPr lang="en-US"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solidFill>
                  <a:schemeClr val="tx1">
                    <a:lumMod val="95000"/>
                    <a:lumOff val="5000"/>
                  </a:schemeClr>
                </a:solidFill>
                <a:latin typeface="Arial" panose="020B0604020202020204" pitchFamily="34" charset="0"/>
                <a:cs typeface="Arial" panose="020B0604020202020204" pitchFamily="34" charset="0"/>
              </a:rPr>
              <a:t>TF</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b="0" i="0" dirty="0">
                <a:solidFill>
                  <a:schemeClr val="tx1">
                    <a:lumMod val="85000"/>
                    <a:lumOff val="15000"/>
                  </a:schemeClr>
                </a:solidFill>
                <a:effectLst/>
                <a:latin typeface="Arial" panose="020B0604020202020204" pitchFamily="34" charset="0"/>
                <a:cs typeface="Arial" panose="020B0604020202020204" pitchFamily="34" charset="0"/>
              </a:rPr>
              <a:t>Term Frequency: measures how frequently a term/word appears in a document</a:t>
            </a:r>
          </a:p>
          <a:p>
            <a:pPr marL="285750" indent="-285750" algn="just">
              <a:buFont typeface="Arial" panose="020B0604020202020204" pitchFamily="34" charset="0"/>
              <a:buChar char="•"/>
            </a:pPr>
            <a:endParaRPr lang="en-US"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i="0" dirty="0">
                <a:solidFill>
                  <a:schemeClr val="tx1">
                    <a:lumMod val="95000"/>
                    <a:lumOff val="5000"/>
                  </a:schemeClr>
                </a:solidFill>
                <a:effectLst/>
                <a:latin typeface="Arial" panose="020B0604020202020204" pitchFamily="34" charset="0"/>
                <a:cs typeface="Arial" panose="020B0604020202020204" pitchFamily="34" charset="0"/>
              </a:rPr>
              <a:t>IDF</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Inverse Document Frequency: diminishes the weight of terms that occur very frequently in 	the document set and increases the weight of terms that occur rarely. It is calculated as  the 	logarithmically scaled inverse fraction of the documents that contain a word.</a:t>
            </a:r>
          </a:p>
          <a:p>
            <a:pPr marL="285750" indent="-285750" algn="just">
              <a:buFont typeface="Arial" panose="020B0604020202020204" pitchFamily="34" charset="0"/>
              <a:buChar char="•"/>
            </a:pPr>
            <a:endParaRPr lang="en-US"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i="0" dirty="0">
                <a:solidFill>
                  <a:schemeClr val="tx1">
                    <a:lumMod val="95000"/>
                    <a:lumOff val="5000"/>
                  </a:schemeClr>
                </a:solidFill>
                <a:effectLst/>
                <a:latin typeface="Arial" panose="020B0604020202020204" pitchFamily="34" charset="0"/>
                <a:cs typeface="Arial" panose="020B0604020202020204" pitchFamily="34" charset="0"/>
              </a:rPr>
              <a:t>TF-IDF</a:t>
            </a:r>
            <a:r>
              <a:rPr lang="en-US" b="0" i="0" dirty="0">
                <a:solidFill>
                  <a:schemeClr val="tx1">
                    <a:lumMod val="85000"/>
                    <a:lumOff val="15000"/>
                  </a:schemeClr>
                </a:solidFill>
                <a:effectLst/>
                <a:latin typeface="Arial" panose="020B0604020202020204" pitchFamily="34" charset="0"/>
                <a:cs typeface="Arial" panose="020B0604020202020204" pitchFamily="34" charset="0"/>
              </a:rPr>
              <a:t> is computed as a product of the Term Frequency and Inverse Document Frequency.</a:t>
            </a:r>
          </a:p>
          <a:p>
            <a:endParaRPr lang="en-KE"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707C936-AE5F-444F-8D58-1CA5274B9C8D}"/>
              </a:ext>
            </a:extLst>
          </p:cNvPr>
          <p:cNvSpPr txBox="1"/>
          <p:nvPr/>
        </p:nvSpPr>
        <p:spPr>
          <a:xfrm>
            <a:off x="4346963" y="430062"/>
            <a:ext cx="3498073" cy="954107"/>
          </a:xfrm>
          <a:prstGeom prst="rect">
            <a:avLst/>
          </a:prstGeom>
          <a:noFill/>
        </p:spPr>
        <p:txBody>
          <a:bodyPr wrap="none" rtlCol="0">
            <a:spAutoFit/>
          </a:bodyPr>
          <a:lstStyle/>
          <a:p>
            <a:pPr algn="ctr"/>
            <a:r>
              <a:rPr lang="en-US" sz="2800" b="1" i="0" dirty="0">
                <a:solidFill>
                  <a:srgbClr val="324A6D"/>
                </a:solidFill>
                <a:effectLst/>
                <a:latin typeface="Merriweather" panose="020B0604020202020204" pitchFamily="2" charset="0"/>
              </a:rPr>
              <a:t>TF-IDF explained:</a:t>
            </a:r>
            <a:endParaRPr lang="en-US" sz="2800" b="0" i="0" dirty="0">
              <a:solidFill>
                <a:srgbClr val="324A6D"/>
              </a:solidFill>
              <a:effectLst/>
              <a:latin typeface="Merriweather" panose="020B0604020202020204" pitchFamily="2" charset="0"/>
            </a:endParaRPr>
          </a:p>
          <a:p>
            <a:pPr algn="ctr"/>
            <a:endParaRPr lang="en-KE" sz="2800" dirty="0"/>
          </a:p>
        </p:txBody>
      </p:sp>
    </p:spTree>
    <p:extLst>
      <p:ext uri="{BB962C8B-B14F-4D97-AF65-F5344CB8AC3E}">
        <p14:creationId xmlns:p14="http://schemas.microsoft.com/office/powerpoint/2010/main" val="4225823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AFDCE5A-36C0-4E9C-AA7C-963346A4E406}"/>
                  </a:ext>
                </a:extLst>
              </p:cNvPr>
              <p:cNvSpPr txBox="1"/>
              <p:nvPr/>
            </p:nvSpPr>
            <p:spPr>
              <a:xfrm>
                <a:off x="636579" y="332356"/>
                <a:ext cx="10918842" cy="5892895"/>
              </a:xfrm>
              <a:prstGeom prst="rect">
                <a:avLst/>
              </a:prstGeom>
              <a:noFill/>
            </p:spPr>
            <p:txBody>
              <a:bodyPr wrap="square" rtlCol="0">
                <a:spAutoFit/>
              </a:bodyPr>
              <a:lstStyle/>
              <a:p>
                <a:pPr algn="just"/>
                <a:r>
                  <a:rPr lang="en-US" sz="3600" b="1" i="0" dirty="0">
                    <a:solidFill>
                      <a:srgbClr val="324A6D"/>
                    </a:solidFill>
                    <a:effectLst/>
                    <a:latin typeface="Arial" panose="020B0604020202020204" pitchFamily="34" charset="0"/>
                    <a:cs typeface="Arial" panose="020B0604020202020204" pitchFamily="34" charset="0"/>
                  </a:rPr>
                  <a:t>Term Frequency (TF): </a:t>
                </a:r>
              </a:p>
              <a:p>
                <a:pPr algn="just"/>
                <a:endParaRPr lang="en-US" b="0" i="0" dirty="0">
                  <a:solidFill>
                    <a:srgbClr val="324A6D"/>
                  </a:solidFill>
                  <a:effectLst/>
                  <a:latin typeface="Arial" panose="020B0604020202020204" pitchFamily="34" charset="0"/>
                  <a:cs typeface="Arial" panose="020B0604020202020204" pitchFamily="34" charset="0"/>
                </a:endParaRPr>
              </a:p>
              <a:p>
                <a:pPr algn="just"/>
                <a:r>
                  <a:rPr lang="en-US" b="0" i="0" dirty="0">
                    <a:solidFill>
                      <a:srgbClr val="324A6D"/>
                    </a:solidFill>
                    <a:effectLst/>
                    <a:latin typeface="Arial" panose="020B0604020202020204" pitchFamily="34" charset="0"/>
                    <a:cs typeface="Arial" panose="020B0604020202020204" pitchFamily="34" charset="0"/>
                  </a:rPr>
                  <a:t>It is the ratio of the number of times a word appears in a document to </a:t>
                </a:r>
              </a:p>
              <a:p>
                <a:pPr algn="just"/>
                <a:r>
                  <a:rPr lang="en-US" b="0" i="0" dirty="0">
                    <a:solidFill>
                      <a:srgbClr val="324A6D"/>
                    </a:solidFill>
                    <a:effectLst/>
                    <a:latin typeface="Arial" panose="020B0604020202020204" pitchFamily="34" charset="0"/>
                    <a:cs typeface="Arial" panose="020B0604020202020204" pitchFamily="34" charset="0"/>
                  </a:rPr>
                  <a:t>the total number of words in the document.</a:t>
                </a:r>
              </a:p>
              <a:p>
                <a:pPr algn="just"/>
                <a:endParaRPr lang="en-US" dirty="0">
                  <a:solidFill>
                    <a:srgbClr val="324A6D"/>
                  </a:solidFill>
                  <a:latin typeface="Arial" panose="020B0604020202020204" pitchFamily="34" charset="0"/>
                  <a:cs typeface="Arial" panose="020B0604020202020204" pitchFamily="34" charset="0"/>
                </a:endParaRPr>
              </a:p>
              <a:p>
                <a:pPr algn="just"/>
                <a:r>
                  <a:rPr lang="en-US" sz="3600" b="0" i="0" dirty="0">
                    <a:solidFill>
                      <a:srgbClr val="324A6D"/>
                    </a:solidFill>
                    <a:effectLst/>
                    <a:latin typeface="Arial" panose="020B0604020202020204" pitchFamily="34" charset="0"/>
                    <a:cs typeface="Arial" panose="020B0604020202020204" pitchFamily="34" charset="0"/>
                  </a:rPr>
                  <a:t>TF</a:t>
                </a:r>
                <a:r>
                  <a:rPr lang="en-US" sz="3200" b="0" i="0" dirty="0">
                    <a:solidFill>
                      <a:srgbClr val="324A6D"/>
                    </a:solidFill>
                    <a:effectLst/>
                    <a:latin typeface="Arial" panose="020B0604020202020204" pitchFamily="34" charset="0"/>
                    <a:cs typeface="Arial" panose="020B0604020202020204" pitchFamily="34" charset="0"/>
                  </a:rPr>
                  <a:t>(</a:t>
                </a:r>
                <a:r>
                  <a:rPr lang="en-US" sz="3200" b="0" i="0" dirty="0" err="1">
                    <a:solidFill>
                      <a:srgbClr val="324A6D"/>
                    </a:solidFill>
                    <a:effectLst/>
                    <a:latin typeface="Arial" panose="020B0604020202020204" pitchFamily="34" charset="0"/>
                    <a:cs typeface="Arial" panose="020B0604020202020204" pitchFamily="34" charset="0"/>
                  </a:rPr>
                  <a:t>t,d</a:t>
                </a:r>
                <a:r>
                  <a:rPr lang="en-US" sz="3200" b="0" i="0" dirty="0">
                    <a:solidFill>
                      <a:srgbClr val="324A6D"/>
                    </a:solidFill>
                    <a:effectLst/>
                    <a:latin typeface="Arial" panose="020B0604020202020204" pitchFamily="34" charset="0"/>
                    <a:cs typeface="Arial" panose="020B0604020202020204" pitchFamily="34" charset="0"/>
                  </a:rPr>
                  <a:t>) </a:t>
                </a:r>
                <a:r>
                  <a:rPr lang="en-US" b="0" i="0" dirty="0">
                    <a:solidFill>
                      <a:srgbClr val="324A6D"/>
                    </a:solidFill>
                    <a:effectLst/>
                    <a:latin typeface="Arial" panose="020B0604020202020204" pitchFamily="34" charset="0"/>
                    <a:cs typeface="Arial" panose="020B0604020202020204" pitchFamily="34" charset="0"/>
                  </a:rPr>
                  <a:t>=  </a:t>
                </a:r>
                <a14:m>
                  <m:oMath xmlns:m="http://schemas.openxmlformats.org/officeDocument/2006/math">
                    <m:f>
                      <m:fPr>
                        <m:ctrlPr>
                          <a:rPr lang="en-US" sz="3600" b="0" i="1" smtClean="0">
                            <a:solidFill>
                              <a:srgbClr val="324A6D"/>
                            </a:solidFill>
                            <a:effectLst/>
                            <a:latin typeface="Cambria Math" panose="02040503050406030204" pitchFamily="18" charset="0"/>
                          </a:rPr>
                        </m:ctrlPr>
                      </m:fPr>
                      <m:num>
                        <m:r>
                          <m:rPr>
                            <m:sty m:val="p"/>
                          </m:rPr>
                          <a:rPr lang="en-US" sz="3600" b="0" i="0" smtClean="0">
                            <a:solidFill>
                              <a:srgbClr val="324A6D"/>
                            </a:solidFill>
                            <a:effectLst/>
                            <a:latin typeface="Cambria Math" panose="02040503050406030204" pitchFamily="18" charset="0"/>
                          </a:rPr>
                          <m:t>Number</m:t>
                        </m:r>
                        <m:r>
                          <a:rPr lang="en-US" sz="3600" b="0" i="0" smtClean="0">
                            <a:solidFill>
                              <a:srgbClr val="324A6D"/>
                            </a:solidFill>
                            <a:effectLst/>
                            <a:latin typeface="Cambria Math" panose="02040503050406030204" pitchFamily="18" charset="0"/>
                          </a:rPr>
                          <m:t> </m:t>
                        </m:r>
                        <m:r>
                          <m:rPr>
                            <m:sty m:val="p"/>
                          </m:rPr>
                          <a:rPr lang="en-US" sz="3600" b="0" i="0" smtClean="0">
                            <a:solidFill>
                              <a:srgbClr val="324A6D"/>
                            </a:solidFill>
                            <a:effectLst/>
                            <a:latin typeface="Cambria Math" panose="02040503050406030204" pitchFamily="18" charset="0"/>
                          </a:rPr>
                          <m:t>of</m:t>
                        </m:r>
                        <m:r>
                          <a:rPr lang="en-US" sz="3600" b="0" i="0" smtClean="0">
                            <a:solidFill>
                              <a:srgbClr val="324A6D"/>
                            </a:solidFill>
                            <a:effectLst/>
                            <a:latin typeface="Cambria Math" panose="02040503050406030204" pitchFamily="18" charset="0"/>
                          </a:rPr>
                          <m:t> </m:t>
                        </m:r>
                        <m:r>
                          <m:rPr>
                            <m:sty m:val="p"/>
                          </m:rPr>
                          <a:rPr lang="en-US" sz="3600" b="0" i="0" smtClean="0">
                            <a:solidFill>
                              <a:srgbClr val="324A6D"/>
                            </a:solidFill>
                            <a:effectLst/>
                            <a:latin typeface="Cambria Math" panose="02040503050406030204" pitchFamily="18" charset="0"/>
                          </a:rPr>
                          <m:t>times</m:t>
                        </m:r>
                        <m:r>
                          <a:rPr lang="en-US" sz="3600" b="0" i="0" smtClean="0">
                            <a:solidFill>
                              <a:srgbClr val="324A6D"/>
                            </a:solidFill>
                            <a:effectLst/>
                            <a:latin typeface="Cambria Math" panose="02040503050406030204" pitchFamily="18" charset="0"/>
                          </a:rPr>
                          <m:t> </m:t>
                        </m:r>
                        <m:r>
                          <m:rPr>
                            <m:sty m:val="p"/>
                          </m:rPr>
                          <a:rPr lang="en-US" sz="3600" b="0" i="0" smtClean="0">
                            <a:solidFill>
                              <a:srgbClr val="324A6D"/>
                            </a:solidFill>
                            <a:effectLst/>
                            <a:latin typeface="Cambria Math" panose="02040503050406030204" pitchFamily="18" charset="0"/>
                          </a:rPr>
                          <m:t>a</m:t>
                        </m:r>
                        <m:r>
                          <a:rPr lang="en-US" sz="3600" b="0" i="0" smtClean="0">
                            <a:solidFill>
                              <a:srgbClr val="324A6D"/>
                            </a:solidFill>
                            <a:effectLst/>
                            <a:latin typeface="Cambria Math" panose="02040503050406030204" pitchFamily="18" charset="0"/>
                          </a:rPr>
                          <m:t> </m:t>
                        </m:r>
                        <m:r>
                          <m:rPr>
                            <m:sty m:val="p"/>
                          </m:rPr>
                          <a:rPr lang="en-US" sz="3600" b="0" i="0" smtClean="0">
                            <a:solidFill>
                              <a:srgbClr val="324A6D"/>
                            </a:solidFill>
                            <a:effectLst/>
                            <a:latin typeface="Cambria Math" panose="02040503050406030204" pitchFamily="18" charset="0"/>
                          </a:rPr>
                          <m:t>word</m:t>
                        </m:r>
                        <m:r>
                          <a:rPr lang="en-US" sz="3600" b="0" i="0" smtClean="0">
                            <a:solidFill>
                              <a:srgbClr val="324A6D"/>
                            </a:solidFill>
                            <a:effectLst/>
                            <a:latin typeface="Cambria Math" panose="02040503050406030204" pitchFamily="18" charset="0"/>
                          </a:rPr>
                          <m:t> </m:t>
                        </m:r>
                        <m:r>
                          <m:rPr>
                            <m:sty m:val="p"/>
                          </m:rPr>
                          <a:rPr lang="en-US" sz="3600" b="0" i="0" smtClean="0">
                            <a:solidFill>
                              <a:srgbClr val="324A6D"/>
                            </a:solidFill>
                            <a:effectLst/>
                            <a:latin typeface="Cambria Math" panose="02040503050406030204" pitchFamily="18" charset="0"/>
                          </a:rPr>
                          <m:t>t</m:t>
                        </m:r>
                        <m:r>
                          <a:rPr lang="en-US" sz="3600" b="0" i="0" smtClean="0">
                            <a:solidFill>
                              <a:srgbClr val="324A6D"/>
                            </a:solidFill>
                            <a:effectLst/>
                            <a:latin typeface="Cambria Math" panose="02040503050406030204" pitchFamily="18" charset="0"/>
                          </a:rPr>
                          <m:t> </m:t>
                        </m:r>
                        <m:r>
                          <m:rPr>
                            <m:sty m:val="p"/>
                          </m:rPr>
                          <a:rPr lang="en-US" sz="3600" b="0" i="0" smtClean="0">
                            <a:solidFill>
                              <a:srgbClr val="324A6D"/>
                            </a:solidFill>
                            <a:effectLst/>
                            <a:latin typeface="Cambria Math" panose="02040503050406030204" pitchFamily="18" charset="0"/>
                          </a:rPr>
                          <m:t>appears</m:t>
                        </m:r>
                        <m:r>
                          <a:rPr lang="en-US" sz="3600" b="0" i="0" smtClean="0">
                            <a:solidFill>
                              <a:srgbClr val="324A6D"/>
                            </a:solidFill>
                            <a:effectLst/>
                            <a:latin typeface="Cambria Math" panose="02040503050406030204" pitchFamily="18" charset="0"/>
                          </a:rPr>
                          <m:t> </m:t>
                        </m:r>
                        <m:r>
                          <m:rPr>
                            <m:sty m:val="p"/>
                          </m:rPr>
                          <a:rPr lang="en-US" sz="3600" b="0" i="0" smtClean="0">
                            <a:solidFill>
                              <a:srgbClr val="324A6D"/>
                            </a:solidFill>
                            <a:effectLst/>
                            <a:latin typeface="Cambria Math" panose="02040503050406030204" pitchFamily="18" charset="0"/>
                          </a:rPr>
                          <m:t>in</m:t>
                        </m:r>
                        <m:r>
                          <a:rPr lang="en-US" sz="3600" b="0" i="0" smtClean="0">
                            <a:solidFill>
                              <a:srgbClr val="324A6D"/>
                            </a:solidFill>
                            <a:effectLst/>
                            <a:latin typeface="Cambria Math" panose="02040503050406030204" pitchFamily="18" charset="0"/>
                          </a:rPr>
                          <m:t> </m:t>
                        </m:r>
                        <m:r>
                          <m:rPr>
                            <m:sty m:val="p"/>
                          </m:rPr>
                          <a:rPr lang="en-US" sz="3600" b="0" i="0" smtClean="0">
                            <a:solidFill>
                              <a:srgbClr val="324A6D"/>
                            </a:solidFill>
                            <a:effectLst/>
                            <a:latin typeface="Cambria Math" panose="02040503050406030204" pitchFamily="18" charset="0"/>
                          </a:rPr>
                          <m:t>a</m:t>
                        </m:r>
                        <m:r>
                          <a:rPr lang="en-US" sz="3600" b="0" i="0" smtClean="0">
                            <a:solidFill>
                              <a:srgbClr val="324A6D"/>
                            </a:solidFill>
                            <a:effectLst/>
                            <a:latin typeface="Cambria Math" panose="02040503050406030204" pitchFamily="18" charset="0"/>
                          </a:rPr>
                          <m:t> </m:t>
                        </m:r>
                        <m:r>
                          <m:rPr>
                            <m:sty m:val="p"/>
                          </m:rPr>
                          <a:rPr lang="en-US" sz="3600" b="0" i="0" smtClean="0">
                            <a:solidFill>
                              <a:srgbClr val="324A6D"/>
                            </a:solidFill>
                            <a:effectLst/>
                            <a:latin typeface="Cambria Math" panose="02040503050406030204" pitchFamily="18" charset="0"/>
                          </a:rPr>
                          <m:t>document</m:t>
                        </m:r>
                        <m:r>
                          <a:rPr lang="en-US" sz="3600" b="0" i="0" smtClean="0">
                            <a:solidFill>
                              <a:srgbClr val="324A6D"/>
                            </a:solidFill>
                            <a:effectLst/>
                            <a:latin typeface="Cambria Math" panose="02040503050406030204" pitchFamily="18" charset="0"/>
                          </a:rPr>
                          <m:t> </m:t>
                        </m:r>
                        <m:r>
                          <m:rPr>
                            <m:sty m:val="p"/>
                          </m:rPr>
                          <a:rPr lang="en-US" sz="3600" b="0" i="0" smtClean="0">
                            <a:solidFill>
                              <a:srgbClr val="324A6D"/>
                            </a:solidFill>
                            <a:effectLst/>
                            <a:latin typeface="Cambria Math" panose="02040503050406030204" pitchFamily="18" charset="0"/>
                          </a:rPr>
                          <m:t>d</m:t>
                        </m:r>
                      </m:num>
                      <m:den>
                        <m:r>
                          <m:rPr>
                            <m:sty m:val="p"/>
                          </m:rPr>
                          <a:rPr lang="en-US" sz="3600" b="0" i="0" smtClean="0">
                            <a:solidFill>
                              <a:srgbClr val="324A6D"/>
                            </a:solidFill>
                            <a:effectLst/>
                            <a:latin typeface="Cambria Math" panose="02040503050406030204" pitchFamily="18" charset="0"/>
                          </a:rPr>
                          <m:t>Total</m:t>
                        </m:r>
                        <m:r>
                          <a:rPr lang="en-US" sz="3600" b="0" i="0" smtClean="0">
                            <a:solidFill>
                              <a:srgbClr val="324A6D"/>
                            </a:solidFill>
                            <a:effectLst/>
                            <a:latin typeface="Cambria Math" panose="02040503050406030204" pitchFamily="18" charset="0"/>
                          </a:rPr>
                          <m:t> </m:t>
                        </m:r>
                        <m:r>
                          <m:rPr>
                            <m:sty m:val="p"/>
                          </m:rPr>
                          <a:rPr lang="en-US" sz="3600" b="0" i="0" smtClean="0">
                            <a:solidFill>
                              <a:srgbClr val="324A6D"/>
                            </a:solidFill>
                            <a:effectLst/>
                            <a:latin typeface="Cambria Math" panose="02040503050406030204" pitchFamily="18" charset="0"/>
                          </a:rPr>
                          <m:t>number</m:t>
                        </m:r>
                        <m:r>
                          <a:rPr lang="en-US" sz="3600" b="0" i="0" smtClean="0">
                            <a:solidFill>
                              <a:srgbClr val="324A6D"/>
                            </a:solidFill>
                            <a:effectLst/>
                            <a:latin typeface="Cambria Math" panose="02040503050406030204" pitchFamily="18" charset="0"/>
                          </a:rPr>
                          <m:t> </m:t>
                        </m:r>
                        <m:r>
                          <m:rPr>
                            <m:sty m:val="p"/>
                          </m:rPr>
                          <a:rPr lang="en-US" sz="3600" b="0" i="0" smtClean="0">
                            <a:solidFill>
                              <a:srgbClr val="324A6D"/>
                            </a:solidFill>
                            <a:effectLst/>
                            <a:latin typeface="Cambria Math" panose="02040503050406030204" pitchFamily="18" charset="0"/>
                          </a:rPr>
                          <m:t>of</m:t>
                        </m:r>
                        <m:r>
                          <a:rPr lang="en-US" sz="3600" b="0" i="0" smtClean="0">
                            <a:solidFill>
                              <a:srgbClr val="324A6D"/>
                            </a:solidFill>
                            <a:effectLst/>
                            <a:latin typeface="Cambria Math" panose="02040503050406030204" pitchFamily="18" charset="0"/>
                          </a:rPr>
                          <m:t> </m:t>
                        </m:r>
                        <m:r>
                          <m:rPr>
                            <m:sty m:val="p"/>
                          </m:rPr>
                          <a:rPr lang="en-US" sz="3600" b="0" i="0" smtClean="0">
                            <a:solidFill>
                              <a:srgbClr val="324A6D"/>
                            </a:solidFill>
                            <a:effectLst/>
                            <a:latin typeface="Cambria Math" panose="02040503050406030204" pitchFamily="18" charset="0"/>
                          </a:rPr>
                          <m:t>words</m:t>
                        </m:r>
                        <m:r>
                          <a:rPr lang="en-US" sz="3600" b="0" i="0" smtClean="0">
                            <a:solidFill>
                              <a:srgbClr val="324A6D"/>
                            </a:solidFill>
                            <a:effectLst/>
                            <a:latin typeface="Cambria Math" panose="02040503050406030204" pitchFamily="18" charset="0"/>
                          </a:rPr>
                          <m:t> </m:t>
                        </m:r>
                        <m:r>
                          <m:rPr>
                            <m:sty m:val="p"/>
                          </m:rPr>
                          <a:rPr lang="en-US" sz="3600" b="0" i="0" smtClean="0">
                            <a:solidFill>
                              <a:srgbClr val="324A6D"/>
                            </a:solidFill>
                            <a:effectLst/>
                            <a:latin typeface="Cambria Math" panose="02040503050406030204" pitchFamily="18" charset="0"/>
                          </a:rPr>
                          <m:t>in</m:t>
                        </m:r>
                        <m:r>
                          <a:rPr lang="en-US" sz="3600" b="0" i="0" smtClean="0">
                            <a:solidFill>
                              <a:srgbClr val="324A6D"/>
                            </a:solidFill>
                            <a:effectLst/>
                            <a:latin typeface="Cambria Math" panose="02040503050406030204" pitchFamily="18" charset="0"/>
                          </a:rPr>
                          <m:t> </m:t>
                        </m:r>
                        <m:r>
                          <m:rPr>
                            <m:sty m:val="p"/>
                          </m:rPr>
                          <a:rPr lang="en-US" sz="3600" b="0" i="0" smtClean="0">
                            <a:solidFill>
                              <a:srgbClr val="324A6D"/>
                            </a:solidFill>
                            <a:effectLst/>
                            <a:latin typeface="Cambria Math" panose="02040503050406030204" pitchFamily="18" charset="0"/>
                          </a:rPr>
                          <m:t>document</m:t>
                        </m:r>
                        <m:r>
                          <a:rPr lang="en-US" sz="3600" b="0" i="0" smtClean="0">
                            <a:solidFill>
                              <a:srgbClr val="324A6D"/>
                            </a:solidFill>
                            <a:effectLst/>
                            <a:latin typeface="Cambria Math" panose="02040503050406030204" pitchFamily="18" charset="0"/>
                          </a:rPr>
                          <m:t> </m:t>
                        </m:r>
                        <m:r>
                          <m:rPr>
                            <m:sty m:val="p"/>
                          </m:rPr>
                          <a:rPr lang="en-US" sz="3600" b="0" i="0" smtClean="0">
                            <a:solidFill>
                              <a:srgbClr val="324A6D"/>
                            </a:solidFill>
                            <a:effectLst/>
                            <a:latin typeface="Cambria Math" panose="02040503050406030204" pitchFamily="18" charset="0"/>
                          </a:rPr>
                          <m:t>d</m:t>
                        </m:r>
                      </m:den>
                    </m:f>
                  </m:oMath>
                </a14:m>
                <a:r>
                  <a:rPr lang="en-US" sz="3600" b="0" dirty="0">
                    <a:solidFill>
                      <a:srgbClr val="324A6D"/>
                    </a:solidFill>
                    <a:effectLst/>
                    <a:latin typeface="Arial" panose="020B0604020202020204" pitchFamily="34" charset="0"/>
                    <a:cs typeface="Arial" panose="020B0604020202020204" pitchFamily="34" charset="0"/>
                  </a:rPr>
                  <a:t> </a:t>
                </a:r>
              </a:p>
              <a:p>
                <a:pPr algn="just"/>
                <a:endParaRPr lang="en-US" dirty="0">
                  <a:solidFill>
                    <a:srgbClr val="324A6D"/>
                  </a:solidFill>
                  <a:latin typeface="Arial" panose="020B0604020202020204" pitchFamily="34" charset="0"/>
                  <a:cs typeface="Arial" panose="020B0604020202020204" pitchFamily="34" charset="0"/>
                </a:endParaRPr>
              </a:p>
              <a:p>
                <a:pPr algn="just"/>
                <a:endParaRPr lang="en-US" b="0" i="0" dirty="0">
                  <a:solidFill>
                    <a:srgbClr val="324A6D"/>
                  </a:solidFill>
                  <a:effectLst/>
                  <a:latin typeface="Arial" panose="020B0604020202020204" pitchFamily="34" charset="0"/>
                  <a:cs typeface="Arial" panose="020B0604020202020204" pitchFamily="34" charset="0"/>
                </a:endParaRPr>
              </a:p>
              <a:p>
                <a:pPr algn="just"/>
                <a:r>
                  <a:rPr lang="en-US" b="0" i="0" dirty="0">
                    <a:solidFill>
                      <a:srgbClr val="324A6D"/>
                    </a:solidFill>
                    <a:effectLst/>
                    <a:latin typeface="Arial" panose="020B0604020202020204" pitchFamily="34" charset="0"/>
                    <a:cs typeface="Arial" panose="020B0604020202020204" pitchFamily="34" charset="0"/>
                  </a:rPr>
                  <a:t>Sentence 1:Data Scientists learn about Python Programming, Machine Learning and Data Visualizations.</a:t>
                </a:r>
              </a:p>
              <a:p>
                <a:pPr algn="just"/>
                <a:endParaRPr lang="en-US" b="0" i="0" dirty="0">
                  <a:solidFill>
                    <a:srgbClr val="324A6D"/>
                  </a:solidFill>
                  <a:effectLst/>
                  <a:latin typeface="Arial" panose="020B0604020202020204" pitchFamily="34" charset="0"/>
                  <a:cs typeface="Arial" panose="020B0604020202020204" pitchFamily="34" charset="0"/>
                </a:endParaRPr>
              </a:p>
              <a:p>
                <a:pPr algn="just"/>
                <a:r>
                  <a:rPr lang="en-US" b="0" i="0" dirty="0">
                    <a:solidFill>
                      <a:srgbClr val="324A6D"/>
                    </a:solidFill>
                    <a:effectLst/>
                    <a:latin typeface="Arial" panose="020B0604020202020204" pitchFamily="34" charset="0"/>
                    <a:cs typeface="Arial" panose="020B0604020202020204" pitchFamily="34" charset="0"/>
                  </a:rPr>
                  <a:t>Sentence 2:  Python Programming and Machine Learning are key topics in Data science.</a:t>
                </a:r>
              </a:p>
              <a:p>
                <a:pPr algn="just"/>
                <a:endParaRPr lang="en-US" b="0" i="0" dirty="0">
                  <a:solidFill>
                    <a:srgbClr val="324A6D"/>
                  </a:solidFill>
                  <a:effectLst/>
                  <a:latin typeface="Arial" panose="020B0604020202020204" pitchFamily="34" charset="0"/>
                  <a:cs typeface="Arial" panose="020B0604020202020204" pitchFamily="34" charset="0"/>
                </a:endParaRPr>
              </a:p>
              <a:p>
                <a:pPr algn="just"/>
                <a:endParaRPr lang="en-US" dirty="0">
                  <a:solidFill>
                    <a:srgbClr val="324A6D"/>
                  </a:solidFill>
                  <a:latin typeface="Arial" panose="020B0604020202020204" pitchFamily="34" charset="0"/>
                  <a:cs typeface="Arial" panose="020B0604020202020204" pitchFamily="34" charset="0"/>
                </a:endParaRPr>
              </a:p>
              <a:p>
                <a:pPr algn="just"/>
                <a:r>
                  <a:rPr lang="en-US" b="0" i="0" dirty="0">
                    <a:solidFill>
                      <a:srgbClr val="324A6D"/>
                    </a:solidFill>
                    <a:effectLst/>
                    <a:latin typeface="Arial" panose="020B0604020202020204" pitchFamily="34" charset="0"/>
                    <a:cs typeface="Arial" panose="020B0604020202020204" pitchFamily="34" charset="0"/>
                  </a:rPr>
                  <a:t>A: ["data", "scientists", "learn", "python", "programming", "machine", "learning", "data", "visualizations"]</a:t>
                </a:r>
              </a:p>
              <a:p>
                <a:pPr algn="just"/>
                <a:endParaRPr lang="en-US" b="0" i="0" dirty="0">
                  <a:solidFill>
                    <a:srgbClr val="324A6D"/>
                  </a:solidFill>
                  <a:effectLst/>
                  <a:latin typeface="Arial" panose="020B0604020202020204" pitchFamily="34" charset="0"/>
                  <a:cs typeface="Arial" panose="020B0604020202020204" pitchFamily="34" charset="0"/>
                </a:endParaRPr>
              </a:p>
              <a:p>
                <a:pPr algn="just"/>
                <a:r>
                  <a:rPr lang="en-US" b="0" i="0" dirty="0">
                    <a:solidFill>
                      <a:srgbClr val="324A6D"/>
                    </a:solidFill>
                    <a:effectLst/>
                    <a:latin typeface="Arial" panose="020B0604020202020204" pitchFamily="34" charset="0"/>
                    <a:cs typeface="Arial" panose="020B0604020202020204" pitchFamily="34" charset="0"/>
                  </a:rPr>
                  <a:t>B: ["python", "programming", "machine", "learning", "key", "topics", "data", "science"]</a:t>
                </a:r>
                <a:endParaRPr lang="en-US" dirty="0">
                  <a:solidFill>
                    <a:srgbClr val="324A6D"/>
                  </a:solidFill>
                  <a:latin typeface="Arial" panose="020B0604020202020204" pitchFamily="34" charset="0"/>
                  <a:cs typeface="Arial" panose="020B0604020202020204" pitchFamily="34" charset="0"/>
                </a:endParaRPr>
              </a:p>
              <a:p>
                <a:pPr algn="just"/>
                <a:endParaRPr lang="en-US" b="0" i="0" dirty="0">
                  <a:solidFill>
                    <a:srgbClr val="324A6D"/>
                  </a:solidFill>
                  <a:effectLst/>
                  <a:latin typeface="Arial" panose="020B0604020202020204" pitchFamily="34" charset="0"/>
                  <a:cs typeface="Arial" panose="020B0604020202020204" pitchFamily="34" charset="0"/>
                </a:endParaRPr>
              </a:p>
              <a:p>
                <a:endParaRPr lang="en-KE" dirty="0">
                  <a:latin typeface="Arial" panose="020B0604020202020204" pitchFamily="34" charset="0"/>
                  <a:cs typeface="Arial" panose="020B0604020202020204" pitchFamily="34" charset="0"/>
                </a:endParaRPr>
              </a:p>
            </p:txBody>
          </p:sp>
        </mc:Choice>
        <mc:Fallback xmlns="">
          <p:sp>
            <p:nvSpPr>
              <p:cNvPr id="2" name="TextBox 1">
                <a:extLst>
                  <a:ext uri="{FF2B5EF4-FFF2-40B4-BE49-F238E27FC236}">
                    <a16:creationId xmlns:a16="http://schemas.microsoft.com/office/drawing/2014/main" id="{0AFDCE5A-36C0-4E9C-AA7C-963346A4E406}"/>
                  </a:ext>
                </a:extLst>
              </p:cNvPr>
              <p:cNvSpPr txBox="1">
                <a:spLocks noRot="1" noChangeAspect="1" noMove="1" noResize="1" noEditPoints="1" noAdjustHandles="1" noChangeArrowheads="1" noChangeShapeType="1" noTextEdit="1"/>
              </p:cNvSpPr>
              <p:nvPr/>
            </p:nvSpPr>
            <p:spPr>
              <a:xfrm>
                <a:off x="636579" y="332356"/>
                <a:ext cx="10918842" cy="5892895"/>
              </a:xfrm>
              <a:prstGeom prst="rect">
                <a:avLst/>
              </a:prstGeom>
              <a:blipFill>
                <a:blip r:embed="rId2"/>
                <a:stretch>
                  <a:fillRect l="-1674" t="-1656"/>
                </a:stretch>
              </a:blipFill>
            </p:spPr>
            <p:txBody>
              <a:bodyPr/>
              <a:lstStyle/>
              <a:p>
                <a:r>
                  <a:rPr lang="en-KE">
                    <a:noFill/>
                  </a:rPr>
                  <a:t> </a:t>
                </a:r>
              </a:p>
            </p:txBody>
          </p:sp>
        </mc:Fallback>
      </mc:AlternateContent>
    </p:spTree>
    <p:extLst>
      <p:ext uri="{BB962C8B-B14F-4D97-AF65-F5344CB8AC3E}">
        <p14:creationId xmlns:p14="http://schemas.microsoft.com/office/powerpoint/2010/main" val="1480204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D03762-597B-4BF2-8EED-54B1A47BD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718" y="1781465"/>
            <a:ext cx="8381099" cy="3008242"/>
          </a:xfrm>
          <a:prstGeom prst="rect">
            <a:avLst/>
          </a:prstGeom>
        </p:spPr>
      </p:pic>
      <p:sp>
        <p:nvSpPr>
          <p:cNvPr id="4" name="TextBox 3">
            <a:extLst>
              <a:ext uri="{FF2B5EF4-FFF2-40B4-BE49-F238E27FC236}">
                <a16:creationId xmlns:a16="http://schemas.microsoft.com/office/drawing/2014/main" id="{1D613724-41EC-456C-9FE3-E5C120A38C6D}"/>
              </a:ext>
            </a:extLst>
          </p:cNvPr>
          <p:cNvSpPr txBox="1"/>
          <p:nvPr/>
        </p:nvSpPr>
        <p:spPr>
          <a:xfrm>
            <a:off x="837441" y="318654"/>
            <a:ext cx="8109912" cy="1200329"/>
          </a:xfrm>
          <a:prstGeom prst="rect">
            <a:avLst/>
          </a:prstGeom>
          <a:noFill/>
        </p:spPr>
        <p:txBody>
          <a:bodyPr wrap="none" rtlCol="0">
            <a:spAutoFit/>
          </a:bodyPr>
          <a:lstStyle/>
          <a:p>
            <a:pPr algn="just"/>
            <a:r>
              <a:rPr lang="en-US" sz="3600" b="1" dirty="0">
                <a:solidFill>
                  <a:srgbClr val="324A6D"/>
                </a:solidFill>
                <a:latin typeface="Arial" panose="020B0604020202020204" pitchFamily="34" charset="0"/>
                <a:cs typeface="Arial" panose="020B0604020202020204" pitchFamily="34" charset="0"/>
              </a:rPr>
              <a:t>Inverse Document</a:t>
            </a:r>
            <a:r>
              <a:rPr lang="en-US" sz="3600" b="1" i="0" dirty="0">
                <a:solidFill>
                  <a:srgbClr val="324A6D"/>
                </a:solidFill>
                <a:effectLst/>
                <a:latin typeface="Arial" panose="020B0604020202020204" pitchFamily="34" charset="0"/>
                <a:cs typeface="Arial" panose="020B0604020202020204" pitchFamily="34" charset="0"/>
              </a:rPr>
              <a:t> Frequency (IDF): </a:t>
            </a:r>
          </a:p>
          <a:p>
            <a:pPr algn="just"/>
            <a:endParaRPr lang="en-US" b="0" i="0" dirty="0">
              <a:solidFill>
                <a:srgbClr val="324A6D"/>
              </a:solidFill>
              <a:effectLst/>
              <a:latin typeface="Arial" panose="020B0604020202020204" pitchFamily="34" charset="0"/>
              <a:cs typeface="Arial" panose="020B0604020202020204" pitchFamily="34" charset="0"/>
            </a:endParaRPr>
          </a:p>
          <a:p>
            <a:endParaRPr lang="en-KE" dirty="0"/>
          </a:p>
        </p:txBody>
      </p:sp>
    </p:spTree>
    <p:extLst>
      <p:ext uri="{BB962C8B-B14F-4D97-AF65-F5344CB8AC3E}">
        <p14:creationId xmlns:p14="http://schemas.microsoft.com/office/powerpoint/2010/main" val="2567002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9F3ADE-62E7-41FE-A3C8-FE87573E8891}"/>
              </a:ext>
            </a:extLst>
          </p:cNvPr>
          <p:cNvSpPr txBox="1"/>
          <p:nvPr/>
        </p:nvSpPr>
        <p:spPr>
          <a:xfrm>
            <a:off x="1393755" y="286434"/>
            <a:ext cx="6914072" cy="1231106"/>
          </a:xfrm>
          <a:prstGeom prst="rect">
            <a:avLst/>
          </a:prstGeom>
          <a:noFill/>
        </p:spPr>
        <p:txBody>
          <a:bodyPr wrap="none" rtlCol="0">
            <a:spAutoFit/>
          </a:bodyPr>
          <a:lstStyle/>
          <a:p>
            <a:r>
              <a:rPr lang="en-US" sz="3200" b="1" i="0" dirty="0">
                <a:solidFill>
                  <a:srgbClr val="324A6D"/>
                </a:solidFill>
                <a:effectLst/>
                <a:latin typeface="Arial" panose="020B0604020202020204" pitchFamily="34" charset="0"/>
                <a:cs typeface="Arial" panose="020B0604020202020204" pitchFamily="34" charset="0"/>
              </a:rPr>
              <a:t>Term Frequency (TF)  Calculation: </a:t>
            </a:r>
          </a:p>
          <a:p>
            <a:endParaRPr lang="en-US" dirty="0"/>
          </a:p>
          <a:p>
            <a:r>
              <a:rPr lang="en-US" sz="2400" b="1" dirty="0"/>
              <a:t>Sentence A</a:t>
            </a:r>
            <a:r>
              <a:rPr lang="en-US" dirty="0"/>
              <a:t>				</a:t>
            </a:r>
            <a:r>
              <a:rPr lang="en-US" sz="2400" b="1" dirty="0"/>
              <a:t>Sentence B</a:t>
            </a:r>
            <a:endParaRPr lang="en-KE" sz="2400" b="1" dirty="0"/>
          </a:p>
        </p:txBody>
      </p:sp>
      <p:pic>
        <p:nvPicPr>
          <p:cNvPr id="6" name="Picture 5">
            <a:extLst>
              <a:ext uri="{FF2B5EF4-FFF2-40B4-BE49-F238E27FC236}">
                <a16:creationId xmlns:a16="http://schemas.microsoft.com/office/drawing/2014/main" id="{82B6E44A-2321-4A95-93D8-564BADE6A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755" y="1517540"/>
            <a:ext cx="3967954" cy="4880375"/>
          </a:xfrm>
          <a:prstGeom prst="rect">
            <a:avLst/>
          </a:prstGeom>
        </p:spPr>
      </p:pic>
      <p:pic>
        <p:nvPicPr>
          <p:cNvPr id="10" name="Picture 9">
            <a:extLst>
              <a:ext uri="{FF2B5EF4-FFF2-40B4-BE49-F238E27FC236}">
                <a16:creationId xmlns:a16="http://schemas.microsoft.com/office/drawing/2014/main" id="{9E598855-CC7D-4A46-AD7E-3977A5D05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91300"/>
            <a:ext cx="3967954" cy="4906615"/>
          </a:xfrm>
          <a:prstGeom prst="rect">
            <a:avLst/>
          </a:prstGeom>
        </p:spPr>
      </p:pic>
    </p:spTree>
    <p:extLst>
      <p:ext uri="{BB962C8B-B14F-4D97-AF65-F5344CB8AC3E}">
        <p14:creationId xmlns:p14="http://schemas.microsoft.com/office/powerpoint/2010/main" val="173926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4C25E27-884F-4A1D-B661-D4F5F7B5E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98C23325-C39C-4519-AAE6-D2846108ACDE}"/>
              </a:ext>
            </a:extLst>
          </p:cNvPr>
          <p:cNvSpPr txBox="1"/>
          <p:nvPr/>
        </p:nvSpPr>
        <p:spPr>
          <a:xfrm>
            <a:off x="702365" y="1490008"/>
            <a:ext cx="3949148" cy="2062103"/>
          </a:xfrm>
          <a:prstGeom prst="rect">
            <a:avLst/>
          </a:prstGeom>
          <a:noFill/>
        </p:spPr>
        <p:txBody>
          <a:bodyPr wrap="square" rtlCol="0">
            <a:spAutoFit/>
          </a:bodyPr>
          <a:lstStyle/>
          <a:p>
            <a:r>
              <a:rPr lang="en-US" sz="4800" b="1" dirty="0">
                <a:solidFill>
                  <a:schemeClr val="accent1">
                    <a:lumMod val="75000"/>
                  </a:schemeClr>
                </a:solidFill>
              </a:rPr>
              <a:t>Presentation</a:t>
            </a:r>
          </a:p>
          <a:p>
            <a:endParaRPr lang="en-US" sz="4000" b="1" dirty="0"/>
          </a:p>
          <a:p>
            <a:r>
              <a:rPr lang="en-US" sz="4000" dirty="0"/>
              <a:t>Overview</a:t>
            </a:r>
            <a:endParaRPr lang="en-KE" sz="4000" dirty="0"/>
          </a:p>
        </p:txBody>
      </p:sp>
      <p:sp>
        <p:nvSpPr>
          <p:cNvPr id="3" name="TextBox 2">
            <a:extLst>
              <a:ext uri="{FF2B5EF4-FFF2-40B4-BE49-F238E27FC236}">
                <a16:creationId xmlns:a16="http://schemas.microsoft.com/office/drawing/2014/main" id="{41547C83-5B71-48CD-80FE-12D053B75A8D}"/>
              </a:ext>
            </a:extLst>
          </p:cNvPr>
          <p:cNvSpPr txBox="1"/>
          <p:nvPr/>
        </p:nvSpPr>
        <p:spPr>
          <a:xfrm>
            <a:off x="5353878" y="768626"/>
            <a:ext cx="5897218" cy="5123647"/>
          </a:xfrm>
          <a:prstGeom prst="rect">
            <a:avLst/>
          </a:prstGeom>
          <a:noFill/>
        </p:spPr>
        <p:txBody>
          <a:bodyPr wrap="square" rtlCol="0">
            <a:spAutoFit/>
          </a:bodyPr>
          <a:lstStyle/>
          <a:p>
            <a:pPr marL="342900" lvl="0" indent="-342900">
              <a:lnSpc>
                <a:spcPct val="150000"/>
              </a:lnSpc>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Need for Resume Parsing</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Old vs </a:t>
            </a:r>
            <a:r>
              <a:rPr lang="en-US" sz="2400" b="1" dirty="0">
                <a:latin typeface="Calibri" panose="020F0502020204030204" pitchFamily="34" charset="0"/>
                <a:ea typeface="Calibri" panose="020F0502020204030204" pitchFamily="34" charset="0"/>
                <a:cs typeface="Times New Roman" panose="02020603050405020304" pitchFamily="18" charset="0"/>
              </a:rPr>
              <a:t>Modern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Resume Parsing Methods</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Project Overview</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Dataset Overview/Analysis</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Data Preprocessing</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Model Development</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Model Deployment (Streamlit App)</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Further Improvements</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KE" sz="2400" b="1" dirty="0"/>
          </a:p>
        </p:txBody>
      </p:sp>
    </p:spTree>
    <p:extLst>
      <p:ext uri="{BB962C8B-B14F-4D97-AF65-F5344CB8AC3E}">
        <p14:creationId xmlns:p14="http://schemas.microsoft.com/office/powerpoint/2010/main" val="325066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E4D04A-1305-4E56-A7F5-B90D9D22CEA4}"/>
              </a:ext>
            </a:extLst>
          </p:cNvPr>
          <p:cNvSpPr txBox="1"/>
          <p:nvPr/>
        </p:nvSpPr>
        <p:spPr>
          <a:xfrm>
            <a:off x="1052945" y="501181"/>
            <a:ext cx="6096000" cy="1231106"/>
          </a:xfrm>
          <a:prstGeom prst="rect">
            <a:avLst/>
          </a:prstGeom>
          <a:noFill/>
        </p:spPr>
        <p:txBody>
          <a:bodyPr wrap="square">
            <a:spAutoFit/>
          </a:bodyPr>
          <a:lstStyle/>
          <a:p>
            <a:r>
              <a:rPr lang="en-US" sz="2800" b="1" i="0" dirty="0">
                <a:solidFill>
                  <a:srgbClr val="324A6D"/>
                </a:solidFill>
                <a:effectLst/>
                <a:latin typeface="Arial" panose="020B0604020202020204" pitchFamily="34" charset="0"/>
                <a:cs typeface="Arial" panose="020B0604020202020204" pitchFamily="34" charset="0"/>
              </a:rPr>
              <a:t>Inverse Document Frequency (IDF) Calculation: </a:t>
            </a:r>
          </a:p>
          <a:p>
            <a:endParaRPr lang="en-KE" dirty="0"/>
          </a:p>
        </p:txBody>
      </p:sp>
      <p:pic>
        <p:nvPicPr>
          <p:cNvPr id="7" name="Picture 6">
            <a:extLst>
              <a:ext uri="{FF2B5EF4-FFF2-40B4-BE49-F238E27FC236}">
                <a16:creationId xmlns:a16="http://schemas.microsoft.com/office/drawing/2014/main" id="{79E8D0D2-3FA5-4B3A-8075-A5B6B9700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945" y="1438457"/>
            <a:ext cx="10088147" cy="4740670"/>
          </a:xfrm>
          <a:prstGeom prst="rect">
            <a:avLst/>
          </a:prstGeom>
        </p:spPr>
      </p:pic>
    </p:spTree>
    <p:extLst>
      <p:ext uri="{BB962C8B-B14F-4D97-AF65-F5344CB8AC3E}">
        <p14:creationId xmlns:p14="http://schemas.microsoft.com/office/powerpoint/2010/main" val="3321386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16112A-B093-47B3-8E3E-308387F4F040}"/>
              </a:ext>
            </a:extLst>
          </p:cNvPr>
          <p:cNvSpPr txBox="1"/>
          <p:nvPr/>
        </p:nvSpPr>
        <p:spPr>
          <a:xfrm>
            <a:off x="1094508" y="204842"/>
            <a:ext cx="8839201" cy="954107"/>
          </a:xfrm>
          <a:prstGeom prst="rect">
            <a:avLst/>
          </a:prstGeom>
          <a:noFill/>
        </p:spPr>
        <p:txBody>
          <a:bodyPr wrap="square">
            <a:spAutoFit/>
          </a:bodyPr>
          <a:lstStyle/>
          <a:p>
            <a:r>
              <a:rPr lang="en-US" sz="2800" b="1" i="0" dirty="0">
                <a:solidFill>
                  <a:srgbClr val="324A6D"/>
                </a:solidFill>
                <a:effectLst/>
                <a:latin typeface="Arial" panose="020B0604020202020204" pitchFamily="34" charset="0"/>
                <a:cs typeface="Arial" panose="020B0604020202020204" pitchFamily="34" charset="0"/>
              </a:rPr>
              <a:t>TF – IDF Calculation: </a:t>
            </a:r>
          </a:p>
          <a:p>
            <a:r>
              <a:rPr lang="en-US" sz="2800" b="0" i="0" dirty="0">
                <a:solidFill>
                  <a:srgbClr val="2C2C36"/>
                </a:solidFill>
                <a:effectLst/>
                <a:latin typeface="system-ui"/>
              </a:rPr>
              <a:t>TF-IDF score for each word :</a:t>
            </a:r>
            <a:r>
              <a:rPr lang="en-US" sz="2800" b="0" i="0" dirty="0">
                <a:solidFill>
                  <a:srgbClr val="2C2C36"/>
                </a:solidFill>
                <a:effectLst/>
                <a:latin typeface="KaTeX_Main"/>
              </a:rPr>
              <a:t>TF-IDF(</a:t>
            </a:r>
            <a:r>
              <a:rPr lang="en-US" sz="2800" b="0" i="1" dirty="0">
                <a:solidFill>
                  <a:srgbClr val="2C2C36"/>
                </a:solidFill>
                <a:effectLst/>
                <a:latin typeface="KaTeX_Math"/>
              </a:rPr>
              <a:t>t</a:t>
            </a:r>
            <a:r>
              <a:rPr lang="en-US" sz="2800" b="0" i="0" dirty="0">
                <a:solidFill>
                  <a:srgbClr val="2C2C36"/>
                </a:solidFill>
                <a:effectLst/>
                <a:latin typeface="KaTeX_Main"/>
              </a:rPr>
              <a:t>,</a:t>
            </a:r>
            <a:r>
              <a:rPr lang="en-US" sz="2800" b="0" i="1" dirty="0">
                <a:solidFill>
                  <a:srgbClr val="2C2C36"/>
                </a:solidFill>
                <a:effectLst/>
                <a:latin typeface="KaTeX_Math"/>
              </a:rPr>
              <a:t>d</a:t>
            </a:r>
            <a:r>
              <a:rPr lang="en-US" sz="2800" b="0" i="0" dirty="0">
                <a:solidFill>
                  <a:srgbClr val="2C2C36"/>
                </a:solidFill>
                <a:effectLst/>
                <a:latin typeface="KaTeX_Main"/>
              </a:rPr>
              <a:t>) = TF(</a:t>
            </a:r>
            <a:r>
              <a:rPr lang="en-US" sz="2800" b="0" i="1" dirty="0">
                <a:solidFill>
                  <a:srgbClr val="2C2C36"/>
                </a:solidFill>
                <a:effectLst/>
                <a:latin typeface="KaTeX_Math"/>
              </a:rPr>
              <a:t>t</a:t>
            </a:r>
            <a:r>
              <a:rPr lang="en-US" sz="2800" b="0" i="0" dirty="0">
                <a:solidFill>
                  <a:srgbClr val="2C2C36"/>
                </a:solidFill>
                <a:effectLst/>
                <a:latin typeface="KaTeX_Main"/>
              </a:rPr>
              <a:t>,</a:t>
            </a:r>
            <a:r>
              <a:rPr lang="en-US" sz="2800" b="0" i="1" dirty="0">
                <a:solidFill>
                  <a:srgbClr val="2C2C36"/>
                </a:solidFill>
                <a:effectLst/>
                <a:latin typeface="KaTeX_Math"/>
              </a:rPr>
              <a:t>d</a:t>
            </a:r>
            <a:r>
              <a:rPr lang="en-US" sz="2800" b="0" i="0" dirty="0">
                <a:solidFill>
                  <a:srgbClr val="2C2C36"/>
                </a:solidFill>
                <a:effectLst/>
                <a:latin typeface="KaTeX_Main"/>
              </a:rPr>
              <a:t>)⋅IDF(</a:t>
            </a:r>
            <a:r>
              <a:rPr lang="en-US" sz="2800" b="0" i="1" dirty="0">
                <a:solidFill>
                  <a:srgbClr val="2C2C36"/>
                </a:solidFill>
                <a:effectLst/>
                <a:latin typeface="KaTeX_Math"/>
              </a:rPr>
              <a:t>t</a:t>
            </a:r>
            <a:r>
              <a:rPr lang="en-US" sz="2800" b="0" i="0" dirty="0">
                <a:solidFill>
                  <a:srgbClr val="2C2C36"/>
                </a:solidFill>
                <a:effectLst/>
                <a:latin typeface="KaTeX_Main"/>
              </a:rPr>
              <a:t>)</a:t>
            </a:r>
            <a:endParaRPr lang="en-KE" sz="2800" dirty="0"/>
          </a:p>
        </p:txBody>
      </p:sp>
      <p:sp>
        <p:nvSpPr>
          <p:cNvPr id="6" name="TextBox 5">
            <a:extLst>
              <a:ext uri="{FF2B5EF4-FFF2-40B4-BE49-F238E27FC236}">
                <a16:creationId xmlns:a16="http://schemas.microsoft.com/office/drawing/2014/main" id="{8224D0CE-AD20-4D7E-85B0-BCEBA87A83DF}"/>
              </a:ext>
            </a:extLst>
          </p:cNvPr>
          <p:cNvSpPr txBox="1"/>
          <p:nvPr/>
        </p:nvSpPr>
        <p:spPr>
          <a:xfrm>
            <a:off x="1094509" y="5281418"/>
            <a:ext cx="7536873" cy="1200329"/>
          </a:xfrm>
          <a:prstGeom prst="rect">
            <a:avLst/>
          </a:prstGeom>
          <a:noFill/>
        </p:spPr>
        <p:txBody>
          <a:bodyPr wrap="square" rtlCol="0">
            <a:spAutoFit/>
          </a:bodyPr>
          <a:lstStyle/>
          <a:p>
            <a:r>
              <a:rPr lang="fr-FR" b="1" i="0" dirty="0">
                <a:solidFill>
                  <a:srgbClr val="002060"/>
                </a:solidFill>
                <a:effectLst/>
                <a:latin typeface="Arial" panose="020B0604020202020204" pitchFamily="34" charset="0"/>
                <a:cs typeface="Arial" panose="020B0604020202020204" pitchFamily="34" charset="0"/>
              </a:rPr>
              <a:t>Final Vectors:</a:t>
            </a:r>
          </a:p>
          <a:p>
            <a:r>
              <a:rPr lang="fr-FR" b="1" i="0" dirty="0">
                <a:solidFill>
                  <a:schemeClr val="tx1">
                    <a:lumMod val="95000"/>
                    <a:lumOff val="5000"/>
                  </a:schemeClr>
                </a:solidFill>
                <a:effectLst/>
                <a:latin typeface="Arial" panose="020B0604020202020204" pitchFamily="34" charset="0"/>
                <a:cs typeface="Arial" panose="020B0604020202020204" pitchFamily="34" charset="0"/>
              </a:rPr>
              <a:t>Sentence A: [0.810,0,0,0.405,0.405,0.405,0.405,0,0,0,0]</a:t>
            </a:r>
          </a:p>
          <a:p>
            <a:endParaRPr lang="fr-FR" b="1" dirty="0">
              <a:solidFill>
                <a:schemeClr val="tx1">
                  <a:lumMod val="95000"/>
                  <a:lumOff val="5000"/>
                </a:schemeClr>
              </a:solidFill>
              <a:latin typeface="Arial" panose="020B0604020202020204" pitchFamily="34" charset="0"/>
              <a:cs typeface="Arial" panose="020B0604020202020204" pitchFamily="34" charset="0"/>
            </a:endParaRPr>
          </a:p>
          <a:p>
            <a:r>
              <a:rPr lang="fr-FR" b="1" dirty="0">
                <a:solidFill>
                  <a:schemeClr val="tx1">
                    <a:lumMod val="95000"/>
                    <a:lumOff val="5000"/>
                  </a:schemeClr>
                </a:solidFill>
                <a:latin typeface="Arial" panose="020B0604020202020204" pitchFamily="34" charset="0"/>
                <a:cs typeface="Arial" panose="020B0604020202020204" pitchFamily="34" charset="0"/>
              </a:rPr>
              <a:t>Sentence B: [0.405,0,0,0.405,0.405,0.405,0.405,0,0,0,0]</a:t>
            </a:r>
            <a:endParaRPr lang="en-KE" b="1"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4B0915AD-FD87-4F36-BD8D-E6DDBAC8C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182" y="1158949"/>
            <a:ext cx="4836818" cy="4122469"/>
          </a:xfrm>
          <a:prstGeom prst="rect">
            <a:avLst/>
          </a:prstGeom>
        </p:spPr>
      </p:pic>
      <p:pic>
        <p:nvPicPr>
          <p:cNvPr id="10" name="Picture 9">
            <a:extLst>
              <a:ext uri="{FF2B5EF4-FFF2-40B4-BE49-F238E27FC236}">
                <a16:creationId xmlns:a16="http://schemas.microsoft.com/office/drawing/2014/main" id="{77E0D98C-EEF7-4993-A36A-38DDEAA82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6083" y="1158949"/>
            <a:ext cx="4919944" cy="4122468"/>
          </a:xfrm>
          <a:prstGeom prst="rect">
            <a:avLst/>
          </a:prstGeom>
        </p:spPr>
      </p:pic>
    </p:spTree>
    <p:extLst>
      <p:ext uri="{BB962C8B-B14F-4D97-AF65-F5344CB8AC3E}">
        <p14:creationId xmlns:p14="http://schemas.microsoft.com/office/powerpoint/2010/main" val="2055467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D78BE7-0843-4BED-8D55-8EA45E40F2A6}"/>
              </a:ext>
            </a:extLst>
          </p:cNvPr>
          <p:cNvSpPr txBox="1"/>
          <p:nvPr/>
        </p:nvSpPr>
        <p:spPr>
          <a:xfrm>
            <a:off x="623454" y="197346"/>
            <a:ext cx="11160043" cy="3231654"/>
          </a:xfrm>
          <a:prstGeom prst="rect">
            <a:avLst/>
          </a:prstGeom>
          <a:noFill/>
        </p:spPr>
        <p:txBody>
          <a:bodyPr wrap="none" rtlCol="0">
            <a:spAutoFit/>
          </a:bodyPr>
          <a:lstStyle/>
          <a:p>
            <a:r>
              <a:rPr lang="en-US" sz="3600" b="1" dirty="0">
                <a:solidFill>
                  <a:srgbClr val="002060"/>
                </a:solidFill>
              </a:rPr>
              <a:t>Cosine Similarity:</a:t>
            </a:r>
          </a:p>
          <a:p>
            <a:pPr marL="285750" indent="-285750">
              <a:buFont typeface="Arial" panose="020B0604020202020204" pitchFamily="34" charset="0"/>
              <a:buChar char="•"/>
            </a:pPr>
            <a:r>
              <a:rPr lang="en-US" sz="2400" dirty="0"/>
              <a:t>Cosine similarity is a metric used to measure how similar two vectors are, </a:t>
            </a:r>
          </a:p>
          <a:p>
            <a:r>
              <a:rPr lang="en-US" sz="2400" dirty="0"/>
              <a:t>    regardless of their magnitude. </a:t>
            </a:r>
          </a:p>
          <a:p>
            <a:pPr marL="285750" indent="-285750">
              <a:buFont typeface="Arial" panose="020B0604020202020204" pitchFamily="34" charset="0"/>
              <a:buChar char="•"/>
            </a:pPr>
            <a:r>
              <a:rPr lang="en-US" sz="2400" dirty="0"/>
              <a:t>It calculates the cosine of the angle between two non-zero vectors in an </a:t>
            </a:r>
          </a:p>
          <a:p>
            <a:r>
              <a:rPr lang="en-US" sz="2400" dirty="0"/>
              <a:t>    inner product space.</a:t>
            </a:r>
          </a:p>
          <a:p>
            <a:pPr marL="342900" indent="-342900">
              <a:buFont typeface="Arial" panose="020B0604020202020204" pitchFamily="34" charset="0"/>
              <a:buChar char="•"/>
            </a:pPr>
            <a:r>
              <a:rPr lang="en-US" sz="2400" dirty="0"/>
              <a:t>If two vectors are perfectly aligned (pointing in the same direction), their </a:t>
            </a:r>
          </a:p>
          <a:p>
            <a:r>
              <a:rPr lang="en-US" sz="2400" dirty="0"/>
              <a:t>     cosine similarity will be 1. If they are orthogonal (perpendicular), the cosine similarity </a:t>
            </a:r>
          </a:p>
          <a:p>
            <a:r>
              <a:rPr lang="en-US" sz="2400" dirty="0"/>
              <a:t>     will be 0. If they point in opposite directions, the cosine similarity will be -1.</a:t>
            </a:r>
          </a:p>
        </p:txBody>
      </p:sp>
      <p:pic>
        <p:nvPicPr>
          <p:cNvPr id="11" name="Picture 10">
            <a:extLst>
              <a:ext uri="{FF2B5EF4-FFF2-40B4-BE49-F238E27FC236}">
                <a16:creationId xmlns:a16="http://schemas.microsoft.com/office/drawing/2014/main" id="{0A826FEA-0F97-4F64-9010-671EF1B99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903" y="3429000"/>
            <a:ext cx="9647584" cy="1977887"/>
          </a:xfrm>
          <a:prstGeom prst="rect">
            <a:avLst/>
          </a:prstGeom>
        </p:spPr>
      </p:pic>
      <p:sp>
        <p:nvSpPr>
          <p:cNvPr id="5" name="TextBox 4">
            <a:extLst>
              <a:ext uri="{FF2B5EF4-FFF2-40B4-BE49-F238E27FC236}">
                <a16:creationId xmlns:a16="http://schemas.microsoft.com/office/drawing/2014/main" id="{E7E1F4AC-99C6-497D-9424-B5DBC2984371}"/>
              </a:ext>
            </a:extLst>
          </p:cNvPr>
          <p:cNvSpPr txBox="1"/>
          <p:nvPr/>
        </p:nvSpPr>
        <p:spPr>
          <a:xfrm>
            <a:off x="741221" y="4549676"/>
            <a:ext cx="8517140" cy="2308324"/>
          </a:xfrm>
          <a:prstGeom prst="rect">
            <a:avLst/>
          </a:prstGeom>
          <a:noFill/>
        </p:spPr>
        <p:txBody>
          <a:bodyPr wrap="none" rtlCol="0">
            <a:spAutoFit/>
          </a:bodyPr>
          <a:lstStyle/>
          <a:p>
            <a:pPr algn="l">
              <a:buFont typeface="Arial" panose="020B0604020202020204" pitchFamily="34" charset="0"/>
              <a:buChar char="•"/>
            </a:pPr>
            <a:endParaRPr lang="en-US" sz="2400" b="0" i="1" dirty="0">
              <a:solidFill>
                <a:srgbClr val="2C2C36"/>
              </a:solidFill>
              <a:effectLst/>
              <a:cs typeface="Arial" panose="020B0604020202020204" pitchFamily="34" charset="0"/>
            </a:endParaRPr>
          </a:p>
          <a:p>
            <a:pPr algn="l">
              <a:buFont typeface="Arial" panose="020B0604020202020204" pitchFamily="34" charset="0"/>
              <a:buChar char="•"/>
            </a:pPr>
            <a:endParaRPr lang="en-US" sz="2400" i="1" dirty="0">
              <a:solidFill>
                <a:srgbClr val="2C2C36"/>
              </a:solidFill>
              <a:cs typeface="Arial" panose="020B0604020202020204" pitchFamily="34" charset="0"/>
            </a:endParaRPr>
          </a:p>
          <a:p>
            <a:pPr algn="l">
              <a:buFont typeface="Arial" panose="020B0604020202020204" pitchFamily="34" charset="0"/>
              <a:buChar char="•"/>
            </a:pPr>
            <a:r>
              <a:rPr lang="en-US" sz="2400" b="0" i="1" dirty="0">
                <a:solidFill>
                  <a:srgbClr val="2C2C36"/>
                </a:solidFill>
                <a:effectLst/>
                <a:cs typeface="Arial" panose="020B0604020202020204" pitchFamily="34" charset="0"/>
              </a:rPr>
              <a:t>A</a:t>
            </a:r>
            <a:r>
              <a:rPr lang="en-US" sz="2400" b="0" i="0" dirty="0">
                <a:solidFill>
                  <a:srgbClr val="2C2C36"/>
                </a:solidFill>
                <a:effectLst/>
                <a:cs typeface="Arial" panose="020B0604020202020204" pitchFamily="34" charset="0"/>
              </a:rPr>
              <a:t> and </a:t>
            </a:r>
            <a:r>
              <a:rPr lang="en-US" sz="2400" b="0" i="1" dirty="0">
                <a:solidFill>
                  <a:srgbClr val="2C2C36"/>
                </a:solidFill>
                <a:effectLst/>
                <a:cs typeface="Arial" panose="020B0604020202020204" pitchFamily="34" charset="0"/>
              </a:rPr>
              <a:t>B</a:t>
            </a:r>
            <a:r>
              <a:rPr lang="en-US" sz="2400" b="0" i="0" dirty="0">
                <a:solidFill>
                  <a:srgbClr val="2C2C36"/>
                </a:solidFill>
                <a:effectLst/>
                <a:cs typeface="Arial" panose="020B0604020202020204" pitchFamily="34" charset="0"/>
              </a:rPr>
              <a:t> are the TF-IDF vectors for the resume and job description.</a:t>
            </a:r>
          </a:p>
          <a:p>
            <a:pPr algn="l">
              <a:buFont typeface="Arial" panose="020B0604020202020204" pitchFamily="34" charset="0"/>
              <a:buChar char="•"/>
            </a:pPr>
            <a:r>
              <a:rPr lang="en-US" sz="2400" b="0" i="1" dirty="0">
                <a:solidFill>
                  <a:srgbClr val="2C2C36"/>
                </a:solidFill>
                <a:effectLst/>
                <a:cs typeface="Arial" panose="020B0604020202020204" pitchFamily="34" charset="0"/>
              </a:rPr>
              <a:t>A</a:t>
            </a:r>
            <a:r>
              <a:rPr lang="en-US" sz="2400" b="0" i="0" dirty="0">
                <a:solidFill>
                  <a:srgbClr val="2C2C36"/>
                </a:solidFill>
                <a:effectLst/>
                <a:cs typeface="Arial" panose="020B0604020202020204" pitchFamily="34" charset="0"/>
              </a:rPr>
              <a:t>⋅</a:t>
            </a:r>
            <a:r>
              <a:rPr lang="en-US" sz="2400" b="0" i="1" dirty="0">
                <a:solidFill>
                  <a:srgbClr val="2C2C36"/>
                </a:solidFill>
                <a:effectLst/>
                <a:cs typeface="Arial" panose="020B0604020202020204" pitchFamily="34" charset="0"/>
              </a:rPr>
              <a:t>B</a:t>
            </a:r>
            <a:r>
              <a:rPr lang="en-US" sz="2400" b="0" i="0" dirty="0">
                <a:solidFill>
                  <a:srgbClr val="2C2C36"/>
                </a:solidFill>
                <a:effectLst/>
                <a:cs typeface="Arial" panose="020B0604020202020204" pitchFamily="34" charset="0"/>
              </a:rPr>
              <a:t> is the dot product of the vectors.</a:t>
            </a:r>
          </a:p>
          <a:p>
            <a:pPr algn="l">
              <a:buFont typeface="Arial" panose="020B0604020202020204" pitchFamily="34" charset="0"/>
              <a:buChar char="•"/>
            </a:pPr>
            <a:r>
              <a:rPr lang="en-US" sz="2400" b="0" i="0" dirty="0">
                <a:solidFill>
                  <a:srgbClr val="2C2C36"/>
                </a:solidFill>
                <a:effectLst/>
                <a:cs typeface="Arial" panose="020B0604020202020204" pitchFamily="34" charset="0"/>
              </a:rPr>
              <a:t>∥</a:t>
            </a:r>
            <a:r>
              <a:rPr lang="en-US" sz="2400" b="0" i="1" dirty="0">
                <a:solidFill>
                  <a:srgbClr val="2C2C36"/>
                </a:solidFill>
                <a:effectLst/>
                <a:cs typeface="Arial" panose="020B0604020202020204" pitchFamily="34" charset="0"/>
              </a:rPr>
              <a:t>A</a:t>
            </a:r>
            <a:r>
              <a:rPr lang="en-US" sz="2400" b="0" i="0" dirty="0">
                <a:solidFill>
                  <a:srgbClr val="2C2C36"/>
                </a:solidFill>
                <a:effectLst/>
                <a:cs typeface="Arial" panose="020B0604020202020204" pitchFamily="34" charset="0"/>
              </a:rPr>
              <a:t>∥ and ∥</a:t>
            </a:r>
            <a:r>
              <a:rPr lang="en-US" sz="2400" b="0" i="1" dirty="0">
                <a:solidFill>
                  <a:srgbClr val="2C2C36"/>
                </a:solidFill>
                <a:effectLst/>
                <a:cs typeface="Arial" panose="020B0604020202020204" pitchFamily="34" charset="0"/>
              </a:rPr>
              <a:t>B</a:t>
            </a:r>
            <a:r>
              <a:rPr lang="en-US" sz="2400" b="0" i="0" dirty="0">
                <a:solidFill>
                  <a:srgbClr val="2C2C36"/>
                </a:solidFill>
                <a:effectLst/>
                <a:cs typeface="Arial" panose="020B0604020202020204" pitchFamily="34" charset="0"/>
              </a:rPr>
              <a:t>∥ are the magnitudes (norms) of the vectors.</a:t>
            </a:r>
          </a:p>
          <a:p>
            <a:endParaRPr lang="en-KE" sz="2400" dirty="0">
              <a:cs typeface="Arial" panose="020B0604020202020204" pitchFamily="34" charset="0"/>
            </a:endParaRPr>
          </a:p>
        </p:txBody>
      </p:sp>
    </p:spTree>
    <p:extLst>
      <p:ext uri="{BB962C8B-B14F-4D97-AF65-F5344CB8AC3E}">
        <p14:creationId xmlns:p14="http://schemas.microsoft.com/office/powerpoint/2010/main" val="1006457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CF8693-E04E-4EE1-8C5E-0C8E00653AA0}"/>
              </a:ext>
            </a:extLst>
          </p:cNvPr>
          <p:cNvSpPr txBox="1"/>
          <p:nvPr/>
        </p:nvSpPr>
        <p:spPr>
          <a:xfrm>
            <a:off x="755373" y="610464"/>
            <a:ext cx="6096000" cy="646331"/>
          </a:xfrm>
          <a:prstGeom prst="rect">
            <a:avLst/>
          </a:prstGeom>
          <a:noFill/>
        </p:spPr>
        <p:txBody>
          <a:bodyPr wrap="square">
            <a:spAutoFit/>
          </a:bodyPr>
          <a:lstStyle/>
          <a:p>
            <a:r>
              <a:rPr lang="en-US" sz="3600" b="1" dirty="0">
                <a:solidFill>
                  <a:srgbClr val="002060"/>
                </a:solidFill>
              </a:rPr>
              <a:t>Cosine Similarity Continued:</a:t>
            </a:r>
          </a:p>
        </p:txBody>
      </p:sp>
      <p:pic>
        <p:nvPicPr>
          <p:cNvPr id="5" name="Picture 4">
            <a:extLst>
              <a:ext uri="{FF2B5EF4-FFF2-40B4-BE49-F238E27FC236}">
                <a16:creationId xmlns:a16="http://schemas.microsoft.com/office/drawing/2014/main" id="{9CA27549-F8F2-4514-AB3A-693673B19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2170"/>
            <a:ext cx="12192000" cy="3846202"/>
          </a:xfrm>
          <a:prstGeom prst="rect">
            <a:avLst/>
          </a:prstGeom>
        </p:spPr>
      </p:pic>
    </p:spTree>
    <p:extLst>
      <p:ext uri="{BB962C8B-B14F-4D97-AF65-F5344CB8AC3E}">
        <p14:creationId xmlns:p14="http://schemas.microsoft.com/office/powerpoint/2010/main" val="1921292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0A917B-F8FB-4CC4-8F35-CAF9F7D2F767}"/>
              </a:ext>
            </a:extLst>
          </p:cNvPr>
          <p:cNvSpPr txBox="1"/>
          <p:nvPr/>
        </p:nvSpPr>
        <p:spPr>
          <a:xfrm>
            <a:off x="755373" y="163349"/>
            <a:ext cx="11105322" cy="3293209"/>
          </a:xfrm>
          <a:prstGeom prst="rect">
            <a:avLst/>
          </a:prstGeom>
          <a:noFill/>
        </p:spPr>
        <p:txBody>
          <a:bodyPr wrap="square">
            <a:spAutoFit/>
          </a:bodyPr>
          <a:lstStyle/>
          <a:p>
            <a:r>
              <a:rPr lang="en-US" sz="2800" b="1" dirty="0">
                <a:solidFill>
                  <a:srgbClr val="002060"/>
                </a:solidFill>
              </a:rPr>
              <a:t>Cosine Similarity Calculation:</a:t>
            </a:r>
          </a:p>
          <a:p>
            <a:endParaRPr lang="fr-FR" b="1" i="0" dirty="0">
              <a:solidFill>
                <a:schemeClr val="tx1">
                  <a:lumMod val="95000"/>
                  <a:lumOff val="5000"/>
                </a:schemeClr>
              </a:solidFill>
              <a:effectLst/>
              <a:latin typeface="Arial" panose="020B0604020202020204" pitchFamily="34" charset="0"/>
              <a:cs typeface="Arial" panose="020B0604020202020204" pitchFamily="34" charset="0"/>
            </a:endParaRPr>
          </a:p>
          <a:p>
            <a:r>
              <a:rPr lang="fr-FR" b="1" i="0" dirty="0">
                <a:solidFill>
                  <a:schemeClr val="tx1">
                    <a:lumMod val="95000"/>
                    <a:lumOff val="5000"/>
                  </a:schemeClr>
                </a:solidFill>
                <a:effectLst/>
                <a:latin typeface="Arial" panose="020B0604020202020204" pitchFamily="34" charset="0"/>
                <a:cs typeface="Arial" panose="020B0604020202020204" pitchFamily="34" charset="0"/>
              </a:rPr>
              <a:t>Sentence A: [0.810,  0, 0, 	  0.405, 	0.405, 0.405, 0.405, </a:t>
            </a:r>
            <a:r>
              <a:rPr lang="fr-FR" b="1" dirty="0">
                <a:solidFill>
                  <a:schemeClr val="tx1">
                    <a:lumMod val="95000"/>
                    <a:lumOff val="5000"/>
                  </a:schemeClr>
                </a:solidFill>
                <a:latin typeface="Arial" panose="020B0604020202020204" pitchFamily="34" charset="0"/>
                <a:cs typeface="Arial" panose="020B0604020202020204" pitchFamily="34" charset="0"/>
              </a:rPr>
              <a:t>  </a:t>
            </a:r>
            <a:r>
              <a:rPr lang="fr-FR" b="1" i="0" dirty="0">
                <a:solidFill>
                  <a:schemeClr val="tx1">
                    <a:lumMod val="95000"/>
                    <a:lumOff val="5000"/>
                  </a:schemeClr>
                </a:solidFill>
                <a:effectLst/>
                <a:latin typeface="Arial" panose="020B0604020202020204" pitchFamily="34" charset="0"/>
                <a:cs typeface="Arial" panose="020B0604020202020204" pitchFamily="34" charset="0"/>
              </a:rPr>
              <a:t>0, 0, 0, 0]</a:t>
            </a:r>
          </a:p>
          <a:p>
            <a:endParaRPr lang="fr-FR" b="1" i="0" dirty="0">
              <a:solidFill>
                <a:schemeClr val="tx1">
                  <a:lumMod val="95000"/>
                  <a:lumOff val="5000"/>
                </a:schemeClr>
              </a:solidFill>
              <a:effectLst/>
              <a:latin typeface="Arial" panose="020B0604020202020204" pitchFamily="34" charset="0"/>
              <a:cs typeface="Arial" panose="020B0604020202020204" pitchFamily="34" charset="0"/>
            </a:endParaRPr>
          </a:p>
          <a:p>
            <a:r>
              <a:rPr lang="fr-FR" b="1" dirty="0">
                <a:solidFill>
                  <a:schemeClr val="tx1">
                    <a:lumMod val="95000"/>
                    <a:lumOff val="5000"/>
                  </a:schemeClr>
                </a:solidFill>
                <a:latin typeface="Arial" panose="020B0604020202020204" pitchFamily="34" charset="0"/>
                <a:cs typeface="Arial" panose="020B0604020202020204" pitchFamily="34" charset="0"/>
              </a:rPr>
              <a:t>Sentence B: [0.405,  0, 0,   0.405, 	0.405, 0.405, 0.405,   0, 0, 0, 0]</a:t>
            </a:r>
          </a:p>
          <a:p>
            <a:r>
              <a:rPr lang="en-US" b="1" i="0" dirty="0">
                <a:solidFill>
                  <a:srgbClr val="2C2C36"/>
                </a:solidFill>
                <a:effectLst/>
                <a:latin typeface="system-ui"/>
              </a:rPr>
              <a:t>Dot Product (</a:t>
            </a:r>
            <a:r>
              <a:rPr lang="en-US" b="1" i="1" dirty="0">
                <a:solidFill>
                  <a:srgbClr val="2C2C36"/>
                </a:solidFill>
                <a:effectLst/>
                <a:latin typeface="KaTeX_Math"/>
              </a:rPr>
              <a:t>A</a:t>
            </a:r>
            <a:r>
              <a:rPr lang="en-US" b="1" i="0" dirty="0">
                <a:solidFill>
                  <a:srgbClr val="2C2C36"/>
                </a:solidFill>
                <a:effectLst/>
                <a:latin typeface="KaTeX_Main"/>
              </a:rPr>
              <a:t>⋅</a:t>
            </a:r>
            <a:r>
              <a:rPr lang="en-US" b="1" i="1" dirty="0">
                <a:solidFill>
                  <a:srgbClr val="2C2C36"/>
                </a:solidFill>
                <a:effectLst/>
                <a:latin typeface="KaTeX_Math"/>
              </a:rPr>
              <a:t>B</a:t>
            </a:r>
            <a:r>
              <a:rPr lang="en-US" b="1" i="0" dirty="0">
                <a:solidFill>
                  <a:srgbClr val="2C2C36"/>
                </a:solidFill>
                <a:effectLst/>
                <a:latin typeface="system-ui"/>
              </a:rPr>
              <a:t>):</a:t>
            </a:r>
          </a:p>
          <a:p>
            <a:r>
              <a:rPr lang="en-US" b="0" i="1" dirty="0">
                <a:solidFill>
                  <a:srgbClr val="2C2C36"/>
                </a:solidFill>
                <a:effectLst/>
                <a:latin typeface="KaTeX_Math"/>
              </a:rPr>
              <a:t>A</a:t>
            </a:r>
            <a:r>
              <a:rPr lang="en-US" b="0" i="0" dirty="0">
                <a:solidFill>
                  <a:srgbClr val="2C2C36"/>
                </a:solidFill>
                <a:effectLst/>
                <a:latin typeface="KaTeX_Main"/>
              </a:rPr>
              <a:t>⋅</a:t>
            </a:r>
            <a:r>
              <a:rPr lang="en-US" b="0" i="1" dirty="0">
                <a:solidFill>
                  <a:srgbClr val="2C2C36"/>
                </a:solidFill>
                <a:effectLst/>
                <a:latin typeface="KaTeX_Math"/>
              </a:rPr>
              <a:t>B</a:t>
            </a:r>
            <a:r>
              <a:rPr lang="en-US" b="0" i="0" dirty="0">
                <a:solidFill>
                  <a:srgbClr val="2C2C36"/>
                </a:solidFill>
                <a:effectLst/>
                <a:latin typeface="KaTeX_Main"/>
              </a:rPr>
              <a:t>=(0.810⋅0.405)+(0⋅0)+(0⋅0)+(0.405⋅0.405)+(0.405⋅0.405)+(0.405⋅0.405)+(0.405⋅0.405)+(0⋅0)+(0⋅0)+(0⋅0)+(0⋅0)</a:t>
            </a:r>
            <a:endParaRPr lang="en-US" b="1" i="0" dirty="0">
              <a:solidFill>
                <a:srgbClr val="2C2C36"/>
              </a:solidFill>
              <a:effectLst/>
              <a:latin typeface="system-ui"/>
            </a:endParaRPr>
          </a:p>
          <a:p>
            <a:endParaRPr lang="en-US" b="0" i="1" dirty="0">
              <a:solidFill>
                <a:srgbClr val="2C2C36"/>
              </a:solidFill>
              <a:effectLst/>
              <a:latin typeface="KaTeX_Math"/>
            </a:endParaRPr>
          </a:p>
          <a:p>
            <a:r>
              <a:rPr lang="en-US" b="0" i="1" dirty="0">
                <a:solidFill>
                  <a:srgbClr val="2C2C36"/>
                </a:solidFill>
                <a:effectLst/>
                <a:latin typeface="KaTeX_Math"/>
              </a:rPr>
              <a:t>A</a:t>
            </a:r>
            <a:r>
              <a:rPr lang="en-US" b="0" i="0" dirty="0">
                <a:solidFill>
                  <a:srgbClr val="2C2C36"/>
                </a:solidFill>
                <a:effectLst/>
                <a:latin typeface="KaTeX_Main"/>
              </a:rPr>
              <a:t>⋅</a:t>
            </a:r>
            <a:r>
              <a:rPr lang="en-US" b="0" i="1" dirty="0">
                <a:solidFill>
                  <a:srgbClr val="2C2C36"/>
                </a:solidFill>
                <a:effectLst/>
                <a:latin typeface="KaTeX_Math"/>
              </a:rPr>
              <a:t>B</a:t>
            </a:r>
            <a:r>
              <a:rPr lang="en-US" b="0" i="0" dirty="0">
                <a:solidFill>
                  <a:srgbClr val="2C2C36"/>
                </a:solidFill>
                <a:effectLst/>
                <a:latin typeface="KaTeX_Main"/>
              </a:rPr>
              <a:t>=0.328+0+0+0.164+0.164+0.164+0.164=0.984</a:t>
            </a:r>
          </a:p>
          <a:p>
            <a:endParaRPr lang="en-US" dirty="0">
              <a:solidFill>
                <a:srgbClr val="2C2C36"/>
              </a:solidFill>
              <a:latin typeface="KaTeX_Main"/>
            </a:endParaRPr>
          </a:p>
          <a:p>
            <a:endParaRPr lang="en-KE" dirty="0"/>
          </a:p>
        </p:txBody>
      </p:sp>
      <p:pic>
        <p:nvPicPr>
          <p:cNvPr id="7" name="Picture 6">
            <a:extLst>
              <a:ext uri="{FF2B5EF4-FFF2-40B4-BE49-F238E27FC236}">
                <a16:creationId xmlns:a16="http://schemas.microsoft.com/office/drawing/2014/main" id="{6C940E82-FBED-4187-87A9-E26EAC88C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73" y="2822713"/>
            <a:ext cx="10561983" cy="3246783"/>
          </a:xfrm>
          <a:prstGeom prst="rect">
            <a:avLst/>
          </a:prstGeom>
        </p:spPr>
      </p:pic>
      <p:sp>
        <p:nvSpPr>
          <p:cNvPr id="8" name="TextBox 7">
            <a:extLst>
              <a:ext uri="{FF2B5EF4-FFF2-40B4-BE49-F238E27FC236}">
                <a16:creationId xmlns:a16="http://schemas.microsoft.com/office/drawing/2014/main" id="{0B0E324E-6772-4CB2-868A-140F580CDDFF}"/>
              </a:ext>
            </a:extLst>
          </p:cNvPr>
          <p:cNvSpPr txBox="1"/>
          <p:nvPr/>
        </p:nvSpPr>
        <p:spPr>
          <a:xfrm>
            <a:off x="755373" y="6139789"/>
            <a:ext cx="10340267" cy="369332"/>
          </a:xfrm>
          <a:prstGeom prst="rect">
            <a:avLst/>
          </a:prstGeom>
          <a:noFill/>
        </p:spPr>
        <p:txBody>
          <a:bodyPr wrap="none" rtlCol="0">
            <a:spAutoFit/>
          </a:bodyPr>
          <a:lstStyle/>
          <a:p>
            <a:r>
              <a:rPr lang="en-US" dirty="0">
                <a:solidFill>
                  <a:srgbClr val="2C2C36"/>
                </a:solidFill>
                <a:latin typeface="system-ui"/>
              </a:rPr>
              <a:t>A Cosine Similarity of 0.95 </a:t>
            </a:r>
            <a:r>
              <a:rPr lang="en-US" b="0" i="0" dirty="0">
                <a:solidFill>
                  <a:srgbClr val="2C2C36"/>
                </a:solidFill>
                <a:effectLst/>
                <a:latin typeface="system-ui"/>
              </a:rPr>
              <a:t> indicates that the two sentences are highly similar based on the shared keywords.</a:t>
            </a:r>
            <a:endParaRPr lang="en-KE" dirty="0"/>
          </a:p>
        </p:txBody>
      </p:sp>
    </p:spTree>
    <p:extLst>
      <p:ext uri="{BB962C8B-B14F-4D97-AF65-F5344CB8AC3E}">
        <p14:creationId xmlns:p14="http://schemas.microsoft.com/office/powerpoint/2010/main" val="1631523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050BB25-0CE6-4D6D-A409-49627E402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80327505-F0BE-4036-9F77-A6BF9B183704}"/>
              </a:ext>
            </a:extLst>
          </p:cNvPr>
          <p:cNvSpPr txBox="1"/>
          <p:nvPr/>
        </p:nvSpPr>
        <p:spPr>
          <a:xfrm>
            <a:off x="4914065" y="3429000"/>
            <a:ext cx="6096000" cy="646331"/>
          </a:xfrm>
          <a:prstGeom prst="rect">
            <a:avLst/>
          </a:prstGeom>
          <a:noFill/>
        </p:spPr>
        <p:txBody>
          <a:bodyPr wrap="square">
            <a:spAutoFit/>
          </a:bodyPr>
          <a:lstStyle/>
          <a:p>
            <a:r>
              <a:rPr lang="en-US" sz="3600" b="1" i="0" u="none" strike="noStrike" baseline="0" dirty="0">
                <a:solidFill>
                  <a:srgbClr val="222A9C"/>
                </a:solidFill>
                <a:latin typeface="PublicSans-Bold"/>
              </a:rPr>
              <a:t>Streamlit App:</a:t>
            </a:r>
            <a:endParaRPr lang="en-KE" sz="3600" dirty="0"/>
          </a:p>
        </p:txBody>
      </p:sp>
      <p:sp>
        <p:nvSpPr>
          <p:cNvPr id="4" name="TextBox 3">
            <a:extLst>
              <a:ext uri="{FF2B5EF4-FFF2-40B4-BE49-F238E27FC236}">
                <a16:creationId xmlns:a16="http://schemas.microsoft.com/office/drawing/2014/main" id="{2ACFEAE7-F601-43EB-A9BD-53C7911F5FE5}"/>
              </a:ext>
            </a:extLst>
          </p:cNvPr>
          <p:cNvSpPr txBox="1"/>
          <p:nvPr/>
        </p:nvSpPr>
        <p:spPr>
          <a:xfrm>
            <a:off x="3111769" y="4295579"/>
            <a:ext cx="6455678" cy="1384995"/>
          </a:xfrm>
          <a:prstGeom prst="rect">
            <a:avLst/>
          </a:prstGeom>
          <a:noFill/>
        </p:spPr>
        <p:txBody>
          <a:bodyPr wrap="none" rtlCol="0">
            <a:spAutoFit/>
          </a:bodyPr>
          <a:lstStyle/>
          <a:p>
            <a:r>
              <a:rPr lang="en-US" sz="2800" dirty="0"/>
              <a:t>A streamlit app was developed for Model </a:t>
            </a:r>
          </a:p>
          <a:p>
            <a:r>
              <a:rPr lang="en-US" sz="2800" dirty="0"/>
              <a:t>deployment to allow an interactive </a:t>
            </a:r>
          </a:p>
          <a:p>
            <a:r>
              <a:rPr lang="en-US" sz="2800" dirty="0"/>
              <a:t>Visualization of the Resume Parsing Project</a:t>
            </a:r>
            <a:endParaRPr lang="en-KE" sz="2800" dirty="0"/>
          </a:p>
        </p:txBody>
      </p:sp>
    </p:spTree>
    <p:extLst>
      <p:ext uri="{BB962C8B-B14F-4D97-AF65-F5344CB8AC3E}">
        <p14:creationId xmlns:p14="http://schemas.microsoft.com/office/powerpoint/2010/main" val="3981884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CBDD22-917B-4A54-B519-0064EB107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758609"/>
          </a:xfrm>
          <a:prstGeom prst="rect">
            <a:avLst/>
          </a:prstGeom>
        </p:spPr>
      </p:pic>
      <p:sp>
        <p:nvSpPr>
          <p:cNvPr id="3" name="TextBox 2">
            <a:extLst>
              <a:ext uri="{FF2B5EF4-FFF2-40B4-BE49-F238E27FC236}">
                <a16:creationId xmlns:a16="http://schemas.microsoft.com/office/drawing/2014/main" id="{2D9AD88F-97D9-4B15-93DE-A3416E75E161}"/>
              </a:ext>
            </a:extLst>
          </p:cNvPr>
          <p:cNvSpPr txBox="1"/>
          <p:nvPr/>
        </p:nvSpPr>
        <p:spPr>
          <a:xfrm>
            <a:off x="1245702" y="1609108"/>
            <a:ext cx="7991061" cy="1818318"/>
          </a:xfrm>
          <a:prstGeom prst="rect">
            <a:avLst/>
          </a:prstGeom>
          <a:noFill/>
        </p:spPr>
        <p:txBody>
          <a:bodyPr wrap="square">
            <a:spAutoFit/>
          </a:bodyPr>
          <a:lstStyle/>
          <a:p>
            <a:r>
              <a:rPr lang="en-US" sz="4000" b="1" i="0" u="none" strike="noStrike" baseline="0" dirty="0">
                <a:solidFill>
                  <a:srgbClr val="222A9C"/>
                </a:solidFill>
                <a:latin typeface="PublicSans-Bold"/>
              </a:rPr>
              <a:t>Challenges:</a:t>
            </a:r>
          </a:p>
          <a:p>
            <a:r>
              <a:rPr lang="en-US" sz="2400" dirty="0"/>
              <a:t> </a:t>
            </a:r>
          </a:p>
          <a:p>
            <a:pPr marL="457200" indent="-457200">
              <a:lnSpc>
                <a:spcPct val="200000"/>
              </a:lnSpc>
              <a:buFont typeface="Arial" panose="020B0604020202020204" pitchFamily="34" charset="0"/>
              <a:buChar char="•"/>
            </a:pPr>
            <a:r>
              <a:rPr lang="en-US" sz="2800" dirty="0"/>
              <a:t>Lack of compute capacity to use a larger dataset. </a:t>
            </a:r>
          </a:p>
        </p:txBody>
      </p:sp>
    </p:spTree>
    <p:extLst>
      <p:ext uri="{BB962C8B-B14F-4D97-AF65-F5344CB8AC3E}">
        <p14:creationId xmlns:p14="http://schemas.microsoft.com/office/powerpoint/2010/main" val="4181682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3A03C4-4EA9-4E4B-ACAE-C103E5115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E39D505-CEF5-488E-AFB0-B00DC083CFA2}"/>
              </a:ext>
            </a:extLst>
          </p:cNvPr>
          <p:cNvSpPr txBox="1"/>
          <p:nvPr/>
        </p:nvSpPr>
        <p:spPr>
          <a:xfrm>
            <a:off x="914398" y="1750152"/>
            <a:ext cx="10084905" cy="4339650"/>
          </a:xfrm>
          <a:prstGeom prst="rect">
            <a:avLst/>
          </a:prstGeom>
          <a:noFill/>
        </p:spPr>
        <p:txBody>
          <a:bodyPr wrap="square">
            <a:spAutoFit/>
          </a:bodyPr>
          <a:lstStyle/>
          <a:p>
            <a:r>
              <a:rPr lang="en-US" sz="4400" b="1" i="0" u="none" strike="noStrike" baseline="0" dirty="0">
                <a:solidFill>
                  <a:srgbClr val="222A9C"/>
                </a:solidFill>
                <a:latin typeface="PublicSans-Bold"/>
              </a:rPr>
              <a:t>Future Improvements</a:t>
            </a:r>
          </a:p>
          <a:p>
            <a:r>
              <a:rPr lang="en-US" sz="4000" dirty="0"/>
              <a:t> </a:t>
            </a:r>
          </a:p>
          <a:p>
            <a:pPr marL="457200" indent="-457200">
              <a:buFont typeface="Arial" panose="020B0604020202020204" pitchFamily="34" charset="0"/>
              <a:buChar char="•"/>
            </a:pPr>
            <a:r>
              <a:rPr lang="en-US" sz="3200" dirty="0"/>
              <a:t>NER model training on a high quality large labelled dataset.</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Highly interactive Streamlit app.</a:t>
            </a:r>
          </a:p>
          <a:p>
            <a:endParaRPr lang="en-US" sz="3200" dirty="0"/>
          </a:p>
          <a:p>
            <a:pPr marL="457200" indent="-457200">
              <a:buFont typeface="Arial" panose="020B0604020202020204" pitchFamily="34" charset="0"/>
              <a:buChar char="•"/>
            </a:pPr>
            <a:endParaRPr lang="en-KE" sz="3200" dirty="0"/>
          </a:p>
        </p:txBody>
      </p:sp>
    </p:spTree>
    <p:extLst>
      <p:ext uri="{BB962C8B-B14F-4D97-AF65-F5344CB8AC3E}">
        <p14:creationId xmlns:p14="http://schemas.microsoft.com/office/powerpoint/2010/main" val="2466497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C61D86D-830A-4D12-A5E8-98CF5979A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D151E378-6114-4D0C-B010-0F80BD91223E}"/>
              </a:ext>
            </a:extLst>
          </p:cNvPr>
          <p:cNvSpPr txBox="1"/>
          <p:nvPr/>
        </p:nvSpPr>
        <p:spPr>
          <a:xfrm>
            <a:off x="1663146" y="781878"/>
            <a:ext cx="3803374" cy="584775"/>
          </a:xfrm>
          <a:prstGeom prst="rect">
            <a:avLst/>
          </a:prstGeom>
          <a:noFill/>
        </p:spPr>
        <p:txBody>
          <a:bodyPr wrap="square" rtlCol="0">
            <a:spAutoFit/>
          </a:bodyPr>
          <a:lstStyle/>
          <a:p>
            <a:r>
              <a:rPr lang="en-US" sz="32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Problem Statement</a:t>
            </a:r>
            <a:endParaRPr lang="en-KE" sz="3200" dirty="0">
              <a:solidFill>
                <a:schemeClr val="accent1">
                  <a:lumMod val="75000"/>
                </a:schemeClr>
              </a:solidFill>
            </a:endParaRPr>
          </a:p>
        </p:txBody>
      </p:sp>
      <p:sp>
        <p:nvSpPr>
          <p:cNvPr id="3" name="TextBox 2">
            <a:extLst>
              <a:ext uri="{FF2B5EF4-FFF2-40B4-BE49-F238E27FC236}">
                <a16:creationId xmlns:a16="http://schemas.microsoft.com/office/drawing/2014/main" id="{14A26778-93D5-45F5-8A35-C9C77D91914D}"/>
              </a:ext>
            </a:extLst>
          </p:cNvPr>
          <p:cNvSpPr txBox="1"/>
          <p:nvPr/>
        </p:nvSpPr>
        <p:spPr>
          <a:xfrm>
            <a:off x="1663145" y="1366653"/>
            <a:ext cx="7878419" cy="4801314"/>
          </a:xfrm>
          <a:prstGeom prst="rect">
            <a:avLst/>
          </a:prstGeom>
          <a:noFill/>
        </p:spPr>
        <p:txBody>
          <a:bodyPr wrap="square" rtlCol="0">
            <a:spAutoFit/>
          </a:bodyPr>
          <a:lstStyle/>
          <a:p>
            <a:r>
              <a:rPr lang="en-KE"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Recruiters often spend hours manually screening resumes, leading to inefficiencies, inconsistencies, and potential bias in hiring. Traditional methods struggle to process diverse resume formats and extract relevant information accurately. </a:t>
            </a:r>
            <a:endParaRPr lang="en-US"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r>
              <a:rPr lang="en-KE"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With the rise of AI and automation, resume parsing has become essential for streamlining recruitment, improving candidate selection, and enhancing HR efficiency. </a:t>
            </a:r>
            <a:endParaRPr lang="en-US"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Project Goal: Develop</a:t>
            </a:r>
            <a:r>
              <a:rPr lang="en-KE"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robust</a:t>
            </a:r>
            <a:r>
              <a:rPr lang="en-KE"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resume parser </a:t>
            </a:r>
            <a:r>
              <a:rPr lang="en-US"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system that </a:t>
            </a:r>
            <a:r>
              <a:rPr lang="en-KE"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can </a:t>
            </a:r>
            <a:r>
              <a:rPr lang="en-US"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accurately</a:t>
            </a:r>
            <a:r>
              <a:rPr lang="en-KE"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extract key details like skills</a:t>
            </a:r>
            <a:r>
              <a:rPr lang="en-US"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and</a:t>
            </a:r>
            <a:r>
              <a:rPr lang="en-KE"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experience</a:t>
            </a:r>
            <a:r>
              <a:rPr lang="en-US" sz="24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 and score/rank CVs </a:t>
            </a:r>
            <a:r>
              <a:rPr lang="en-KE"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making hiring faster and more </a:t>
            </a:r>
            <a:r>
              <a:rPr lang="en-US"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efficient</a:t>
            </a:r>
            <a:r>
              <a:rPr lang="en-KE"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n-KE" dirty="0"/>
          </a:p>
        </p:txBody>
      </p:sp>
    </p:spTree>
    <p:extLst>
      <p:ext uri="{BB962C8B-B14F-4D97-AF65-F5344CB8AC3E}">
        <p14:creationId xmlns:p14="http://schemas.microsoft.com/office/powerpoint/2010/main" val="2820949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F98CD3C-7F8A-4FDE-B4C1-814816BBA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extBox 1">
            <a:extLst>
              <a:ext uri="{FF2B5EF4-FFF2-40B4-BE49-F238E27FC236}">
                <a16:creationId xmlns:a16="http://schemas.microsoft.com/office/drawing/2014/main" id="{42D04736-2C13-4880-967B-5E0588CB84B2}"/>
              </a:ext>
            </a:extLst>
          </p:cNvPr>
          <p:cNvSpPr txBox="1"/>
          <p:nvPr/>
        </p:nvSpPr>
        <p:spPr>
          <a:xfrm>
            <a:off x="437323" y="582067"/>
            <a:ext cx="4837042" cy="4401205"/>
          </a:xfrm>
          <a:prstGeom prst="rect">
            <a:avLst/>
          </a:prstGeom>
          <a:noFill/>
        </p:spPr>
        <p:txBody>
          <a:bodyPr wrap="square" rtlCol="0">
            <a:spAutoFit/>
          </a:bodyPr>
          <a:lstStyle/>
          <a:p>
            <a:r>
              <a:rPr lang="en-KE"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Previous Resume </a:t>
            </a:r>
            <a:endParaRPr lang="en-US"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KE"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Parsing </a:t>
            </a:r>
            <a:r>
              <a:rPr lang="en-US"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Approaches</a:t>
            </a: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KE"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Traditional resume parsing relied on </a:t>
            </a:r>
            <a:r>
              <a:rPr lang="en-KE" sz="20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rule-based approaches</a:t>
            </a:r>
            <a:r>
              <a:rPr lang="en-KE"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such as </a:t>
            </a:r>
            <a:r>
              <a:rPr lang="en-US" sz="20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KE" sz="20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keyword</a:t>
            </a:r>
            <a:r>
              <a:rPr lang="en-KE"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matching and </a:t>
            </a:r>
            <a:r>
              <a:rPr lang="en-KE" sz="20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regular </a:t>
            </a:r>
            <a:r>
              <a:rPr lang="en-US" sz="20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KE" sz="20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expressions</a:t>
            </a:r>
            <a:r>
              <a:rPr lang="en-US" sz="2000" b="1"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endPar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L</a:t>
            </a:r>
            <a:r>
              <a:rPr lang="en-KE"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imited in handling variations in formatting, phrasing, and context. </a:t>
            </a:r>
            <a:endPar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Failed </a:t>
            </a:r>
            <a:r>
              <a:rPr lang="en-KE"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when resumes had different </a:t>
            </a:r>
            <a:r>
              <a:rPr lang="en-KE" sz="20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structures</a:t>
            </a:r>
            <a:r>
              <a:rPr lang="en-KE"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or </a:t>
            </a:r>
            <a:r>
              <a:rPr lang="en-KE" sz="20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unconventional wording</a:t>
            </a:r>
            <a:r>
              <a:rPr lang="en-US" sz="20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KE" sz="2000" b="1" dirty="0">
              <a:solidFill>
                <a:schemeClr val="tx1">
                  <a:lumMod val="95000"/>
                  <a:lumOff val="5000"/>
                </a:schemeClr>
              </a:solidFill>
            </a:endParaRPr>
          </a:p>
        </p:txBody>
      </p:sp>
      <p:sp>
        <p:nvSpPr>
          <p:cNvPr id="4" name="TextBox 3">
            <a:extLst>
              <a:ext uri="{FF2B5EF4-FFF2-40B4-BE49-F238E27FC236}">
                <a16:creationId xmlns:a16="http://schemas.microsoft.com/office/drawing/2014/main" id="{ECB3B70F-5D27-477D-BC1E-50519E561F22}"/>
              </a:ext>
            </a:extLst>
          </p:cNvPr>
          <p:cNvSpPr txBox="1"/>
          <p:nvPr/>
        </p:nvSpPr>
        <p:spPr>
          <a:xfrm>
            <a:off x="5671931" y="582067"/>
            <a:ext cx="5393634" cy="9079409"/>
          </a:xfrm>
          <a:prstGeom prst="rect">
            <a:avLst/>
          </a:prstGeom>
          <a:noFill/>
        </p:spPr>
        <p:txBody>
          <a:bodyPr wrap="square">
            <a:spAutoFit/>
          </a:bodyPr>
          <a:lstStyle/>
          <a:p>
            <a:r>
              <a:rPr lang="en-US"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Modern  Resume </a:t>
            </a:r>
            <a:r>
              <a:rPr lang="en-KE"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Parsing Methods</a:t>
            </a:r>
            <a:endParaRPr lang="en-US"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M</a:t>
            </a:r>
            <a:r>
              <a:rPr lang="en-KE"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odern </a:t>
            </a:r>
            <a:r>
              <a:rPr lang="en-KE" sz="20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KE"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approaches use </a:t>
            </a:r>
            <a:r>
              <a:rPr lang="en-KE" sz="20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Natural Language Processing (NLP) and Machine Learning (ML)</a:t>
            </a:r>
            <a:r>
              <a:rPr lang="en-KE"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to extract information with greater accuracy.</a:t>
            </a:r>
            <a:endPar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KE"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Named Entity Recognition (NER) </a:t>
            </a:r>
            <a:r>
              <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models </a:t>
            </a:r>
            <a:r>
              <a:rPr lang="en-KE"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can understand context, categorize job roles, and even rank candidates based on job relevance, making recruitment more efficient.</a:t>
            </a:r>
            <a:endParaRPr lang="en-US" sz="2000" b="1" dirty="0">
              <a:solidFill>
                <a:schemeClr val="tx1">
                  <a:lumMod val="95000"/>
                  <a:lumOff val="5000"/>
                </a:schemeClr>
              </a:solidFill>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2806889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0C7A50-516D-4C34-A096-BEF919F62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313E6F0-41F6-48EE-B890-A649A664A6C4}"/>
              </a:ext>
            </a:extLst>
          </p:cNvPr>
          <p:cNvSpPr txBox="1"/>
          <p:nvPr/>
        </p:nvSpPr>
        <p:spPr>
          <a:xfrm>
            <a:off x="3809987" y="159027"/>
            <a:ext cx="3478709" cy="646331"/>
          </a:xfrm>
          <a:prstGeom prst="rect">
            <a:avLst/>
          </a:prstGeom>
          <a:noFill/>
        </p:spPr>
        <p:txBody>
          <a:bodyPr wrap="none" rtlCol="0">
            <a:spAutoFit/>
          </a:bodyPr>
          <a:lstStyle/>
          <a:p>
            <a:r>
              <a:rPr lang="en-US" sz="3600" b="1" dirty="0">
                <a:solidFill>
                  <a:schemeClr val="accent1">
                    <a:lumMod val="75000"/>
                  </a:schemeClr>
                </a:solidFill>
              </a:rPr>
              <a:t>Project Overview</a:t>
            </a:r>
            <a:endParaRPr lang="en-KE" sz="3600" b="1" dirty="0">
              <a:solidFill>
                <a:schemeClr val="accent1">
                  <a:lumMod val="75000"/>
                </a:schemeClr>
              </a:solidFill>
            </a:endParaRPr>
          </a:p>
        </p:txBody>
      </p:sp>
      <p:sp>
        <p:nvSpPr>
          <p:cNvPr id="5" name="TextBox 4">
            <a:extLst>
              <a:ext uri="{FF2B5EF4-FFF2-40B4-BE49-F238E27FC236}">
                <a16:creationId xmlns:a16="http://schemas.microsoft.com/office/drawing/2014/main" id="{5AD1330F-5CDE-4337-8F31-6B8D75903776}"/>
              </a:ext>
            </a:extLst>
          </p:cNvPr>
          <p:cNvSpPr txBox="1"/>
          <p:nvPr/>
        </p:nvSpPr>
        <p:spPr>
          <a:xfrm>
            <a:off x="3723862" y="1228397"/>
            <a:ext cx="7129669" cy="4708981"/>
          </a:xfrm>
          <a:prstGeom prst="rect">
            <a:avLst/>
          </a:prstGeom>
          <a:noFill/>
        </p:spPr>
        <p:txBody>
          <a:bodyPr wrap="square" rtlCol="0">
            <a:spAutoFit/>
          </a:bodyPr>
          <a:lstStyle/>
          <a:p>
            <a:pPr marL="342900" indent="-342900">
              <a:buAutoNum type="arabicPeriod"/>
            </a:pPr>
            <a:r>
              <a:rPr lang="en-US" sz="2000" b="1" dirty="0">
                <a:solidFill>
                  <a:schemeClr val="accent1">
                    <a:lumMod val="50000"/>
                  </a:schemeClr>
                </a:solidFill>
              </a:rPr>
              <a:t>EDA (Exploratory Data Analysis).</a:t>
            </a:r>
          </a:p>
          <a:p>
            <a:r>
              <a:rPr lang="en-US" sz="2000" dirty="0"/>
              <a:t>       Understanding the dataset</a:t>
            </a:r>
          </a:p>
          <a:p>
            <a:endParaRPr lang="en-US" sz="2000" dirty="0"/>
          </a:p>
          <a:p>
            <a:r>
              <a:rPr lang="en-US" sz="2000" b="1" dirty="0">
                <a:solidFill>
                  <a:schemeClr val="accent1">
                    <a:lumMod val="50000"/>
                  </a:schemeClr>
                </a:solidFill>
              </a:rPr>
              <a:t>2.</a:t>
            </a:r>
            <a:r>
              <a:rPr lang="en-US" sz="2000" dirty="0"/>
              <a:t>   </a:t>
            </a:r>
            <a:r>
              <a:rPr lang="en-US" sz="2000" b="1" dirty="0">
                <a:solidFill>
                  <a:schemeClr val="accent1">
                    <a:lumMod val="50000"/>
                  </a:schemeClr>
                </a:solidFill>
              </a:rPr>
              <a:t>Data Cleaning.</a:t>
            </a:r>
          </a:p>
          <a:p>
            <a:r>
              <a:rPr lang="en-US" sz="2000" dirty="0"/>
              <a:t>       Removing Special characters.</a:t>
            </a:r>
          </a:p>
          <a:p>
            <a:endParaRPr lang="en-US" sz="2000" dirty="0"/>
          </a:p>
          <a:p>
            <a:pPr marL="342900" indent="-342900">
              <a:buAutoNum type="arabicPeriod" startAt="3"/>
            </a:pPr>
            <a:r>
              <a:rPr lang="en-US" sz="2000" b="1" dirty="0">
                <a:solidFill>
                  <a:schemeClr val="accent1">
                    <a:lumMod val="50000"/>
                  </a:schemeClr>
                </a:solidFill>
              </a:rPr>
              <a:t>Data Preprocessing.</a:t>
            </a:r>
          </a:p>
          <a:p>
            <a:r>
              <a:rPr lang="en-US" sz="2000" dirty="0"/>
              <a:t>      Tokenization   BIO tagging, and  Dataset conversion for training. </a:t>
            </a:r>
          </a:p>
          <a:p>
            <a:endParaRPr lang="en-US" sz="2000" dirty="0"/>
          </a:p>
          <a:p>
            <a:r>
              <a:rPr lang="en-US" sz="2000" b="1" dirty="0">
                <a:solidFill>
                  <a:schemeClr val="accent1">
                    <a:lumMod val="50000"/>
                  </a:schemeClr>
                </a:solidFill>
              </a:rPr>
              <a:t>4.</a:t>
            </a:r>
            <a:r>
              <a:rPr lang="en-US" sz="2000" dirty="0"/>
              <a:t>  </a:t>
            </a:r>
            <a:r>
              <a:rPr lang="en-US" sz="2000" b="1" dirty="0">
                <a:solidFill>
                  <a:schemeClr val="accent1">
                    <a:lumMod val="50000"/>
                  </a:schemeClr>
                </a:solidFill>
              </a:rPr>
              <a:t>Machine Learning Model Development.</a:t>
            </a:r>
          </a:p>
          <a:p>
            <a:r>
              <a:rPr lang="en-US" sz="2000" dirty="0"/>
              <a:t>       Train a transformer based model for NER</a:t>
            </a:r>
          </a:p>
          <a:p>
            <a:endParaRPr lang="en-US" sz="2000" dirty="0"/>
          </a:p>
          <a:p>
            <a:r>
              <a:rPr lang="en-US" sz="2000" b="1" dirty="0">
                <a:solidFill>
                  <a:schemeClr val="accent1">
                    <a:lumMod val="50000"/>
                  </a:schemeClr>
                </a:solidFill>
              </a:rPr>
              <a:t>5.   Streamlit App.</a:t>
            </a:r>
          </a:p>
          <a:p>
            <a:r>
              <a:rPr lang="en-US" sz="2000" b="1" dirty="0">
                <a:solidFill>
                  <a:schemeClr val="accent1">
                    <a:lumMod val="50000"/>
                  </a:schemeClr>
                </a:solidFill>
              </a:rPr>
              <a:t>        </a:t>
            </a:r>
            <a:r>
              <a:rPr lang="en-US" sz="2000" dirty="0">
                <a:solidFill>
                  <a:schemeClr val="tx2">
                    <a:lumMod val="50000"/>
                  </a:schemeClr>
                </a:solidFill>
              </a:rPr>
              <a:t>Create an interactive user interface  incorporating</a:t>
            </a:r>
          </a:p>
          <a:p>
            <a:r>
              <a:rPr lang="en-US" sz="2000" dirty="0">
                <a:solidFill>
                  <a:schemeClr val="tx2">
                    <a:lumMod val="50000"/>
                  </a:schemeClr>
                </a:solidFill>
              </a:rPr>
              <a:t>        the model.</a:t>
            </a:r>
            <a:endParaRPr lang="en-KE" sz="2000" dirty="0">
              <a:solidFill>
                <a:schemeClr val="tx2">
                  <a:lumMod val="50000"/>
                </a:schemeClr>
              </a:solidFill>
            </a:endParaRPr>
          </a:p>
        </p:txBody>
      </p:sp>
    </p:spTree>
    <p:extLst>
      <p:ext uri="{BB962C8B-B14F-4D97-AF65-F5344CB8AC3E}">
        <p14:creationId xmlns:p14="http://schemas.microsoft.com/office/powerpoint/2010/main" val="393124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D253FB-4D48-452D-A0F9-CFDBA2F67264}"/>
              </a:ext>
            </a:extLst>
          </p:cNvPr>
          <p:cNvPicPr>
            <a:picLocks noChangeAspect="1"/>
          </p:cNvPicPr>
          <p:nvPr/>
        </p:nvPicPr>
        <p:blipFill>
          <a:blip r:embed="rId2"/>
          <a:stretch>
            <a:fillRect/>
          </a:stretch>
        </p:blipFill>
        <p:spPr>
          <a:xfrm>
            <a:off x="0" y="0"/>
            <a:ext cx="12192000" cy="6857999"/>
          </a:xfrm>
          <a:prstGeom prst="rect">
            <a:avLst/>
          </a:prstGeom>
        </p:spPr>
      </p:pic>
      <p:sp>
        <p:nvSpPr>
          <p:cNvPr id="2" name="TextBox 1">
            <a:extLst>
              <a:ext uri="{FF2B5EF4-FFF2-40B4-BE49-F238E27FC236}">
                <a16:creationId xmlns:a16="http://schemas.microsoft.com/office/drawing/2014/main" id="{CB3D032E-879E-4E1B-8541-7E6762CD5CC2}"/>
              </a:ext>
            </a:extLst>
          </p:cNvPr>
          <p:cNvSpPr txBox="1"/>
          <p:nvPr/>
        </p:nvSpPr>
        <p:spPr>
          <a:xfrm>
            <a:off x="616819" y="242686"/>
            <a:ext cx="3886385" cy="830997"/>
          </a:xfrm>
          <a:prstGeom prst="rect">
            <a:avLst/>
          </a:prstGeom>
          <a:noFill/>
        </p:spPr>
        <p:txBody>
          <a:bodyPr wrap="none" rtlCol="0">
            <a:spAutoFit/>
          </a:bodyPr>
          <a:lstStyle/>
          <a:p>
            <a:r>
              <a:rPr lang="en-US" sz="4800" b="1" i="0" u="none" strike="noStrike" baseline="0" dirty="0">
                <a:solidFill>
                  <a:srgbClr val="222A9C"/>
                </a:solidFill>
                <a:latin typeface="PublicSans-Bold"/>
              </a:rPr>
              <a:t>Data Sourcing:</a:t>
            </a:r>
            <a:endParaRPr lang="en-KE" sz="4800" dirty="0"/>
          </a:p>
        </p:txBody>
      </p:sp>
      <p:sp>
        <p:nvSpPr>
          <p:cNvPr id="3" name="TextBox 2">
            <a:extLst>
              <a:ext uri="{FF2B5EF4-FFF2-40B4-BE49-F238E27FC236}">
                <a16:creationId xmlns:a16="http://schemas.microsoft.com/office/drawing/2014/main" id="{05DC6512-C4F5-4362-8151-E6B033C71AC0}"/>
              </a:ext>
            </a:extLst>
          </p:cNvPr>
          <p:cNvSpPr txBox="1"/>
          <p:nvPr/>
        </p:nvSpPr>
        <p:spPr>
          <a:xfrm>
            <a:off x="5526157" y="425749"/>
            <a:ext cx="6049024" cy="16970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The  jobs dataset was sourced from Kaggle</a:t>
            </a:r>
          </a:p>
          <a:p>
            <a:pPr marL="285750" indent="-285750">
              <a:lnSpc>
                <a:spcPct val="150000"/>
              </a:lnSpc>
              <a:buFont typeface="Arial" panose="020B0604020202020204" pitchFamily="34" charset="0"/>
              <a:buChar char="•"/>
            </a:pPr>
            <a:r>
              <a:rPr lang="en-US" sz="2400" dirty="0"/>
              <a:t>CSV file with Job Roles and extracted texts (1.6 million entries and 23 columns)</a:t>
            </a:r>
            <a:endParaRPr lang="en-KE" sz="2400" dirty="0"/>
          </a:p>
        </p:txBody>
      </p:sp>
      <p:pic>
        <p:nvPicPr>
          <p:cNvPr id="6" name="Picture 5">
            <a:extLst>
              <a:ext uri="{FF2B5EF4-FFF2-40B4-BE49-F238E27FC236}">
                <a16:creationId xmlns:a16="http://schemas.microsoft.com/office/drawing/2014/main" id="{EB867D00-8D32-4472-A27C-8482968D9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19" y="1073684"/>
            <a:ext cx="4763564" cy="5366874"/>
          </a:xfrm>
          <a:prstGeom prst="rect">
            <a:avLst/>
          </a:prstGeom>
        </p:spPr>
      </p:pic>
      <p:sp>
        <p:nvSpPr>
          <p:cNvPr id="8" name="TextBox 7">
            <a:extLst>
              <a:ext uri="{FF2B5EF4-FFF2-40B4-BE49-F238E27FC236}">
                <a16:creationId xmlns:a16="http://schemas.microsoft.com/office/drawing/2014/main" id="{2971DCD9-9DA9-4C0A-B6D2-ECFB2A7442D6}"/>
              </a:ext>
            </a:extLst>
          </p:cNvPr>
          <p:cNvSpPr txBox="1"/>
          <p:nvPr/>
        </p:nvSpPr>
        <p:spPr>
          <a:xfrm>
            <a:off x="6092322" y="2456776"/>
            <a:ext cx="1971694" cy="4093428"/>
          </a:xfrm>
          <a:prstGeom prst="rect">
            <a:avLst/>
          </a:prstGeom>
          <a:noFill/>
        </p:spPr>
        <p:txBody>
          <a:bodyPr wrap="none" rtlCol="0">
            <a:spAutoFit/>
          </a:bodyPr>
          <a:lstStyle/>
          <a:p>
            <a:pPr algn="l" fontAlgn="base"/>
            <a:r>
              <a:rPr lang="en-US" sz="2000" i="0" dirty="0">
                <a:solidFill>
                  <a:srgbClr val="3C4043"/>
                </a:solidFill>
                <a:effectLst/>
              </a:rPr>
              <a:t>Job Id: </a:t>
            </a:r>
          </a:p>
          <a:p>
            <a:pPr algn="l" fontAlgn="base"/>
            <a:r>
              <a:rPr lang="en-US" sz="2000" i="0" dirty="0">
                <a:solidFill>
                  <a:srgbClr val="3C4043"/>
                </a:solidFill>
                <a:effectLst/>
              </a:rPr>
              <a:t>Experience: .</a:t>
            </a:r>
          </a:p>
          <a:p>
            <a:pPr algn="l" fontAlgn="base"/>
            <a:r>
              <a:rPr lang="en-US" sz="2000" i="0" dirty="0">
                <a:solidFill>
                  <a:srgbClr val="3C4043"/>
                </a:solidFill>
                <a:effectLst/>
              </a:rPr>
              <a:t>Qualifications: </a:t>
            </a:r>
          </a:p>
          <a:p>
            <a:pPr algn="l" fontAlgn="base"/>
            <a:r>
              <a:rPr lang="en-US" sz="2000" i="0" dirty="0">
                <a:solidFill>
                  <a:srgbClr val="3C4043"/>
                </a:solidFill>
                <a:effectLst/>
              </a:rPr>
              <a:t>Salary Range: </a:t>
            </a:r>
          </a:p>
          <a:p>
            <a:pPr algn="l" fontAlgn="base"/>
            <a:r>
              <a:rPr lang="en-US" sz="2000" i="0" dirty="0">
                <a:solidFill>
                  <a:srgbClr val="3C4043"/>
                </a:solidFill>
                <a:effectLst/>
              </a:rPr>
              <a:t>Location: </a:t>
            </a:r>
          </a:p>
          <a:p>
            <a:pPr algn="l" fontAlgn="base"/>
            <a:r>
              <a:rPr lang="en-US" sz="2000" i="0" dirty="0">
                <a:solidFill>
                  <a:srgbClr val="3C4043"/>
                </a:solidFill>
                <a:effectLst/>
              </a:rPr>
              <a:t>Country: </a:t>
            </a:r>
          </a:p>
          <a:p>
            <a:pPr algn="l" fontAlgn="base"/>
            <a:r>
              <a:rPr lang="en-US" sz="2000" i="0" dirty="0">
                <a:solidFill>
                  <a:srgbClr val="3C4043"/>
                </a:solidFill>
                <a:effectLst/>
              </a:rPr>
              <a:t>Latitude: </a:t>
            </a:r>
          </a:p>
          <a:p>
            <a:pPr algn="l" fontAlgn="base"/>
            <a:r>
              <a:rPr lang="en-US" sz="2000" i="0" dirty="0">
                <a:solidFill>
                  <a:srgbClr val="3C4043"/>
                </a:solidFill>
                <a:effectLst/>
              </a:rPr>
              <a:t>Longitude: </a:t>
            </a:r>
          </a:p>
          <a:p>
            <a:pPr algn="l" fontAlgn="base"/>
            <a:r>
              <a:rPr lang="en-US" sz="2000" i="0" dirty="0">
                <a:solidFill>
                  <a:srgbClr val="3C4043"/>
                </a:solidFill>
                <a:effectLst/>
              </a:rPr>
              <a:t>Work Type: </a:t>
            </a:r>
          </a:p>
          <a:p>
            <a:pPr algn="l" fontAlgn="base"/>
            <a:r>
              <a:rPr lang="en-US" sz="2000" i="0" dirty="0">
                <a:solidFill>
                  <a:srgbClr val="3C4043"/>
                </a:solidFill>
                <a:effectLst/>
              </a:rPr>
              <a:t>Company Size: </a:t>
            </a:r>
          </a:p>
          <a:p>
            <a:pPr algn="l" fontAlgn="base"/>
            <a:r>
              <a:rPr lang="en-US" sz="2000" i="0" dirty="0">
                <a:solidFill>
                  <a:srgbClr val="3C4043"/>
                </a:solidFill>
                <a:effectLst/>
              </a:rPr>
              <a:t>Job Posting Date:</a:t>
            </a:r>
          </a:p>
          <a:p>
            <a:pPr fontAlgn="base"/>
            <a:r>
              <a:rPr lang="en-US" sz="2000" i="0" dirty="0">
                <a:solidFill>
                  <a:srgbClr val="3C4043"/>
                </a:solidFill>
                <a:effectLst/>
              </a:rPr>
              <a:t>Preference: </a:t>
            </a:r>
          </a:p>
          <a:p>
            <a:pPr algn="l" fontAlgn="base"/>
            <a:r>
              <a:rPr lang="en-US" sz="2000" i="0" dirty="0">
                <a:solidFill>
                  <a:srgbClr val="3C4043"/>
                </a:solidFill>
                <a:effectLst/>
              </a:rPr>
              <a:t> </a:t>
            </a:r>
          </a:p>
        </p:txBody>
      </p:sp>
      <p:sp>
        <p:nvSpPr>
          <p:cNvPr id="9" name="TextBox 8">
            <a:extLst>
              <a:ext uri="{FF2B5EF4-FFF2-40B4-BE49-F238E27FC236}">
                <a16:creationId xmlns:a16="http://schemas.microsoft.com/office/drawing/2014/main" id="{A7BB68FC-828C-418B-8DFA-6253F3464649}"/>
              </a:ext>
            </a:extLst>
          </p:cNvPr>
          <p:cNvSpPr txBox="1"/>
          <p:nvPr/>
        </p:nvSpPr>
        <p:spPr>
          <a:xfrm>
            <a:off x="8775955" y="2456776"/>
            <a:ext cx="2027286" cy="3785652"/>
          </a:xfrm>
          <a:prstGeom prst="rect">
            <a:avLst/>
          </a:prstGeom>
          <a:noFill/>
        </p:spPr>
        <p:txBody>
          <a:bodyPr wrap="none" rtlCol="0">
            <a:spAutoFit/>
          </a:bodyPr>
          <a:lstStyle/>
          <a:p>
            <a:pPr algn="l" fontAlgn="base"/>
            <a:r>
              <a:rPr lang="en-US" sz="2000" i="0" dirty="0">
                <a:solidFill>
                  <a:srgbClr val="3C4043"/>
                </a:solidFill>
                <a:effectLst/>
              </a:rPr>
              <a:t>Contact Person: </a:t>
            </a:r>
          </a:p>
          <a:p>
            <a:pPr algn="l" fontAlgn="base"/>
            <a:r>
              <a:rPr lang="en-US" sz="2000" i="0" dirty="0">
                <a:solidFill>
                  <a:srgbClr val="3C4043"/>
                </a:solidFill>
                <a:effectLst/>
              </a:rPr>
              <a:t>Contact:</a:t>
            </a:r>
          </a:p>
          <a:p>
            <a:pPr algn="l" fontAlgn="base"/>
            <a:r>
              <a:rPr lang="en-US" sz="2000" i="0" dirty="0">
                <a:solidFill>
                  <a:srgbClr val="3C4043"/>
                </a:solidFill>
                <a:effectLst/>
              </a:rPr>
              <a:t>Job Title: </a:t>
            </a:r>
          </a:p>
          <a:p>
            <a:pPr algn="l" fontAlgn="base"/>
            <a:r>
              <a:rPr lang="en-US" sz="2000" i="0" dirty="0">
                <a:solidFill>
                  <a:srgbClr val="3C4043"/>
                </a:solidFill>
                <a:effectLst/>
              </a:rPr>
              <a:t>Role: </a:t>
            </a:r>
          </a:p>
          <a:p>
            <a:pPr algn="l" fontAlgn="base"/>
            <a:r>
              <a:rPr lang="en-US" sz="2000" i="0" dirty="0">
                <a:solidFill>
                  <a:srgbClr val="3C4043"/>
                </a:solidFill>
                <a:effectLst/>
              </a:rPr>
              <a:t>Job Portal: </a:t>
            </a:r>
          </a:p>
          <a:p>
            <a:pPr algn="l" fontAlgn="base"/>
            <a:r>
              <a:rPr lang="en-US" sz="2000" i="0" dirty="0">
                <a:solidFill>
                  <a:srgbClr val="3C4043"/>
                </a:solidFill>
                <a:effectLst/>
              </a:rPr>
              <a:t>Job Description: </a:t>
            </a:r>
          </a:p>
          <a:p>
            <a:pPr algn="l" fontAlgn="base"/>
            <a:r>
              <a:rPr lang="en-US" sz="2000" i="0" dirty="0">
                <a:solidFill>
                  <a:srgbClr val="3C4043"/>
                </a:solidFill>
                <a:effectLst/>
              </a:rPr>
              <a:t>Benefits: </a:t>
            </a:r>
          </a:p>
          <a:p>
            <a:pPr algn="l" fontAlgn="base"/>
            <a:r>
              <a:rPr lang="en-US" sz="2000" i="0" dirty="0">
                <a:solidFill>
                  <a:srgbClr val="3C4043"/>
                </a:solidFill>
                <a:effectLst/>
              </a:rPr>
              <a:t>Skills: </a:t>
            </a:r>
          </a:p>
          <a:p>
            <a:pPr algn="l" fontAlgn="base"/>
            <a:r>
              <a:rPr lang="en-US" sz="2000" i="0" dirty="0">
                <a:solidFill>
                  <a:srgbClr val="3C4043"/>
                </a:solidFill>
                <a:effectLst/>
              </a:rPr>
              <a:t>Responsibilities:  </a:t>
            </a:r>
          </a:p>
          <a:p>
            <a:pPr algn="l" fontAlgn="base"/>
            <a:r>
              <a:rPr lang="en-US" sz="2000" i="0" dirty="0">
                <a:solidFill>
                  <a:srgbClr val="3C4043"/>
                </a:solidFill>
                <a:effectLst/>
              </a:rPr>
              <a:t>Company Name: </a:t>
            </a:r>
          </a:p>
          <a:p>
            <a:pPr algn="l" fontAlgn="base"/>
            <a:r>
              <a:rPr lang="en-US" sz="2000" i="0" dirty="0">
                <a:solidFill>
                  <a:srgbClr val="3C4043"/>
                </a:solidFill>
                <a:effectLst/>
              </a:rPr>
              <a:t>Company Profile: </a:t>
            </a:r>
            <a:endParaRPr lang="en-KE" sz="2000" dirty="0"/>
          </a:p>
          <a:p>
            <a:endParaRPr lang="en-KE" sz="2000" dirty="0"/>
          </a:p>
        </p:txBody>
      </p:sp>
    </p:spTree>
    <p:extLst>
      <p:ext uri="{BB962C8B-B14F-4D97-AF65-F5344CB8AC3E}">
        <p14:creationId xmlns:p14="http://schemas.microsoft.com/office/powerpoint/2010/main" val="32426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EB8816F-3C43-451B-A8D1-E2AB4F97B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4"/>
            <a:ext cx="12191999" cy="6859014"/>
          </a:xfrm>
          <a:prstGeom prst="rect">
            <a:avLst/>
          </a:prstGeom>
        </p:spPr>
      </p:pic>
      <p:sp>
        <p:nvSpPr>
          <p:cNvPr id="3" name="TextBox 2">
            <a:extLst>
              <a:ext uri="{FF2B5EF4-FFF2-40B4-BE49-F238E27FC236}">
                <a16:creationId xmlns:a16="http://schemas.microsoft.com/office/drawing/2014/main" id="{2EDE18E0-3801-42C1-A2A5-6B68D79FDD17}"/>
              </a:ext>
            </a:extLst>
          </p:cNvPr>
          <p:cNvSpPr txBox="1"/>
          <p:nvPr/>
        </p:nvSpPr>
        <p:spPr>
          <a:xfrm>
            <a:off x="1074225" y="491194"/>
            <a:ext cx="9541566" cy="1446550"/>
          </a:xfrm>
          <a:prstGeom prst="rect">
            <a:avLst/>
          </a:prstGeom>
          <a:noFill/>
        </p:spPr>
        <p:txBody>
          <a:bodyPr wrap="square">
            <a:spAutoFit/>
          </a:bodyPr>
          <a:lstStyle/>
          <a:p>
            <a:r>
              <a:rPr lang="en-US" sz="4400" b="1" i="0" u="none" strike="noStrike" baseline="0" dirty="0">
                <a:solidFill>
                  <a:srgbClr val="222A9C"/>
                </a:solidFill>
                <a:latin typeface="PublicSans-Bold"/>
              </a:rPr>
              <a:t>Data Cleaning and </a:t>
            </a:r>
          </a:p>
          <a:p>
            <a:r>
              <a:rPr lang="en-US" sz="4400" b="1" i="0" u="none" strike="noStrike" baseline="0" dirty="0">
                <a:solidFill>
                  <a:srgbClr val="222A9C"/>
                </a:solidFill>
                <a:latin typeface="PublicSans-Bold"/>
              </a:rPr>
              <a:t>Preprocessing</a:t>
            </a:r>
            <a:endParaRPr lang="en-KE" sz="4400" dirty="0"/>
          </a:p>
        </p:txBody>
      </p:sp>
      <p:sp>
        <p:nvSpPr>
          <p:cNvPr id="12" name="TextBox 11">
            <a:extLst>
              <a:ext uri="{FF2B5EF4-FFF2-40B4-BE49-F238E27FC236}">
                <a16:creationId xmlns:a16="http://schemas.microsoft.com/office/drawing/2014/main" id="{1B57B181-718E-414D-957A-D6714B32DFBB}"/>
              </a:ext>
            </a:extLst>
          </p:cNvPr>
          <p:cNvSpPr txBox="1"/>
          <p:nvPr/>
        </p:nvSpPr>
        <p:spPr>
          <a:xfrm>
            <a:off x="1074225" y="2413337"/>
            <a:ext cx="3596306" cy="400110"/>
          </a:xfrm>
          <a:prstGeom prst="rect">
            <a:avLst/>
          </a:prstGeom>
          <a:noFill/>
        </p:spPr>
        <p:txBody>
          <a:bodyPr wrap="none" rtlCol="0">
            <a:spAutoFit/>
          </a:bodyPr>
          <a:lstStyle/>
          <a:p>
            <a:r>
              <a:rPr lang="en-US" sz="2000" dirty="0"/>
              <a:t>Removing  unnecessary Columns</a:t>
            </a:r>
            <a:endParaRPr lang="en-KE" sz="2000" dirty="0"/>
          </a:p>
        </p:txBody>
      </p:sp>
    </p:spTree>
    <p:extLst>
      <p:ext uri="{BB962C8B-B14F-4D97-AF65-F5344CB8AC3E}">
        <p14:creationId xmlns:p14="http://schemas.microsoft.com/office/powerpoint/2010/main" val="3388914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CF53C8-52CF-4980-BD65-CFFF1D3AE887}"/>
              </a:ext>
            </a:extLst>
          </p:cNvPr>
          <p:cNvPicPr>
            <a:picLocks noChangeAspect="1"/>
          </p:cNvPicPr>
          <p:nvPr/>
        </p:nvPicPr>
        <p:blipFill>
          <a:blip r:embed="rId2"/>
          <a:stretch>
            <a:fillRect/>
          </a:stretch>
        </p:blipFill>
        <p:spPr>
          <a:xfrm>
            <a:off x="0" y="0"/>
            <a:ext cx="12192000" cy="6857999"/>
          </a:xfrm>
          <a:prstGeom prst="rect">
            <a:avLst/>
          </a:prstGeom>
        </p:spPr>
      </p:pic>
      <p:pic>
        <p:nvPicPr>
          <p:cNvPr id="3" name="Picture 2">
            <a:extLst>
              <a:ext uri="{FF2B5EF4-FFF2-40B4-BE49-F238E27FC236}">
                <a16:creationId xmlns:a16="http://schemas.microsoft.com/office/drawing/2014/main" id="{CE273CDD-47FA-46DD-B717-0B377DF95D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114" y="808424"/>
            <a:ext cx="10813772" cy="5858601"/>
          </a:xfrm>
          <a:prstGeom prst="rect">
            <a:avLst/>
          </a:prstGeom>
        </p:spPr>
      </p:pic>
      <p:sp>
        <p:nvSpPr>
          <p:cNvPr id="4" name="TextBox 3">
            <a:extLst>
              <a:ext uri="{FF2B5EF4-FFF2-40B4-BE49-F238E27FC236}">
                <a16:creationId xmlns:a16="http://schemas.microsoft.com/office/drawing/2014/main" id="{DE61E46C-A986-40B5-A477-083E8CCDD6EF}"/>
              </a:ext>
            </a:extLst>
          </p:cNvPr>
          <p:cNvSpPr txBox="1"/>
          <p:nvPr/>
        </p:nvSpPr>
        <p:spPr>
          <a:xfrm>
            <a:off x="1258957" y="190975"/>
            <a:ext cx="6096000" cy="584775"/>
          </a:xfrm>
          <a:prstGeom prst="rect">
            <a:avLst/>
          </a:prstGeom>
          <a:noFill/>
        </p:spPr>
        <p:txBody>
          <a:bodyPr wrap="square">
            <a:spAutoFit/>
          </a:bodyPr>
          <a:lstStyle/>
          <a:p>
            <a:r>
              <a:rPr lang="en-US" sz="3200" b="1" i="0" u="none" strike="noStrike" baseline="0" dirty="0">
                <a:solidFill>
                  <a:srgbClr val="222A9C"/>
                </a:solidFill>
                <a:latin typeface="PublicSans-Bold"/>
              </a:rPr>
              <a:t>Exploratory Data Analysis</a:t>
            </a:r>
            <a:endParaRPr lang="en-KE" sz="3200" dirty="0"/>
          </a:p>
        </p:txBody>
      </p:sp>
    </p:spTree>
    <p:extLst>
      <p:ext uri="{BB962C8B-B14F-4D97-AF65-F5344CB8AC3E}">
        <p14:creationId xmlns:p14="http://schemas.microsoft.com/office/powerpoint/2010/main" val="325574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D4AE50-7143-4293-AD01-4781E9062478}"/>
              </a:ext>
            </a:extLst>
          </p:cNvPr>
          <p:cNvPicPr>
            <a:picLocks noChangeAspect="1"/>
          </p:cNvPicPr>
          <p:nvPr/>
        </p:nvPicPr>
        <p:blipFill>
          <a:blip r:embed="rId2"/>
          <a:stretch>
            <a:fillRect/>
          </a:stretch>
        </p:blipFill>
        <p:spPr>
          <a:xfrm>
            <a:off x="0" y="0"/>
            <a:ext cx="12192000" cy="6857999"/>
          </a:xfrm>
          <a:prstGeom prst="rect">
            <a:avLst/>
          </a:prstGeom>
        </p:spPr>
      </p:pic>
      <p:pic>
        <p:nvPicPr>
          <p:cNvPr id="3" name="Picture 2">
            <a:extLst>
              <a:ext uri="{FF2B5EF4-FFF2-40B4-BE49-F238E27FC236}">
                <a16:creationId xmlns:a16="http://schemas.microsoft.com/office/drawing/2014/main" id="{F2E6AC77-50CC-4D1C-A26C-A7139A6F4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905" y="626403"/>
            <a:ext cx="11074189" cy="6231597"/>
          </a:xfrm>
          <a:prstGeom prst="rect">
            <a:avLst/>
          </a:prstGeom>
        </p:spPr>
      </p:pic>
      <p:sp>
        <p:nvSpPr>
          <p:cNvPr id="4" name="TextBox 3">
            <a:extLst>
              <a:ext uri="{FF2B5EF4-FFF2-40B4-BE49-F238E27FC236}">
                <a16:creationId xmlns:a16="http://schemas.microsoft.com/office/drawing/2014/main" id="{995E2419-9375-47F3-B836-5C7BA50A2DAD}"/>
              </a:ext>
            </a:extLst>
          </p:cNvPr>
          <p:cNvSpPr txBox="1"/>
          <p:nvPr/>
        </p:nvSpPr>
        <p:spPr>
          <a:xfrm>
            <a:off x="768626" y="106882"/>
            <a:ext cx="6096000" cy="646331"/>
          </a:xfrm>
          <a:prstGeom prst="rect">
            <a:avLst/>
          </a:prstGeom>
          <a:noFill/>
        </p:spPr>
        <p:txBody>
          <a:bodyPr wrap="square">
            <a:spAutoFit/>
          </a:bodyPr>
          <a:lstStyle/>
          <a:p>
            <a:r>
              <a:rPr lang="en-US" sz="3600" b="1" i="0" u="none" strike="noStrike" baseline="0" dirty="0">
                <a:solidFill>
                  <a:srgbClr val="222A9C"/>
                </a:solidFill>
                <a:latin typeface="PublicSans-Bold"/>
              </a:rPr>
              <a:t>Exploratory Data Analysis</a:t>
            </a:r>
            <a:endParaRPr lang="en-KE" sz="3600" dirty="0"/>
          </a:p>
        </p:txBody>
      </p:sp>
    </p:spTree>
    <p:extLst>
      <p:ext uri="{BB962C8B-B14F-4D97-AF65-F5344CB8AC3E}">
        <p14:creationId xmlns:p14="http://schemas.microsoft.com/office/powerpoint/2010/main" val="3684866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2371</TotalTime>
  <Words>1758</Words>
  <Application>Microsoft Office PowerPoint</Application>
  <PresentationFormat>Widescreen</PresentationFormat>
  <Paragraphs>244</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Calibri Light</vt:lpstr>
      <vt:lpstr>Cambria Math</vt:lpstr>
      <vt:lpstr>KaTeX_Main</vt:lpstr>
      <vt:lpstr>KaTeX_Math</vt:lpstr>
      <vt:lpstr>Merriweather</vt:lpstr>
      <vt:lpstr>PublicSans-Bold</vt:lpstr>
      <vt:lpstr>system-ui</vt:lpstr>
      <vt:lpstr>Office Theme</vt:lpstr>
      <vt:lpstr>Resume Parsing and Scoring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Resume Scoring and Ranking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Parsing and Scoring</dc:title>
  <dc:creator>Moses Mugambi</dc:creator>
  <cp:lastModifiedBy>Moses Mugambi</cp:lastModifiedBy>
  <cp:revision>225</cp:revision>
  <dcterms:created xsi:type="dcterms:W3CDTF">2025-02-20T15:39:39Z</dcterms:created>
  <dcterms:modified xsi:type="dcterms:W3CDTF">2025-03-23T20:14:16Z</dcterms:modified>
</cp:coreProperties>
</file>