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73" r:id="rId11"/>
    <p:sldId id="272" r:id="rId12"/>
    <p:sldId id="265" r:id="rId13"/>
    <p:sldId id="266" r:id="rId14"/>
    <p:sldId id="269" r:id="rId15"/>
    <p:sldId id="267" r:id="rId16"/>
    <p:sldId id="268" r:id="rId17"/>
    <p:sldId id="270" r:id="rId18"/>
    <p:sldId id="271" r:id="rId19"/>
  </p:sldIdLst>
  <p:sldSz cx="12192000" cy="6858000"/>
  <p:notesSz cx="6858000" cy="9144000"/>
  <p:defaultText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40B05-115A-4355-A517-5FC630F1FA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KE"/>
          </a:p>
        </p:txBody>
      </p:sp>
      <p:sp>
        <p:nvSpPr>
          <p:cNvPr id="3" name="Subtitle 2">
            <a:extLst>
              <a:ext uri="{FF2B5EF4-FFF2-40B4-BE49-F238E27FC236}">
                <a16:creationId xmlns:a16="http://schemas.microsoft.com/office/drawing/2014/main" id="{B2577A41-02E7-411E-A9FC-BD37D6150F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KE"/>
          </a:p>
        </p:txBody>
      </p:sp>
      <p:sp>
        <p:nvSpPr>
          <p:cNvPr id="4" name="Date Placeholder 3">
            <a:extLst>
              <a:ext uri="{FF2B5EF4-FFF2-40B4-BE49-F238E27FC236}">
                <a16:creationId xmlns:a16="http://schemas.microsoft.com/office/drawing/2014/main" id="{207452BD-A05A-4F2C-9FAA-D02091A56948}"/>
              </a:ext>
            </a:extLst>
          </p:cNvPr>
          <p:cNvSpPr>
            <a:spLocks noGrp="1"/>
          </p:cNvSpPr>
          <p:nvPr>
            <p:ph type="dt" sz="half" idx="10"/>
          </p:nvPr>
        </p:nvSpPr>
        <p:spPr/>
        <p:txBody>
          <a:bodyPr/>
          <a:lstStyle/>
          <a:p>
            <a:fld id="{96509E48-E991-4F48-AD66-54FCE2631702}" type="datetimeFigureOut">
              <a:rPr lang="en-KE" smtClean="0"/>
              <a:t>21/02/2025</a:t>
            </a:fld>
            <a:endParaRPr lang="en-KE"/>
          </a:p>
        </p:txBody>
      </p:sp>
      <p:sp>
        <p:nvSpPr>
          <p:cNvPr id="5" name="Footer Placeholder 4">
            <a:extLst>
              <a:ext uri="{FF2B5EF4-FFF2-40B4-BE49-F238E27FC236}">
                <a16:creationId xmlns:a16="http://schemas.microsoft.com/office/drawing/2014/main" id="{7505B14D-B661-4D65-AF36-3FFF82A198C8}"/>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737D25EE-91C7-474B-9AD5-EEE18EDA255B}"/>
              </a:ext>
            </a:extLst>
          </p:cNvPr>
          <p:cNvSpPr>
            <a:spLocks noGrp="1"/>
          </p:cNvSpPr>
          <p:nvPr>
            <p:ph type="sldNum" sz="quarter" idx="12"/>
          </p:nvPr>
        </p:nvSpPr>
        <p:spPr/>
        <p:txBody>
          <a:bodyPr/>
          <a:lstStyle/>
          <a:p>
            <a:fld id="{7837FF03-8211-4FB0-AD4C-742723A6E898}" type="slidenum">
              <a:rPr lang="en-KE" smtClean="0"/>
              <a:t>‹#›</a:t>
            </a:fld>
            <a:endParaRPr lang="en-KE"/>
          </a:p>
        </p:txBody>
      </p:sp>
    </p:spTree>
    <p:extLst>
      <p:ext uri="{BB962C8B-B14F-4D97-AF65-F5344CB8AC3E}">
        <p14:creationId xmlns:p14="http://schemas.microsoft.com/office/powerpoint/2010/main" val="692691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221BE-73C3-4B44-BD3B-2E16B8D46205}"/>
              </a:ext>
            </a:extLst>
          </p:cNvPr>
          <p:cNvSpPr>
            <a:spLocks noGrp="1"/>
          </p:cNvSpPr>
          <p:nvPr>
            <p:ph type="title"/>
          </p:nvPr>
        </p:nvSpPr>
        <p:spPr/>
        <p:txBody>
          <a:bodyPr/>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99EC8DBB-E660-4F2E-8949-C18E50DBDE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6EC41D5A-261A-41A6-9A1E-9F06D35692DF}"/>
              </a:ext>
            </a:extLst>
          </p:cNvPr>
          <p:cNvSpPr>
            <a:spLocks noGrp="1"/>
          </p:cNvSpPr>
          <p:nvPr>
            <p:ph type="dt" sz="half" idx="10"/>
          </p:nvPr>
        </p:nvSpPr>
        <p:spPr/>
        <p:txBody>
          <a:bodyPr/>
          <a:lstStyle/>
          <a:p>
            <a:fld id="{96509E48-E991-4F48-AD66-54FCE2631702}" type="datetimeFigureOut">
              <a:rPr lang="en-KE" smtClean="0"/>
              <a:t>21/02/2025</a:t>
            </a:fld>
            <a:endParaRPr lang="en-KE"/>
          </a:p>
        </p:txBody>
      </p:sp>
      <p:sp>
        <p:nvSpPr>
          <p:cNvPr id="5" name="Footer Placeholder 4">
            <a:extLst>
              <a:ext uri="{FF2B5EF4-FFF2-40B4-BE49-F238E27FC236}">
                <a16:creationId xmlns:a16="http://schemas.microsoft.com/office/drawing/2014/main" id="{D8868181-1EEA-4059-8806-A34FC3AACA91}"/>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27D7AB04-BEA6-40A6-8237-1CEA3337676E}"/>
              </a:ext>
            </a:extLst>
          </p:cNvPr>
          <p:cNvSpPr>
            <a:spLocks noGrp="1"/>
          </p:cNvSpPr>
          <p:nvPr>
            <p:ph type="sldNum" sz="quarter" idx="12"/>
          </p:nvPr>
        </p:nvSpPr>
        <p:spPr/>
        <p:txBody>
          <a:bodyPr/>
          <a:lstStyle/>
          <a:p>
            <a:fld id="{7837FF03-8211-4FB0-AD4C-742723A6E898}" type="slidenum">
              <a:rPr lang="en-KE" smtClean="0"/>
              <a:t>‹#›</a:t>
            </a:fld>
            <a:endParaRPr lang="en-KE"/>
          </a:p>
        </p:txBody>
      </p:sp>
    </p:spTree>
    <p:extLst>
      <p:ext uri="{BB962C8B-B14F-4D97-AF65-F5344CB8AC3E}">
        <p14:creationId xmlns:p14="http://schemas.microsoft.com/office/powerpoint/2010/main" val="2542414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116F4B-77F9-461A-B402-C283D04BEDC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E45E64A0-3BC3-4984-B27F-33EC51DD1F9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4D9ED940-8EC2-4B3F-8F39-B30D912355E2}"/>
              </a:ext>
            </a:extLst>
          </p:cNvPr>
          <p:cNvSpPr>
            <a:spLocks noGrp="1"/>
          </p:cNvSpPr>
          <p:nvPr>
            <p:ph type="dt" sz="half" idx="10"/>
          </p:nvPr>
        </p:nvSpPr>
        <p:spPr/>
        <p:txBody>
          <a:bodyPr/>
          <a:lstStyle/>
          <a:p>
            <a:fld id="{96509E48-E991-4F48-AD66-54FCE2631702}" type="datetimeFigureOut">
              <a:rPr lang="en-KE" smtClean="0"/>
              <a:t>21/02/2025</a:t>
            </a:fld>
            <a:endParaRPr lang="en-KE"/>
          </a:p>
        </p:txBody>
      </p:sp>
      <p:sp>
        <p:nvSpPr>
          <p:cNvPr id="5" name="Footer Placeholder 4">
            <a:extLst>
              <a:ext uri="{FF2B5EF4-FFF2-40B4-BE49-F238E27FC236}">
                <a16:creationId xmlns:a16="http://schemas.microsoft.com/office/drawing/2014/main" id="{2DAE5D9D-FCC5-4E07-92E3-10C5E26F7950}"/>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F0A56C1D-201E-4972-A992-8D1028E8D7DA}"/>
              </a:ext>
            </a:extLst>
          </p:cNvPr>
          <p:cNvSpPr>
            <a:spLocks noGrp="1"/>
          </p:cNvSpPr>
          <p:nvPr>
            <p:ph type="sldNum" sz="quarter" idx="12"/>
          </p:nvPr>
        </p:nvSpPr>
        <p:spPr/>
        <p:txBody>
          <a:bodyPr/>
          <a:lstStyle/>
          <a:p>
            <a:fld id="{7837FF03-8211-4FB0-AD4C-742723A6E898}" type="slidenum">
              <a:rPr lang="en-KE" smtClean="0"/>
              <a:t>‹#›</a:t>
            </a:fld>
            <a:endParaRPr lang="en-KE"/>
          </a:p>
        </p:txBody>
      </p:sp>
    </p:spTree>
    <p:extLst>
      <p:ext uri="{BB962C8B-B14F-4D97-AF65-F5344CB8AC3E}">
        <p14:creationId xmlns:p14="http://schemas.microsoft.com/office/powerpoint/2010/main" val="2033174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33510-ED99-4044-B403-C78AB3998DBC}"/>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3424024B-DBEE-4D29-8E7F-DA6C8BFE84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4E324EC3-5645-4017-8023-2A80CC5B812F}"/>
              </a:ext>
            </a:extLst>
          </p:cNvPr>
          <p:cNvSpPr>
            <a:spLocks noGrp="1"/>
          </p:cNvSpPr>
          <p:nvPr>
            <p:ph type="dt" sz="half" idx="10"/>
          </p:nvPr>
        </p:nvSpPr>
        <p:spPr/>
        <p:txBody>
          <a:bodyPr/>
          <a:lstStyle/>
          <a:p>
            <a:fld id="{96509E48-E991-4F48-AD66-54FCE2631702}" type="datetimeFigureOut">
              <a:rPr lang="en-KE" smtClean="0"/>
              <a:t>21/02/2025</a:t>
            </a:fld>
            <a:endParaRPr lang="en-KE"/>
          </a:p>
        </p:txBody>
      </p:sp>
      <p:sp>
        <p:nvSpPr>
          <p:cNvPr id="5" name="Footer Placeholder 4">
            <a:extLst>
              <a:ext uri="{FF2B5EF4-FFF2-40B4-BE49-F238E27FC236}">
                <a16:creationId xmlns:a16="http://schemas.microsoft.com/office/drawing/2014/main" id="{09C2F5F3-EADA-444E-9ACB-3ADAA4AC4915}"/>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68881BCC-11E8-43B0-B13D-C3D4FBD5EB30}"/>
              </a:ext>
            </a:extLst>
          </p:cNvPr>
          <p:cNvSpPr>
            <a:spLocks noGrp="1"/>
          </p:cNvSpPr>
          <p:nvPr>
            <p:ph type="sldNum" sz="quarter" idx="12"/>
          </p:nvPr>
        </p:nvSpPr>
        <p:spPr/>
        <p:txBody>
          <a:bodyPr/>
          <a:lstStyle/>
          <a:p>
            <a:fld id="{7837FF03-8211-4FB0-AD4C-742723A6E898}" type="slidenum">
              <a:rPr lang="en-KE" smtClean="0"/>
              <a:t>‹#›</a:t>
            </a:fld>
            <a:endParaRPr lang="en-KE"/>
          </a:p>
        </p:txBody>
      </p:sp>
    </p:spTree>
    <p:extLst>
      <p:ext uri="{BB962C8B-B14F-4D97-AF65-F5344CB8AC3E}">
        <p14:creationId xmlns:p14="http://schemas.microsoft.com/office/powerpoint/2010/main" val="2924873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66430-487A-4F3D-8D24-65CA8F6265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KE"/>
          </a:p>
        </p:txBody>
      </p:sp>
      <p:sp>
        <p:nvSpPr>
          <p:cNvPr id="3" name="Text Placeholder 2">
            <a:extLst>
              <a:ext uri="{FF2B5EF4-FFF2-40B4-BE49-F238E27FC236}">
                <a16:creationId xmlns:a16="http://schemas.microsoft.com/office/drawing/2014/main" id="{68E68FCB-FBD4-44EB-9CB1-16A548A047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DB0EE7-D04D-4DBD-87A9-765677551538}"/>
              </a:ext>
            </a:extLst>
          </p:cNvPr>
          <p:cNvSpPr>
            <a:spLocks noGrp="1"/>
          </p:cNvSpPr>
          <p:nvPr>
            <p:ph type="dt" sz="half" idx="10"/>
          </p:nvPr>
        </p:nvSpPr>
        <p:spPr/>
        <p:txBody>
          <a:bodyPr/>
          <a:lstStyle/>
          <a:p>
            <a:fld id="{96509E48-E991-4F48-AD66-54FCE2631702}" type="datetimeFigureOut">
              <a:rPr lang="en-KE" smtClean="0"/>
              <a:t>21/02/2025</a:t>
            </a:fld>
            <a:endParaRPr lang="en-KE"/>
          </a:p>
        </p:txBody>
      </p:sp>
      <p:sp>
        <p:nvSpPr>
          <p:cNvPr id="5" name="Footer Placeholder 4">
            <a:extLst>
              <a:ext uri="{FF2B5EF4-FFF2-40B4-BE49-F238E27FC236}">
                <a16:creationId xmlns:a16="http://schemas.microsoft.com/office/drawing/2014/main" id="{B481B168-1C07-472E-AA39-42CC17C99955}"/>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FDC1FC97-9A99-447A-8941-660A56BF3A63}"/>
              </a:ext>
            </a:extLst>
          </p:cNvPr>
          <p:cNvSpPr>
            <a:spLocks noGrp="1"/>
          </p:cNvSpPr>
          <p:nvPr>
            <p:ph type="sldNum" sz="quarter" idx="12"/>
          </p:nvPr>
        </p:nvSpPr>
        <p:spPr/>
        <p:txBody>
          <a:bodyPr/>
          <a:lstStyle/>
          <a:p>
            <a:fld id="{7837FF03-8211-4FB0-AD4C-742723A6E898}" type="slidenum">
              <a:rPr lang="en-KE" smtClean="0"/>
              <a:t>‹#›</a:t>
            </a:fld>
            <a:endParaRPr lang="en-KE"/>
          </a:p>
        </p:txBody>
      </p:sp>
    </p:spTree>
    <p:extLst>
      <p:ext uri="{BB962C8B-B14F-4D97-AF65-F5344CB8AC3E}">
        <p14:creationId xmlns:p14="http://schemas.microsoft.com/office/powerpoint/2010/main" val="684625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C8083-64C7-4BEF-82EC-ACF94E560B35}"/>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F1D4963F-DF08-4707-BDB1-0A6C88D0964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Content Placeholder 3">
            <a:extLst>
              <a:ext uri="{FF2B5EF4-FFF2-40B4-BE49-F238E27FC236}">
                <a16:creationId xmlns:a16="http://schemas.microsoft.com/office/drawing/2014/main" id="{4FEA10AC-3042-4BE4-A818-3480A7416E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Date Placeholder 4">
            <a:extLst>
              <a:ext uri="{FF2B5EF4-FFF2-40B4-BE49-F238E27FC236}">
                <a16:creationId xmlns:a16="http://schemas.microsoft.com/office/drawing/2014/main" id="{FF7C919B-2039-491A-8BC9-8AC5FF465FDB}"/>
              </a:ext>
            </a:extLst>
          </p:cNvPr>
          <p:cNvSpPr>
            <a:spLocks noGrp="1"/>
          </p:cNvSpPr>
          <p:nvPr>
            <p:ph type="dt" sz="half" idx="10"/>
          </p:nvPr>
        </p:nvSpPr>
        <p:spPr/>
        <p:txBody>
          <a:bodyPr/>
          <a:lstStyle/>
          <a:p>
            <a:fld id="{96509E48-E991-4F48-AD66-54FCE2631702}" type="datetimeFigureOut">
              <a:rPr lang="en-KE" smtClean="0"/>
              <a:t>21/02/2025</a:t>
            </a:fld>
            <a:endParaRPr lang="en-KE"/>
          </a:p>
        </p:txBody>
      </p:sp>
      <p:sp>
        <p:nvSpPr>
          <p:cNvPr id="6" name="Footer Placeholder 5">
            <a:extLst>
              <a:ext uri="{FF2B5EF4-FFF2-40B4-BE49-F238E27FC236}">
                <a16:creationId xmlns:a16="http://schemas.microsoft.com/office/drawing/2014/main" id="{74FC922E-731A-462D-8A81-E2B1DF8216D6}"/>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3BCF9113-9904-430B-BA53-0CE867EBA140}"/>
              </a:ext>
            </a:extLst>
          </p:cNvPr>
          <p:cNvSpPr>
            <a:spLocks noGrp="1"/>
          </p:cNvSpPr>
          <p:nvPr>
            <p:ph type="sldNum" sz="quarter" idx="12"/>
          </p:nvPr>
        </p:nvSpPr>
        <p:spPr/>
        <p:txBody>
          <a:bodyPr/>
          <a:lstStyle/>
          <a:p>
            <a:fld id="{7837FF03-8211-4FB0-AD4C-742723A6E898}" type="slidenum">
              <a:rPr lang="en-KE" smtClean="0"/>
              <a:t>‹#›</a:t>
            </a:fld>
            <a:endParaRPr lang="en-KE"/>
          </a:p>
        </p:txBody>
      </p:sp>
    </p:spTree>
    <p:extLst>
      <p:ext uri="{BB962C8B-B14F-4D97-AF65-F5344CB8AC3E}">
        <p14:creationId xmlns:p14="http://schemas.microsoft.com/office/powerpoint/2010/main" val="437210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BAC95-D002-424A-B749-65731C4E4896}"/>
              </a:ext>
            </a:extLst>
          </p:cNvPr>
          <p:cNvSpPr>
            <a:spLocks noGrp="1"/>
          </p:cNvSpPr>
          <p:nvPr>
            <p:ph type="title"/>
          </p:nvPr>
        </p:nvSpPr>
        <p:spPr>
          <a:xfrm>
            <a:off x="839788" y="365125"/>
            <a:ext cx="10515600" cy="1325563"/>
          </a:xfrm>
        </p:spPr>
        <p:txBody>
          <a:bodyPr/>
          <a:lstStyle/>
          <a:p>
            <a:r>
              <a:rPr lang="en-US"/>
              <a:t>Click to edit Master title style</a:t>
            </a:r>
            <a:endParaRPr lang="en-KE"/>
          </a:p>
        </p:txBody>
      </p:sp>
      <p:sp>
        <p:nvSpPr>
          <p:cNvPr id="3" name="Text Placeholder 2">
            <a:extLst>
              <a:ext uri="{FF2B5EF4-FFF2-40B4-BE49-F238E27FC236}">
                <a16:creationId xmlns:a16="http://schemas.microsoft.com/office/drawing/2014/main" id="{11A6AC02-2B50-4F23-BEF5-83BCE69292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9284C9-4FCB-4447-8CC9-857CDB31A7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Text Placeholder 4">
            <a:extLst>
              <a:ext uri="{FF2B5EF4-FFF2-40B4-BE49-F238E27FC236}">
                <a16:creationId xmlns:a16="http://schemas.microsoft.com/office/drawing/2014/main" id="{1EFA9500-7600-46CA-9267-FAC61787D5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9315FF3-912A-4A4A-921A-AD8B01186EC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7" name="Date Placeholder 6">
            <a:extLst>
              <a:ext uri="{FF2B5EF4-FFF2-40B4-BE49-F238E27FC236}">
                <a16:creationId xmlns:a16="http://schemas.microsoft.com/office/drawing/2014/main" id="{EC037217-47F6-4105-AB0E-A92FF11AC9CB}"/>
              </a:ext>
            </a:extLst>
          </p:cNvPr>
          <p:cNvSpPr>
            <a:spLocks noGrp="1"/>
          </p:cNvSpPr>
          <p:nvPr>
            <p:ph type="dt" sz="half" idx="10"/>
          </p:nvPr>
        </p:nvSpPr>
        <p:spPr/>
        <p:txBody>
          <a:bodyPr/>
          <a:lstStyle/>
          <a:p>
            <a:fld id="{96509E48-E991-4F48-AD66-54FCE2631702}" type="datetimeFigureOut">
              <a:rPr lang="en-KE" smtClean="0"/>
              <a:t>21/02/2025</a:t>
            </a:fld>
            <a:endParaRPr lang="en-KE"/>
          </a:p>
        </p:txBody>
      </p:sp>
      <p:sp>
        <p:nvSpPr>
          <p:cNvPr id="8" name="Footer Placeholder 7">
            <a:extLst>
              <a:ext uri="{FF2B5EF4-FFF2-40B4-BE49-F238E27FC236}">
                <a16:creationId xmlns:a16="http://schemas.microsoft.com/office/drawing/2014/main" id="{808FD162-B527-4464-B67E-41DA081B673F}"/>
              </a:ext>
            </a:extLst>
          </p:cNvPr>
          <p:cNvSpPr>
            <a:spLocks noGrp="1"/>
          </p:cNvSpPr>
          <p:nvPr>
            <p:ph type="ftr" sz="quarter" idx="11"/>
          </p:nvPr>
        </p:nvSpPr>
        <p:spPr/>
        <p:txBody>
          <a:bodyPr/>
          <a:lstStyle/>
          <a:p>
            <a:endParaRPr lang="en-KE"/>
          </a:p>
        </p:txBody>
      </p:sp>
      <p:sp>
        <p:nvSpPr>
          <p:cNvPr id="9" name="Slide Number Placeholder 8">
            <a:extLst>
              <a:ext uri="{FF2B5EF4-FFF2-40B4-BE49-F238E27FC236}">
                <a16:creationId xmlns:a16="http://schemas.microsoft.com/office/drawing/2014/main" id="{7E26EA2E-A01C-45D6-9F8A-D44F98034452}"/>
              </a:ext>
            </a:extLst>
          </p:cNvPr>
          <p:cNvSpPr>
            <a:spLocks noGrp="1"/>
          </p:cNvSpPr>
          <p:nvPr>
            <p:ph type="sldNum" sz="quarter" idx="12"/>
          </p:nvPr>
        </p:nvSpPr>
        <p:spPr/>
        <p:txBody>
          <a:bodyPr/>
          <a:lstStyle/>
          <a:p>
            <a:fld id="{7837FF03-8211-4FB0-AD4C-742723A6E898}" type="slidenum">
              <a:rPr lang="en-KE" smtClean="0"/>
              <a:t>‹#›</a:t>
            </a:fld>
            <a:endParaRPr lang="en-KE"/>
          </a:p>
        </p:txBody>
      </p:sp>
    </p:spTree>
    <p:extLst>
      <p:ext uri="{BB962C8B-B14F-4D97-AF65-F5344CB8AC3E}">
        <p14:creationId xmlns:p14="http://schemas.microsoft.com/office/powerpoint/2010/main" val="898740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E424E-A12D-4E6B-A815-E4CD37B0F557}"/>
              </a:ext>
            </a:extLst>
          </p:cNvPr>
          <p:cNvSpPr>
            <a:spLocks noGrp="1"/>
          </p:cNvSpPr>
          <p:nvPr>
            <p:ph type="title"/>
          </p:nvPr>
        </p:nvSpPr>
        <p:spPr/>
        <p:txBody>
          <a:bodyPr/>
          <a:lstStyle/>
          <a:p>
            <a:r>
              <a:rPr lang="en-US"/>
              <a:t>Click to edit Master title style</a:t>
            </a:r>
            <a:endParaRPr lang="en-KE"/>
          </a:p>
        </p:txBody>
      </p:sp>
      <p:sp>
        <p:nvSpPr>
          <p:cNvPr id="3" name="Date Placeholder 2">
            <a:extLst>
              <a:ext uri="{FF2B5EF4-FFF2-40B4-BE49-F238E27FC236}">
                <a16:creationId xmlns:a16="http://schemas.microsoft.com/office/drawing/2014/main" id="{0E5255A3-FFD5-42D1-A223-BD1DA0FF2BEC}"/>
              </a:ext>
            </a:extLst>
          </p:cNvPr>
          <p:cNvSpPr>
            <a:spLocks noGrp="1"/>
          </p:cNvSpPr>
          <p:nvPr>
            <p:ph type="dt" sz="half" idx="10"/>
          </p:nvPr>
        </p:nvSpPr>
        <p:spPr/>
        <p:txBody>
          <a:bodyPr/>
          <a:lstStyle/>
          <a:p>
            <a:fld id="{96509E48-E991-4F48-AD66-54FCE2631702}" type="datetimeFigureOut">
              <a:rPr lang="en-KE" smtClean="0"/>
              <a:t>21/02/2025</a:t>
            </a:fld>
            <a:endParaRPr lang="en-KE"/>
          </a:p>
        </p:txBody>
      </p:sp>
      <p:sp>
        <p:nvSpPr>
          <p:cNvPr id="4" name="Footer Placeholder 3">
            <a:extLst>
              <a:ext uri="{FF2B5EF4-FFF2-40B4-BE49-F238E27FC236}">
                <a16:creationId xmlns:a16="http://schemas.microsoft.com/office/drawing/2014/main" id="{8DF0807B-998F-4E4A-A445-2528C6D98BA7}"/>
              </a:ext>
            </a:extLst>
          </p:cNvPr>
          <p:cNvSpPr>
            <a:spLocks noGrp="1"/>
          </p:cNvSpPr>
          <p:nvPr>
            <p:ph type="ftr" sz="quarter" idx="11"/>
          </p:nvPr>
        </p:nvSpPr>
        <p:spPr/>
        <p:txBody>
          <a:bodyPr/>
          <a:lstStyle/>
          <a:p>
            <a:endParaRPr lang="en-KE"/>
          </a:p>
        </p:txBody>
      </p:sp>
      <p:sp>
        <p:nvSpPr>
          <p:cNvPr id="5" name="Slide Number Placeholder 4">
            <a:extLst>
              <a:ext uri="{FF2B5EF4-FFF2-40B4-BE49-F238E27FC236}">
                <a16:creationId xmlns:a16="http://schemas.microsoft.com/office/drawing/2014/main" id="{B4EB6978-003B-4C9C-B935-8BD98FFF1781}"/>
              </a:ext>
            </a:extLst>
          </p:cNvPr>
          <p:cNvSpPr>
            <a:spLocks noGrp="1"/>
          </p:cNvSpPr>
          <p:nvPr>
            <p:ph type="sldNum" sz="quarter" idx="12"/>
          </p:nvPr>
        </p:nvSpPr>
        <p:spPr/>
        <p:txBody>
          <a:bodyPr/>
          <a:lstStyle/>
          <a:p>
            <a:fld id="{7837FF03-8211-4FB0-AD4C-742723A6E898}" type="slidenum">
              <a:rPr lang="en-KE" smtClean="0"/>
              <a:t>‹#›</a:t>
            </a:fld>
            <a:endParaRPr lang="en-KE"/>
          </a:p>
        </p:txBody>
      </p:sp>
    </p:spTree>
    <p:extLst>
      <p:ext uri="{BB962C8B-B14F-4D97-AF65-F5344CB8AC3E}">
        <p14:creationId xmlns:p14="http://schemas.microsoft.com/office/powerpoint/2010/main" val="958275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2C2F40-ECF5-4FA8-8A53-39F6F19ECFB1}"/>
              </a:ext>
            </a:extLst>
          </p:cNvPr>
          <p:cNvSpPr>
            <a:spLocks noGrp="1"/>
          </p:cNvSpPr>
          <p:nvPr>
            <p:ph type="dt" sz="half" idx="10"/>
          </p:nvPr>
        </p:nvSpPr>
        <p:spPr/>
        <p:txBody>
          <a:bodyPr/>
          <a:lstStyle/>
          <a:p>
            <a:fld id="{96509E48-E991-4F48-AD66-54FCE2631702}" type="datetimeFigureOut">
              <a:rPr lang="en-KE" smtClean="0"/>
              <a:t>21/02/2025</a:t>
            </a:fld>
            <a:endParaRPr lang="en-KE"/>
          </a:p>
        </p:txBody>
      </p:sp>
      <p:sp>
        <p:nvSpPr>
          <p:cNvPr id="3" name="Footer Placeholder 2">
            <a:extLst>
              <a:ext uri="{FF2B5EF4-FFF2-40B4-BE49-F238E27FC236}">
                <a16:creationId xmlns:a16="http://schemas.microsoft.com/office/drawing/2014/main" id="{D1A8401F-D87B-400A-942E-9FA2FF1FCBA2}"/>
              </a:ext>
            </a:extLst>
          </p:cNvPr>
          <p:cNvSpPr>
            <a:spLocks noGrp="1"/>
          </p:cNvSpPr>
          <p:nvPr>
            <p:ph type="ftr" sz="quarter" idx="11"/>
          </p:nvPr>
        </p:nvSpPr>
        <p:spPr/>
        <p:txBody>
          <a:bodyPr/>
          <a:lstStyle/>
          <a:p>
            <a:endParaRPr lang="en-KE"/>
          </a:p>
        </p:txBody>
      </p:sp>
      <p:sp>
        <p:nvSpPr>
          <p:cNvPr id="4" name="Slide Number Placeholder 3">
            <a:extLst>
              <a:ext uri="{FF2B5EF4-FFF2-40B4-BE49-F238E27FC236}">
                <a16:creationId xmlns:a16="http://schemas.microsoft.com/office/drawing/2014/main" id="{9D5BAA1D-3D10-4CD6-9DAF-82DFA0C4A83B}"/>
              </a:ext>
            </a:extLst>
          </p:cNvPr>
          <p:cNvSpPr>
            <a:spLocks noGrp="1"/>
          </p:cNvSpPr>
          <p:nvPr>
            <p:ph type="sldNum" sz="quarter" idx="12"/>
          </p:nvPr>
        </p:nvSpPr>
        <p:spPr/>
        <p:txBody>
          <a:bodyPr/>
          <a:lstStyle/>
          <a:p>
            <a:fld id="{7837FF03-8211-4FB0-AD4C-742723A6E898}" type="slidenum">
              <a:rPr lang="en-KE" smtClean="0"/>
              <a:t>‹#›</a:t>
            </a:fld>
            <a:endParaRPr lang="en-KE"/>
          </a:p>
        </p:txBody>
      </p:sp>
    </p:spTree>
    <p:extLst>
      <p:ext uri="{BB962C8B-B14F-4D97-AF65-F5344CB8AC3E}">
        <p14:creationId xmlns:p14="http://schemas.microsoft.com/office/powerpoint/2010/main" val="1792474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0D701-A303-4601-90A5-1C90155D0D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Content Placeholder 2">
            <a:extLst>
              <a:ext uri="{FF2B5EF4-FFF2-40B4-BE49-F238E27FC236}">
                <a16:creationId xmlns:a16="http://schemas.microsoft.com/office/drawing/2014/main" id="{B72AC30C-F967-4868-BF6F-0679E85817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Text Placeholder 3">
            <a:extLst>
              <a:ext uri="{FF2B5EF4-FFF2-40B4-BE49-F238E27FC236}">
                <a16:creationId xmlns:a16="http://schemas.microsoft.com/office/drawing/2014/main" id="{57AC4D10-1320-43E6-BC7D-CBC2271278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A79F69-B9B1-4B37-A69F-5AA467DE0024}"/>
              </a:ext>
            </a:extLst>
          </p:cNvPr>
          <p:cNvSpPr>
            <a:spLocks noGrp="1"/>
          </p:cNvSpPr>
          <p:nvPr>
            <p:ph type="dt" sz="half" idx="10"/>
          </p:nvPr>
        </p:nvSpPr>
        <p:spPr/>
        <p:txBody>
          <a:bodyPr/>
          <a:lstStyle/>
          <a:p>
            <a:fld id="{96509E48-E991-4F48-AD66-54FCE2631702}" type="datetimeFigureOut">
              <a:rPr lang="en-KE" smtClean="0"/>
              <a:t>21/02/2025</a:t>
            </a:fld>
            <a:endParaRPr lang="en-KE"/>
          </a:p>
        </p:txBody>
      </p:sp>
      <p:sp>
        <p:nvSpPr>
          <p:cNvPr id="6" name="Footer Placeholder 5">
            <a:extLst>
              <a:ext uri="{FF2B5EF4-FFF2-40B4-BE49-F238E27FC236}">
                <a16:creationId xmlns:a16="http://schemas.microsoft.com/office/drawing/2014/main" id="{798A4FE3-F1E7-41B1-9180-97F5D582B6AB}"/>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18BADCB0-C0EE-4BEA-875A-9D5C4D2E3171}"/>
              </a:ext>
            </a:extLst>
          </p:cNvPr>
          <p:cNvSpPr>
            <a:spLocks noGrp="1"/>
          </p:cNvSpPr>
          <p:nvPr>
            <p:ph type="sldNum" sz="quarter" idx="12"/>
          </p:nvPr>
        </p:nvSpPr>
        <p:spPr/>
        <p:txBody>
          <a:bodyPr/>
          <a:lstStyle/>
          <a:p>
            <a:fld id="{7837FF03-8211-4FB0-AD4C-742723A6E898}" type="slidenum">
              <a:rPr lang="en-KE" smtClean="0"/>
              <a:t>‹#›</a:t>
            </a:fld>
            <a:endParaRPr lang="en-KE"/>
          </a:p>
        </p:txBody>
      </p:sp>
    </p:spTree>
    <p:extLst>
      <p:ext uri="{BB962C8B-B14F-4D97-AF65-F5344CB8AC3E}">
        <p14:creationId xmlns:p14="http://schemas.microsoft.com/office/powerpoint/2010/main" val="498268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66B02-BF1C-4133-85BB-88D48BEDA8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Picture Placeholder 2">
            <a:extLst>
              <a:ext uri="{FF2B5EF4-FFF2-40B4-BE49-F238E27FC236}">
                <a16:creationId xmlns:a16="http://schemas.microsoft.com/office/drawing/2014/main" id="{B5941BF9-1359-4A7C-A70A-C764FEDEAC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KE"/>
          </a:p>
        </p:txBody>
      </p:sp>
      <p:sp>
        <p:nvSpPr>
          <p:cNvPr id="4" name="Text Placeholder 3">
            <a:extLst>
              <a:ext uri="{FF2B5EF4-FFF2-40B4-BE49-F238E27FC236}">
                <a16:creationId xmlns:a16="http://schemas.microsoft.com/office/drawing/2014/main" id="{AC1975DD-EBC1-4F51-85DD-24DC5B6F40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FD1E7F-9712-4FE0-A00C-FF3B730541A9}"/>
              </a:ext>
            </a:extLst>
          </p:cNvPr>
          <p:cNvSpPr>
            <a:spLocks noGrp="1"/>
          </p:cNvSpPr>
          <p:nvPr>
            <p:ph type="dt" sz="half" idx="10"/>
          </p:nvPr>
        </p:nvSpPr>
        <p:spPr/>
        <p:txBody>
          <a:bodyPr/>
          <a:lstStyle/>
          <a:p>
            <a:fld id="{96509E48-E991-4F48-AD66-54FCE2631702}" type="datetimeFigureOut">
              <a:rPr lang="en-KE" smtClean="0"/>
              <a:t>21/02/2025</a:t>
            </a:fld>
            <a:endParaRPr lang="en-KE"/>
          </a:p>
        </p:txBody>
      </p:sp>
      <p:sp>
        <p:nvSpPr>
          <p:cNvPr id="6" name="Footer Placeholder 5">
            <a:extLst>
              <a:ext uri="{FF2B5EF4-FFF2-40B4-BE49-F238E27FC236}">
                <a16:creationId xmlns:a16="http://schemas.microsoft.com/office/drawing/2014/main" id="{8EBC9846-701A-4528-9C68-618C83255397}"/>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44C46CBD-5E2F-49CF-957F-B86251AB99BB}"/>
              </a:ext>
            </a:extLst>
          </p:cNvPr>
          <p:cNvSpPr>
            <a:spLocks noGrp="1"/>
          </p:cNvSpPr>
          <p:nvPr>
            <p:ph type="sldNum" sz="quarter" idx="12"/>
          </p:nvPr>
        </p:nvSpPr>
        <p:spPr/>
        <p:txBody>
          <a:bodyPr/>
          <a:lstStyle/>
          <a:p>
            <a:fld id="{7837FF03-8211-4FB0-AD4C-742723A6E898}" type="slidenum">
              <a:rPr lang="en-KE" smtClean="0"/>
              <a:t>‹#›</a:t>
            </a:fld>
            <a:endParaRPr lang="en-KE"/>
          </a:p>
        </p:txBody>
      </p:sp>
    </p:spTree>
    <p:extLst>
      <p:ext uri="{BB962C8B-B14F-4D97-AF65-F5344CB8AC3E}">
        <p14:creationId xmlns:p14="http://schemas.microsoft.com/office/powerpoint/2010/main" val="2787868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57318F-00A8-4A2A-9A55-36E12FCF29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KE"/>
          </a:p>
        </p:txBody>
      </p:sp>
      <p:sp>
        <p:nvSpPr>
          <p:cNvPr id="3" name="Text Placeholder 2">
            <a:extLst>
              <a:ext uri="{FF2B5EF4-FFF2-40B4-BE49-F238E27FC236}">
                <a16:creationId xmlns:a16="http://schemas.microsoft.com/office/drawing/2014/main" id="{0F289600-CF54-408D-BC89-514927A162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4BD4A230-7E25-4315-BB3B-E93BF59E3A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509E48-E991-4F48-AD66-54FCE2631702}" type="datetimeFigureOut">
              <a:rPr lang="en-KE" smtClean="0"/>
              <a:t>21/02/2025</a:t>
            </a:fld>
            <a:endParaRPr lang="en-KE"/>
          </a:p>
        </p:txBody>
      </p:sp>
      <p:sp>
        <p:nvSpPr>
          <p:cNvPr id="5" name="Footer Placeholder 4">
            <a:extLst>
              <a:ext uri="{FF2B5EF4-FFF2-40B4-BE49-F238E27FC236}">
                <a16:creationId xmlns:a16="http://schemas.microsoft.com/office/drawing/2014/main" id="{878FCC3D-EADC-48D0-BE55-0396D00AC6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KE"/>
          </a:p>
        </p:txBody>
      </p:sp>
      <p:sp>
        <p:nvSpPr>
          <p:cNvPr id="6" name="Slide Number Placeholder 5">
            <a:extLst>
              <a:ext uri="{FF2B5EF4-FFF2-40B4-BE49-F238E27FC236}">
                <a16:creationId xmlns:a16="http://schemas.microsoft.com/office/drawing/2014/main" id="{BAA3DA68-7019-4AA1-B59B-2B0563562D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37FF03-8211-4FB0-AD4C-742723A6E898}" type="slidenum">
              <a:rPr lang="en-KE" smtClean="0"/>
              <a:t>‹#›</a:t>
            </a:fld>
            <a:endParaRPr lang="en-KE"/>
          </a:p>
        </p:txBody>
      </p:sp>
    </p:spTree>
    <p:extLst>
      <p:ext uri="{BB962C8B-B14F-4D97-AF65-F5344CB8AC3E}">
        <p14:creationId xmlns:p14="http://schemas.microsoft.com/office/powerpoint/2010/main" val="1650047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997AD39-3642-446D-B831-D53F6FF7D2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39BC72F-FD1E-4007-8E37-ED1A5D8C73BE}"/>
              </a:ext>
            </a:extLst>
          </p:cNvPr>
          <p:cNvSpPr>
            <a:spLocks noGrp="1"/>
          </p:cNvSpPr>
          <p:nvPr>
            <p:ph type="ctrTitle"/>
          </p:nvPr>
        </p:nvSpPr>
        <p:spPr>
          <a:xfrm>
            <a:off x="-795130" y="1215128"/>
            <a:ext cx="9144000" cy="2387600"/>
          </a:xfrm>
        </p:spPr>
        <p:txBody>
          <a:bodyPr>
            <a:normAutofit/>
          </a:bodyPr>
          <a:lstStyle/>
          <a:p>
            <a:r>
              <a:rPr lang="en-US" sz="7200" b="1" dirty="0">
                <a:solidFill>
                  <a:srgbClr val="002060"/>
                </a:solidFill>
              </a:rPr>
              <a:t>Resume Parsing</a:t>
            </a:r>
            <a:br>
              <a:rPr lang="en-US" sz="7200" b="1" dirty="0">
                <a:solidFill>
                  <a:srgbClr val="002060"/>
                </a:solidFill>
              </a:rPr>
            </a:br>
            <a:r>
              <a:rPr lang="en-US" sz="7200" b="1" dirty="0">
                <a:solidFill>
                  <a:srgbClr val="002060"/>
                </a:solidFill>
              </a:rPr>
              <a:t>and Scoring System</a:t>
            </a:r>
            <a:endParaRPr lang="en-KE" sz="7200" b="1" dirty="0">
              <a:solidFill>
                <a:srgbClr val="002060"/>
              </a:solidFill>
            </a:endParaRPr>
          </a:p>
        </p:txBody>
      </p:sp>
      <p:sp>
        <p:nvSpPr>
          <p:cNvPr id="3" name="Subtitle 2">
            <a:extLst>
              <a:ext uri="{FF2B5EF4-FFF2-40B4-BE49-F238E27FC236}">
                <a16:creationId xmlns:a16="http://schemas.microsoft.com/office/drawing/2014/main" id="{DD63D860-74F9-4E90-A0A9-5D26739ECEFF}"/>
              </a:ext>
            </a:extLst>
          </p:cNvPr>
          <p:cNvSpPr>
            <a:spLocks noGrp="1"/>
          </p:cNvSpPr>
          <p:nvPr>
            <p:ph type="subTitle" idx="1"/>
          </p:nvPr>
        </p:nvSpPr>
        <p:spPr>
          <a:xfrm>
            <a:off x="2915478" y="5202238"/>
            <a:ext cx="9144000" cy="1655762"/>
          </a:xfrm>
        </p:spPr>
        <p:txBody>
          <a:bodyPr>
            <a:normAutofit/>
          </a:bodyPr>
          <a:lstStyle/>
          <a:p>
            <a:r>
              <a:rPr lang="en-US" sz="3600" dirty="0">
                <a:solidFill>
                  <a:srgbClr val="002060"/>
                </a:solidFill>
              </a:rPr>
              <a:t>Using Natural Language Processing to Extract Key Resume Details</a:t>
            </a:r>
            <a:endParaRPr lang="en-KE" sz="3600" dirty="0">
              <a:solidFill>
                <a:srgbClr val="002060"/>
              </a:solidFill>
            </a:endParaRPr>
          </a:p>
        </p:txBody>
      </p:sp>
      <p:sp>
        <p:nvSpPr>
          <p:cNvPr id="8" name="TextBox 7">
            <a:extLst>
              <a:ext uri="{FF2B5EF4-FFF2-40B4-BE49-F238E27FC236}">
                <a16:creationId xmlns:a16="http://schemas.microsoft.com/office/drawing/2014/main" id="{0CF6CC7D-FE39-43D4-AEBE-3CF804013DCD}"/>
              </a:ext>
            </a:extLst>
          </p:cNvPr>
          <p:cNvSpPr txBox="1"/>
          <p:nvPr/>
        </p:nvSpPr>
        <p:spPr>
          <a:xfrm>
            <a:off x="974034" y="531484"/>
            <a:ext cx="3882887" cy="523220"/>
          </a:xfrm>
          <a:prstGeom prst="rect">
            <a:avLst/>
          </a:prstGeom>
          <a:noFill/>
        </p:spPr>
        <p:txBody>
          <a:bodyPr wrap="square" rtlCol="0">
            <a:spAutoFit/>
          </a:bodyPr>
          <a:lstStyle/>
          <a:p>
            <a:r>
              <a:rPr lang="en-US" sz="2800" dirty="0"/>
              <a:t>By Moses Mugambi</a:t>
            </a:r>
            <a:endParaRPr lang="en-KE" sz="2800" dirty="0"/>
          </a:p>
        </p:txBody>
      </p:sp>
    </p:spTree>
    <p:extLst>
      <p:ext uri="{BB962C8B-B14F-4D97-AF65-F5344CB8AC3E}">
        <p14:creationId xmlns:p14="http://schemas.microsoft.com/office/powerpoint/2010/main" val="17234810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15F6E6F-BE2D-4C80-90B8-1E11ED018A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05"/>
            <a:ext cx="12191999" cy="6856895"/>
          </a:xfrm>
          <a:prstGeom prst="rect">
            <a:avLst/>
          </a:prstGeom>
        </p:spPr>
      </p:pic>
      <p:sp>
        <p:nvSpPr>
          <p:cNvPr id="3" name="TextBox 2">
            <a:extLst>
              <a:ext uri="{FF2B5EF4-FFF2-40B4-BE49-F238E27FC236}">
                <a16:creationId xmlns:a16="http://schemas.microsoft.com/office/drawing/2014/main" id="{B93EDE65-556D-4E9C-A26A-C11C8923EC9F}"/>
              </a:ext>
            </a:extLst>
          </p:cNvPr>
          <p:cNvSpPr txBox="1"/>
          <p:nvPr/>
        </p:nvSpPr>
        <p:spPr>
          <a:xfrm>
            <a:off x="3048000" y="478426"/>
            <a:ext cx="6096000" cy="954107"/>
          </a:xfrm>
          <a:prstGeom prst="rect">
            <a:avLst/>
          </a:prstGeom>
          <a:noFill/>
        </p:spPr>
        <p:txBody>
          <a:bodyPr wrap="square">
            <a:spAutoFit/>
          </a:bodyPr>
          <a:lstStyle/>
          <a:p>
            <a:r>
              <a:rPr lang="en-US" sz="2800" b="1" i="0" u="none" strike="noStrike" baseline="0" dirty="0">
                <a:solidFill>
                  <a:srgbClr val="222A9C"/>
                </a:solidFill>
                <a:latin typeface="PublicSans-Bold"/>
              </a:rPr>
              <a:t>Modeling data preparation: Resume csv to annotated Bio formatted Data</a:t>
            </a:r>
            <a:endParaRPr lang="en-KE" sz="2800" dirty="0"/>
          </a:p>
        </p:txBody>
      </p:sp>
      <p:pic>
        <p:nvPicPr>
          <p:cNvPr id="5" name="Picture 4">
            <a:extLst>
              <a:ext uri="{FF2B5EF4-FFF2-40B4-BE49-F238E27FC236}">
                <a16:creationId xmlns:a16="http://schemas.microsoft.com/office/drawing/2014/main" id="{1897E943-CFA3-4479-88D8-89294D2B40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9056" y="1432533"/>
            <a:ext cx="5373885" cy="5086568"/>
          </a:xfrm>
          <a:prstGeom prst="rect">
            <a:avLst/>
          </a:prstGeom>
        </p:spPr>
      </p:pic>
    </p:spTree>
    <p:extLst>
      <p:ext uri="{BB962C8B-B14F-4D97-AF65-F5344CB8AC3E}">
        <p14:creationId xmlns:p14="http://schemas.microsoft.com/office/powerpoint/2010/main" val="2498426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4F928F3-3AA5-44FA-B375-291E86651C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1" cy="6858000"/>
          </a:xfrm>
          <a:prstGeom prst="rect">
            <a:avLst/>
          </a:prstGeom>
        </p:spPr>
      </p:pic>
      <p:sp>
        <p:nvSpPr>
          <p:cNvPr id="3" name="TextBox 2">
            <a:extLst>
              <a:ext uri="{FF2B5EF4-FFF2-40B4-BE49-F238E27FC236}">
                <a16:creationId xmlns:a16="http://schemas.microsoft.com/office/drawing/2014/main" id="{77316098-DCE8-481A-BDE0-D2F36FCB1DC3}"/>
              </a:ext>
            </a:extLst>
          </p:cNvPr>
          <p:cNvSpPr txBox="1"/>
          <p:nvPr/>
        </p:nvSpPr>
        <p:spPr>
          <a:xfrm>
            <a:off x="1060228" y="494092"/>
            <a:ext cx="6930887" cy="1323439"/>
          </a:xfrm>
          <a:prstGeom prst="rect">
            <a:avLst/>
          </a:prstGeom>
          <a:noFill/>
        </p:spPr>
        <p:txBody>
          <a:bodyPr wrap="square">
            <a:spAutoFit/>
          </a:bodyPr>
          <a:lstStyle/>
          <a:p>
            <a:r>
              <a:rPr lang="en-US" sz="4000" b="1" i="0" u="none" strike="noStrike" baseline="0" dirty="0">
                <a:solidFill>
                  <a:srgbClr val="222A9C"/>
                </a:solidFill>
                <a:latin typeface="PublicSans-Bold"/>
              </a:rPr>
              <a:t>Modeling data preparation: formatted JSON data tokens. </a:t>
            </a:r>
            <a:endParaRPr lang="en-KE" sz="4000" dirty="0"/>
          </a:p>
        </p:txBody>
      </p:sp>
      <p:pic>
        <p:nvPicPr>
          <p:cNvPr id="5" name="Picture 4">
            <a:extLst>
              <a:ext uri="{FF2B5EF4-FFF2-40B4-BE49-F238E27FC236}">
                <a16:creationId xmlns:a16="http://schemas.microsoft.com/office/drawing/2014/main" id="{154A4421-5D20-4C1E-80F9-696FF8E316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0228" y="3020305"/>
            <a:ext cx="10071543" cy="2114411"/>
          </a:xfrm>
          <a:prstGeom prst="rect">
            <a:avLst/>
          </a:prstGeom>
        </p:spPr>
      </p:pic>
      <p:sp>
        <p:nvSpPr>
          <p:cNvPr id="9" name="Rectangle 1">
            <a:extLst>
              <a:ext uri="{FF2B5EF4-FFF2-40B4-BE49-F238E27FC236}">
                <a16:creationId xmlns:a16="http://schemas.microsoft.com/office/drawing/2014/main" id="{DF452F6E-A62E-46B8-B7C9-96391A30402B}"/>
              </a:ext>
            </a:extLst>
          </p:cNvPr>
          <p:cNvSpPr>
            <a:spLocks noChangeArrowheads="1"/>
          </p:cNvSpPr>
          <p:nvPr/>
        </p:nvSpPr>
        <p:spPr bwMode="auto">
          <a:xfrm>
            <a:off x="1060228" y="1817531"/>
            <a:ext cx="1052679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400" b="1" dirty="0"/>
              <a:t>Sentence Formation</a:t>
            </a:r>
            <a:r>
              <a:rPr lang="en-US" sz="2400" dirty="0"/>
              <a:t>: Combines all resume fields into a single sequence per record.</a:t>
            </a:r>
          </a:p>
          <a:p>
            <a:pPr eaLnBrk="0" fontAlgn="base" hangingPunct="0">
              <a:spcBef>
                <a:spcPct val="0"/>
              </a:spcBef>
              <a:spcAft>
                <a:spcPct val="0"/>
              </a:spcAft>
            </a:pPr>
            <a:r>
              <a:rPr kumimoji="0" lang="en-KE" altLang="en-KE" sz="2400" b="1" i="0" u="none" strike="noStrike" cap="none" normalizeH="0" baseline="0" dirty="0">
                <a:ln>
                  <a:noFill/>
                </a:ln>
                <a:solidFill>
                  <a:schemeClr val="tx1"/>
                </a:solidFill>
                <a:effectLst/>
              </a:rPr>
              <a:t>Tokenization</a:t>
            </a:r>
            <a:r>
              <a:rPr kumimoji="0" lang="en-KE" altLang="en-KE" sz="2400" b="0" i="0" u="none" strike="noStrike" cap="none" normalizeH="0" baseline="0" dirty="0">
                <a:ln>
                  <a:noFill/>
                </a:ln>
                <a:solidFill>
                  <a:schemeClr val="tx1"/>
                </a:solidFill>
                <a:effectLst/>
              </a:rPr>
              <a:t>: Uses spaCy to split text into tokens. </a:t>
            </a:r>
            <a:endParaRPr kumimoji="0" lang="en-US" altLang="en-KE" sz="24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KE" altLang="en-KE" sz="2400" b="1" i="0" u="none" strike="noStrike" cap="none" normalizeH="0" baseline="0" dirty="0">
                <a:ln>
                  <a:noFill/>
                </a:ln>
                <a:solidFill>
                  <a:schemeClr val="tx1"/>
                </a:solidFill>
                <a:effectLst/>
              </a:rPr>
              <a:t>BIO Tagging</a:t>
            </a:r>
            <a:r>
              <a:rPr kumimoji="0" lang="en-KE" altLang="en-KE" sz="2400" b="0" i="0" u="none" strike="noStrike" cap="none" normalizeH="0" baseline="0" dirty="0">
                <a:ln>
                  <a:noFill/>
                </a:ln>
                <a:solidFill>
                  <a:schemeClr val="tx1"/>
                </a:solidFill>
                <a:effectLst/>
              </a:rPr>
              <a:t>: Assigns B- (Beginning) and I- (Inside) tags to multi-word entities </a:t>
            </a:r>
          </a:p>
        </p:txBody>
      </p:sp>
    </p:spTree>
    <p:extLst>
      <p:ext uri="{BB962C8B-B14F-4D97-AF65-F5344CB8AC3E}">
        <p14:creationId xmlns:p14="http://schemas.microsoft.com/office/powerpoint/2010/main" val="2155805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7E9760-4EDE-43AD-AB40-5A52FF8FFA21}"/>
              </a:ext>
            </a:extLst>
          </p:cNvPr>
          <p:cNvSpPr txBox="1"/>
          <p:nvPr/>
        </p:nvSpPr>
        <p:spPr>
          <a:xfrm>
            <a:off x="786427" y="313137"/>
            <a:ext cx="6096000" cy="707886"/>
          </a:xfrm>
          <a:prstGeom prst="rect">
            <a:avLst/>
          </a:prstGeom>
          <a:noFill/>
        </p:spPr>
        <p:txBody>
          <a:bodyPr wrap="square">
            <a:spAutoFit/>
          </a:bodyPr>
          <a:lstStyle/>
          <a:p>
            <a:r>
              <a:rPr lang="en-US" sz="4000" b="1" i="0" u="none" strike="noStrike" baseline="0" dirty="0">
                <a:solidFill>
                  <a:srgbClr val="222A9C"/>
                </a:solidFill>
                <a:latin typeface="PublicSans-Bold"/>
              </a:rPr>
              <a:t>Modeling</a:t>
            </a:r>
            <a:endParaRPr lang="en-KE" sz="4000" dirty="0"/>
          </a:p>
        </p:txBody>
      </p:sp>
      <p:sp>
        <p:nvSpPr>
          <p:cNvPr id="2" name="TextBox 1">
            <a:extLst>
              <a:ext uri="{FF2B5EF4-FFF2-40B4-BE49-F238E27FC236}">
                <a16:creationId xmlns:a16="http://schemas.microsoft.com/office/drawing/2014/main" id="{BF527CA7-343E-4F2E-B084-C22C1F33D0D3}"/>
              </a:ext>
            </a:extLst>
          </p:cNvPr>
          <p:cNvSpPr txBox="1"/>
          <p:nvPr/>
        </p:nvSpPr>
        <p:spPr>
          <a:xfrm>
            <a:off x="786427" y="1352952"/>
            <a:ext cx="6265370" cy="369332"/>
          </a:xfrm>
          <a:prstGeom prst="rect">
            <a:avLst/>
          </a:prstGeom>
          <a:noFill/>
        </p:spPr>
        <p:txBody>
          <a:bodyPr wrap="none" rtlCol="0">
            <a:spAutoFit/>
          </a:bodyPr>
          <a:lstStyle/>
          <a:p>
            <a:r>
              <a:rPr lang="en-US" dirty="0"/>
              <a:t> A pretrained BERT model was used for Named Entity Recognition</a:t>
            </a:r>
            <a:endParaRPr lang="en-KE" dirty="0"/>
          </a:p>
        </p:txBody>
      </p:sp>
      <p:sp>
        <p:nvSpPr>
          <p:cNvPr id="4" name="TextBox 3">
            <a:extLst>
              <a:ext uri="{FF2B5EF4-FFF2-40B4-BE49-F238E27FC236}">
                <a16:creationId xmlns:a16="http://schemas.microsoft.com/office/drawing/2014/main" id="{130F4A58-8604-4B1C-A324-7F44C0FEF214}"/>
              </a:ext>
            </a:extLst>
          </p:cNvPr>
          <p:cNvSpPr txBox="1"/>
          <p:nvPr/>
        </p:nvSpPr>
        <p:spPr>
          <a:xfrm>
            <a:off x="786427" y="1999994"/>
            <a:ext cx="10491173" cy="3693319"/>
          </a:xfrm>
          <a:prstGeom prst="rect">
            <a:avLst/>
          </a:prstGeom>
          <a:noFill/>
        </p:spPr>
        <p:txBody>
          <a:bodyPr wrap="square" rtlCol="0">
            <a:spAutoFit/>
          </a:bodyPr>
          <a:lstStyle/>
          <a:p>
            <a:r>
              <a:rPr lang="en-US" dirty="0">
                <a:solidFill>
                  <a:schemeClr val="bg2">
                    <a:lumMod val="25000"/>
                  </a:schemeClr>
                </a:solidFill>
              </a:rPr>
              <a:t>BERT (Bidirectional Encoder Representations from Transformers), is a natural language processing (NLP) </a:t>
            </a:r>
          </a:p>
          <a:p>
            <a:r>
              <a:rPr lang="en-US" dirty="0">
                <a:solidFill>
                  <a:schemeClr val="bg2">
                    <a:lumMod val="25000"/>
                  </a:schemeClr>
                </a:solidFill>
              </a:rPr>
              <a:t>model. It’s designed to understand the context of words in a sentence by considering</a:t>
            </a:r>
          </a:p>
          <a:p>
            <a:r>
              <a:rPr lang="en-US" dirty="0">
                <a:solidFill>
                  <a:schemeClr val="bg2">
                    <a:lumMod val="25000"/>
                  </a:schemeClr>
                </a:solidFill>
              </a:rPr>
              <a:t>both the left and right surrounding words. Unlike traditional models that read text sequentially</a:t>
            </a:r>
          </a:p>
          <a:p>
            <a:r>
              <a:rPr lang="en-US" dirty="0">
                <a:solidFill>
                  <a:schemeClr val="bg2">
                    <a:lumMod val="25000"/>
                  </a:schemeClr>
                </a:solidFill>
              </a:rPr>
              <a:t>(left-to-right or right-to-left), BERT processes text in both directions, enabling it to capture the deeper meaning</a:t>
            </a:r>
          </a:p>
          <a:p>
            <a:r>
              <a:rPr lang="en-US" dirty="0">
                <a:solidFill>
                  <a:schemeClr val="bg2">
                    <a:lumMod val="25000"/>
                  </a:schemeClr>
                </a:solidFill>
              </a:rPr>
              <a:t>and nuances of words.</a:t>
            </a:r>
          </a:p>
          <a:p>
            <a:endParaRPr lang="en-US" dirty="0">
              <a:solidFill>
                <a:schemeClr val="bg2">
                  <a:lumMod val="25000"/>
                </a:schemeClr>
              </a:solidFill>
            </a:endParaRPr>
          </a:p>
          <a:p>
            <a:pPr>
              <a:buFont typeface="Arial" panose="020B0604020202020204" pitchFamily="34" charset="0"/>
              <a:buChar char="•"/>
            </a:pPr>
            <a:r>
              <a:rPr lang="en-US" b="1" dirty="0">
                <a:solidFill>
                  <a:schemeClr val="bg2">
                    <a:lumMod val="25000"/>
                  </a:schemeClr>
                </a:solidFill>
              </a:rPr>
              <a:t>Bidirectional Contextualization</a:t>
            </a:r>
            <a:r>
              <a:rPr lang="en-US" dirty="0">
                <a:solidFill>
                  <a:schemeClr val="bg2">
                    <a:lumMod val="25000"/>
                  </a:schemeClr>
                </a:solidFill>
              </a:rPr>
              <a:t>: BERT uses a transformer architecture to read the entire sequence of words at </a:t>
            </a:r>
          </a:p>
          <a:p>
            <a:r>
              <a:rPr lang="en-US" dirty="0">
                <a:solidFill>
                  <a:schemeClr val="bg2">
                    <a:lumMod val="25000"/>
                  </a:schemeClr>
                </a:solidFill>
              </a:rPr>
              <a:t>once, which helps in understanding the context better.</a:t>
            </a:r>
          </a:p>
          <a:p>
            <a:pPr>
              <a:buFont typeface="Arial" panose="020B0604020202020204" pitchFamily="34" charset="0"/>
              <a:buChar char="•"/>
            </a:pPr>
            <a:r>
              <a:rPr lang="en-US" b="1" dirty="0">
                <a:solidFill>
                  <a:schemeClr val="bg2">
                    <a:lumMod val="25000"/>
                  </a:schemeClr>
                </a:solidFill>
              </a:rPr>
              <a:t>Pretraining and Fine-tuning</a:t>
            </a:r>
            <a:r>
              <a:rPr lang="en-US" dirty="0">
                <a:solidFill>
                  <a:schemeClr val="bg2">
                    <a:lumMod val="25000"/>
                  </a:schemeClr>
                </a:solidFill>
              </a:rPr>
              <a:t>: BERT is pretrained on large text corpora using unsupervised learning, making it </a:t>
            </a:r>
          </a:p>
          <a:p>
            <a:r>
              <a:rPr lang="en-US" dirty="0">
                <a:solidFill>
                  <a:schemeClr val="bg2">
                    <a:lumMod val="25000"/>
                  </a:schemeClr>
                </a:solidFill>
              </a:rPr>
              <a:t>highly versatile for named entity recognition.</a:t>
            </a:r>
          </a:p>
          <a:p>
            <a:pPr>
              <a:buFont typeface="Arial" panose="020B0604020202020204" pitchFamily="34" charset="0"/>
              <a:buChar char="•"/>
            </a:pPr>
            <a:r>
              <a:rPr lang="en-US" b="1" dirty="0">
                <a:solidFill>
                  <a:schemeClr val="bg2">
                    <a:lumMod val="25000"/>
                  </a:schemeClr>
                </a:solidFill>
              </a:rPr>
              <a:t>Transformers</a:t>
            </a:r>
            <a:r>
              <a:rPr lang="en-US" dirty="0">
                <a:solidFill>
                  <a:schemeClr val="bg2">
                    <a:lumMod val="25000"/>
                  </a:schemeClr>
                </a:solidFill>
              </a:rPr>
              <a:t>: The model is built on the transformer architecture, which relies on self-attention mechanisms</a:t>
            </a:r>
          </a:p>
          <a:p>
            <a:r>
              <a:rPr lang="en-US" dirty="0">
                <a:solidFill>
                  <a:schemeClr val="bg2">
                    <a:lumMod val="25000"/>
                  </a:schemeClr>
                </a:solidFill>
              </a:rPr>
              <a:t> to weigh the importance of different words in a sentence.</a:t>
            </a:r>
          </a:p>
          <a:p>
            <a:endParaRPr lang="en-KE" dirty="0"/>
          </a:p>
        </p:txBody>
      </p:sp>
    </p:spTree>
    <p:extLst>
      <p:ext uri="{BB962C8B-B14F-4D97-AF65-F5344CB8AC3E}">
        <p14:creationId xmlns:p14="http://schemas.microsoft.com/office/powerpoint/2010/main" val="1023953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3969E6C-2A23-41C4-BEF4-1980F64801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26886CBF-A4F8-477B-BCE2-498CB06678DA}"/>
              </a:ext>
            </a:extLst>
          </p:cNvPr>
          <p:cNvSpPr txBox="1"/>
          <p:nvPr/>
        </p:nvSpPr>
        <p:spPr>
          <a:xfrm>
            <a:off x="1815548" y="988099"/>
            <a:ext cx="7315200" cy="1077218"/>
          </a:xfrm>
          <a:prstGeom prst="rect">
            <a:avLst/>
          </a:prstGeom>
          <a:noFill/>
        </p:spPr>
        <p:txBody>
          <a:bodyPr wrap="square">
            <a:spAutoFit/>
          </a:bodyPr>
          <a:lstStyle/>
          <a:p>
            <a:r>
              <a:rPr lang="en-US" sz="3200" b="1" i="0" u="none" strike="noStrike" baseline="0" dirty="0">
                <a:solidFill>
                  <a:srgbClr val="222A9C"/>
                </a:solidFill>
                <a:latin typeface="PublicSans-Bold"/>
              </a:rPr>
              <a:t>Modeling : Entity Extraction Results &amp; evaluation</a:t>
            </a:r>
            <a:endParaRPr lang="en-KE" sz="3200" dirty="0"/>
          </a:p>
        </p:txBody>
      </p:sp>
      <p:pic>
        <p:nvPicPr>
          <p:cNvPr id="5" name="Picture 4">
            <a:extLst>
              <a:ext uri="{FF2B5EF4-FFF2-40B4-BE49-F238E27FC236}">
                <a16:creationId xmlns:a16="http://schemas.microsoft.com/office/drawing/2014/main" id="{BE70266D-308E-4969-A651-1910AC6D39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2209" y="2065317"/>
            <a:ext cx="7500649" cy="3389974"/>
          </a:xfrm>
          <a:prstGeom prst="rect">
            <a:avLst/>
          </a:prstGeom>
        </p:spPr>
      </p:pic>
    </p:spTree>
    <p:extLst>
      <p:ext uri="{BB962C8B-B14F-4D97-AF65-F5344CB8AC3E}">
        <p14:creationId xmlns:p14="http://schemas.microsoft.com/office/powerpoint/2010/main" val="553898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7707CEA-52D7-4346-B481-FE5BF2CA55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1" cy="6830585"/>
          </a:xfrm>
          <a:prstGeom prst="rect">
            <a:avLst/>
          </a:prstGeom>
        </p:spPr>
      </p:pic>
      <p:sp>
        <p:nvSpPr>
          <p:cNvPr id="3" name="TextBox 2">
            <a:extLst>
              <a:ext uri="{FF2B5EF4-FFF2-40B4-BE49-F238E27FC236}">
                <a16:creationId xmlns:a16="http://schemas.microsoft.com/office/drawing/2014/main" id="{C8236A5D-5253-4584-8D7C-60234BC838C2}"/>
              </a:ext>
            </a:extLst>
          </p:cNvPr>
          <p:cNvSpPr txBox="1"/>
          <p:nvPr/>
        </p:nvSpPr>
        <p:spPr>
          <a:xfrm>
            <a:off x="1298713" y="1127299"/>
            <a:ext cx="7275444" cy="523220"/>
          </a:xfrm>
          <a:prstGeom prst="rect">
            <a:avLst/>
          </a:prstGeom>
          <a:noFill/>
        </p:spPr>
        <p:txBody>
          <a:bodyPr wrap="square">
            <a:spAutoFit/>
          </a:bodyPr>
          <a:lstStyle/>
          <a:p>
            <a:r>
              <a:rPr lang="en-US" sz="2800" b="1" i="0" u="none" strike="noStrike" baseline="0" dirty="0">
                <a:solidFill>
                  <a:srgbClr val="222A9C"/>
                </a:solidFill>
                <a:latin typeface="PublicSans-Bold"/>
              </a:rPr>
              <a:t>Modeling : Resume Text Extraction Results</a:t>
            </a:r>
            <a:endParaRPr lang="en-KE" sz="2800" dirty="0"/>
          </a:p>
        </p:txBody>
      </p:sp>
      <p:pic>
        <p:nvPicPr>
          <p:cNvPr id="5" name="Picture 4">
            <a:extLst>
              <a:ext uri="{FF2B5EF4-FFF2-40B4-BE49-F238E27FC236}">
                <a16:creationId xmlns:a16="http://schemas.microsoft.com/office/drawing/2014/main" id="{35395232-CB1D-4359-ACCC-288F6AD4B8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0640" y="1859795"/>
            <a:ext cx="9426385" cy="4553330"/>
          </a:xfrm>
          <a:prstGeom prst="rect">
            <a:avLst/>
          </a:prstGeom>
        </p:spPr>
      </p:pic>
    </p:spTree>
    <p:extLst>
      <p:ext uri="{BB962C8B-B14F-4D97-AF65-F5344CB8AC3E}">
        <p14:creationId xmlns:p14="http://schemas.microsoft.com/office/powerpoint/2010/main" val="3214094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365BA38-9305-4081-96FA-CF2A496A37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 name="Picture 2">
            <a:extLst>
              <a:ext uri="{FF2B5EF4-FFF2-40B4-BE49-F238E27FC236}">
                <a16:creationId xmlns:a16="http://schemas.microsoft.com/office/drawing/2014/main" id="{C57E143B-82E3-4EEF-A07B-97F51EA80B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0938" y="2809461"/>
            <a:ext cx="10289525" cy="3096385"/>
          </a:xfrm>
          <a:prstGeom prst="rect">
            <a:avLst/>
          </a:prstGeom>
        </p:spPr>
      </p:pic>
      <p:sp>
        <p:nvSpPr>
          <p:cNvPr id="7" name="TextBox 6">
            <a:extLst>
              <a:ext uri="{FF2B5EF4-FFF2-40B4-BE49-F238E27FC236}">
                <a16:creationId xmlns:a16="http://schemas.microsoft.com/office/drawing/2014/main" id="{68F43FF2-3340-4203-B500-9372BC22F096}"/>
              </a:ext>
            </a:extLst>
          </p:cNvPr>
          <p:cNvSpPr txBox="1"/>
          <p:nvPr/>
        </p:nvSpPr>
        <p:spPr>
          <a:xfrm>
            <a:off x="735496" y="1857307"/>
            <a:ext cx="9124121" cy="584775"/>
          </a:xfrm>
          <a:prstGeom prst="rect">
            <a:avLst/>
          </a:prstGeom>
          <a:noFill/>
        </p:spPr>
        <p:txBody>
          <a:bodyPr wrap="square">
            <a:spAutoFit/>
          </a:bodyPr>
          <a:lstStyle/>
          <a:p>
            <a:r>
              <a:rPr lang="en-US" sz="3200" b="1" i="0" u="none" strike="noStrike" baseline="0" dirty="0">
                <a:solidFill>
                  <a:srgbClr val="222A9C"/>
                </a:solidFill>
                <a:latin typeface="PublicSans-Bold"/>
              </a:rPr>
              <a:t>Modeling : Sample Resume NER Extraction Results</a:t>
            </a:r>
            <a:endParaRPr lang="en-KE" sz="3200" dirty="0"/>
          </a:p>
        </p:txBody>
      </p:sp>
    </p:spTree>
    <p:extLst>
      <p:ext uri="{BB962C8B-B14F-4D97-AF65-F5344CB8AC3E}">
        <p14:creationId xmlns:p14="http://schemas.microsoft.com/office/powerpoint/2010/main" val="16649381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3C41B7-32F6-4F58-B97F-FE1550F7F58D}"/>
              </a:ext>
            </a:extLst>
          </p:cNvPr>
          <p:cNvSpPr txBox="1"/>
          <p:nvPr/>
        </p:nvSpPr>
        <p:spPr>
          <a:xfrm>
            <a:off x="1113181" y="1047786"/>
            <a:ext cx="8083827" cy="523220"/>
          </a:xfrm>
          <a:prstGeom prst="rect">
            <a:avLst/>
          </a:prstGeom>
          <a:noFill/>
        </p:spPr>
        <p:txBody>
          <a:bodyPr wrap="square">
            <a:spAutoFit/>
          </a:bodyPr>
          <a:lstStyle/>
          <a:p>
            <a:r>
              <a:rPr lang="en-US" sz="2800" b="1" i="0" u="none" strike="noStrike" baseline="0" dirty="0">
                <a:solidFill>
                  <a:srgbClr val="222A9C"/>
                </a:solidFill>
                <a:latin typeface="PublicSans-Bold"/>
              </a:rPr>
              <a:t>Modeling : Sample Resume CV Scoring Output</a:t>
            </a:r>
            <a:endParaRPr lang="en-KE" sz="2800" dirty="0"/>
          </a:p>
        </p:txBody>
      </p:sp>
      <p:pic>
        <p:nvPicPr>
          <p:cNvPr id="5" name="Picture 4">
            <a:extLst>
              <a:ext uri="{FF2B5EF4-FFF2-40B4-BE49-F238E27FC236}">
                <a16:creationId xmlns:a16="http://schemas.microsoft.com/office/drawing/2014/main" id="{DD5D1558-F73B-498C-BF79-698B8011E1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3181" y="2051555"/>
            <a:ext cx="9581323" cy="3942208"/>
          </a:xfrm>
          <a:prstGeom prst="rect">
            <a:avLst/>
          </a:prstGeom>
        </p:spPr>
      </p:pic>
    </p:spTree>
    <p:extLst>
      <p:ext uri="{BB962C8B-B14F-4D97-AF65-F5344CB8AC3E}">
        <p14:creationId xmlns:p14="http://schemas.microsoft.com/office/powerpoint/2010/main" val="26062472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050BB25-0CE6-4D6D-A409-49627E402A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80327505-F0BE-4036-9F77-A6BF9B183704}"/>
              </a:ext>
            </a:extLst>
          </p:cNvPr>
          <p:cNvSpPr txBox="1"/>
          <p:nvPr/>
        </p:nvSpPr>
        <p:spPr>
          <a:xfrm>
            <a:off x="2382900" y="2505526"/>
            <a:ext cx="6096000" cy="646331"/>
          </a:xfrm>
          <a:prstGeom prst="rect">
            <a:avLst/>
          </a:prstGeom>
          <a:noFill/>
        </p:spPr>
        <p:txBody>
          <a:bodyPr wrap="square">
            <a:spAutoFit/>
          </a:bodyPr>
          <a:lstStyle/>
          <a:p>
            <a:r>
              <a:rPr lang="en-US" sz="3600" b="1" i="0" u="none" strike="noStrike" baseline="0" dirty="0">
                <a:solidFill>
                  <a:srgbClr val="222A9C"/>
                </a:solidFill>
                <a:latin typeface="PublicSans-Bold"/>
              </a:rPr>
              <a:t>Streamlit App:</a:t>
            </a:r>
            <a:endParaRPr lang="en-KE" sz="3600" dirty="0"/>
          </a:p>
        </p:txBody>
      </p:sp>
      <p:sp>
        <p:nvSpPr>
          <p:cNvPr id="4" name="TextBox 3">
            <a:extLst>
              <a:ext uri="{FF2B5EF4-FFF2-40B4-BE49-F238E27FC236}">
                <a16:creationId xmlns:a16="http://schemas.microsoft.com/office/drawing/2014/main" id="{2ACFEAE7-F601-43EB-A9BD-53C7911F5FE5}"/>
              </a:ext>
            </a:extLst>
          </p:cNvPr>
          <p:cNvSpPr txBox="1"/>
          <p:nvPr/>
        </p:nvSpPr>
        <p:spPr>
          <a:xfrm>
            <a:off x="2382900" y="3429000"/>
            <a:ext cx="6455678" cy="1384995"/>
          </a:xfrm>
          <a:prstGeom prst="rect">
            <a:avLst/>
          </a:prstGeom>
          <a:noFill/>
        </p:spPr>
        <p:txBody>
          <a:bodyPr wrap="none" rtlCol="0">
            <a:spAutoFit/>
          </a:bodyPr>
          <a:lstStyle/>
          <a:p>
            <a:r>
              <a:rPr lang="en-US" sz="2800" dirty="0"/>
              <a:t>A streamlit app was developed for Model </a:t>
            </a:r>
          </a:p>
          <a:p>
            <a:r>
              <a:rPr lang="en-US" sz="2800" dirty="0"/>
              <a:t>deployment to allow an interactive </a:t>
            </a:r>
          </a:p>
          <a:p>
            <a:r>
              <a:rPr lang="en-US" sz="2800" dirty="0"/>
              <a:t>Visualization of the Resume Parsing Project</a:t>
            </a:r>
            <a:endParaRPr lang="en-KE" sz="2800" dirty="0"/>
          </a:p>
        </p:txBody>
      </p:sp>
    </p:spTree>
    <p:extLst>
      <p:ext uri="{BB962C8B-B14F-4D97-AF65-F5344CB8AC3E}">
        <p14:creationId xmlns:p14="http://schemas.microsoft.com/office/powerpoint/2010/main" val="39818849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03A03C4-4EA9-4E4B-ACAE-C103E51151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EE39D505-CEF5-488E-AFB0-B00DC083CFA2}"/>
              </a:ext>
            </a:extLst>
          </p:cNvPr>
          <p:cNvSpPr txBox="1"/>
          <p:nvPr/>
        </p:nvSpPr>
        <p:spPr>
          <a:xfrm>
            <a:off x="914399" y="2200726"/>
            <a:ext cx="9250018" cy="2862322"/>
          </a:xfrm>
          <a:prstGeom prst="rect">
            <a:avLst/>
          </a:prstGeom>
          <a:noFill/>
        </p:spPr>
        <p:txBody>
          <a:bodyPr wrap="square">
            <a:spAutoFit/>
          </a:bodyPr>
          <a:lstStyle/>
          <a:p>
            <a:r>
              <a:rPr lang="en-US" sz="4400" b="1" i="0" u="none" strike="noStrike" baseline="0" dirty="0">
                <a:solidFill>
                  <a:srgbClr val="222A9C"/>
                </a:solidFill>
                <a:latin typeface="PublicSans-Bold"/>
              </a:rPr>
              <a:t>Future Improvements</a:t>
            </a:r>
          </a:p>
          <a:p>
            <a:r>
              <a:rPr lang="en-US" sz="4000" dirty="0"/>
              <a:t> </a:t>
            </a:r>
          </a:p>
          <a:p>
            <a:pPr marL="457200" indent="-457200">
              <a:buFont typeface="Arial" panose="020B0604020202020204" pitchFamily="34" charset="0"/>
              <a:buChar char="•"/>
            </a:pPr>
            <a:r>
              <a:rPr lang="en-US" sz="3200" dirty="0"/>
              <a:t>Custom NER model training on a large labelled dataset.</a:t>
            </a:r>
          </a:p>
          <a:p>
            <a:pPr marL="457200" indent="-457200">
              <a:buFont typeface="Arial" panose="020B0604020202020204" pitchFamily="34" charset="0"/>
              <a:buChar char="•"/>
            </a:pPr>
            <a:r>
              <a:rPr lang="en-US" sz="3200" dirty="0"/>
              <a:t>Batch resume handling.</a:t>
            </a:r>
            <a:endParaRPr lang="en-KE" sz="3200" dirty="0"/>
          </a:p>
        </p:txBody>
      </p:sp>
    </p:spTree>
    <p:extLst>
      <p:ext uri="{BB962C8B-B14F-4D97-AF65-F5344CB8AC3E}">
        <p14:creationId xmlns:p14="http://schemas.microsoft.com/office/powerpoint/2010/main" val="2466497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4C25E27-884F-4A1D-B661-D4F5F7B5E5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98C23325-C39C-4519-AAE6-D2846108ACDE}"/>
              </a:ext>
            </a:extLst>
          </p:cNvPr>
          <p:cNvSpPr txBox="1"/>
          <p:nvPr/>
        </p:nvSpPr>
        <p:spPr>
          <a:xfrm>
            <a:off x="702365" y="1490008"/>
            <a:ext cx="3949148" cy="2800767"/>
          </a:xfrm>
          <a:prstGeom prst="rect">
            <a:avLst/>
          </a:prstGeom>
          <a:noFill/>
        </p:spPr>
        <p:txBody>
          <a:bodyPr wrap="square" rtlCol="0">
            <a:spAutoFit/>
          </a:bodyPr>
          <a:lstStyle/>
          <a:p>
            <a:r>
              <a:rPr lang="en-US" sz="4800" b="1" dirty="0">
                <a:solidFill>
                  <a:schemeClr val="accent1">
                    <a:lumMod val="75000"/>
                  </a:schemeClr>
                </a:solidFill>
              </a:rPr>
              <a:t>Capstone </a:t>
            </a:r>
          </a:p>
          <a:p>
            <a:r>
              <a:rPr lang="en-US" sz="4800" b="1" dirty="0">
                <a:solidFill>
                  <a:schemeClr val="accent1">
                    <a:lumMod val="75000"/>
                  </a:schemeClr>
                </a:solidFill>
              </a:rPr>
              <a:t>Presentation</a:t>
            </a:r>
          </a:p>
          <a:p>
            <a:endParaRPr lang="en-US" sz="4000" b="1" dirty="0"/>
          </a:p>
          <a:p>
            <a:r>
              <a:rPr lang="en-US" sz="4000" dirty="0"/>
              <a:t>Overview</a:t>
            </a:r>
            <a:endParaRPr lang="en-KE" sz="4000" dirty="0"/>
          </a:p>
        </p:txBody>
      </p:sp>
      <p:sp>
        <p:nvSpPr>
          <p:cNvPr id="3" name="TextBox 2">
            <a:extLst>
              <a:ext uri="{FF2B5EF4-FFF2-40B4-BE49-F238E27FC236}">
                <a16:creationId xmlns:a16="http://schemas.microsoft.com/office/drawing/2014/main" id="{41547C83-5B71-48CD-80FE-12D053B75A8D}"/>
              </a:ext>
            </a:extLst>
          </p:cNvPr>
          <p:cNvSpPr txBox="1"/>
          <p:nvPr/>
        </p:nvSpPr>
        <p:spPr>
          <a:xfrm>
            <a:off x="5353878" y="768626"/>
            <a:ext cx="5897218" cy="5677645"/>
          </a:xfrm>
          <a:prstGeom prst="rect">
            <a:avLst/>
          </a:prstGeom>
          <a:noFill/>
        </p:spPr>
        <p:txBody>
          <a:bodyPr wrap="square" rtlCol="0">
            <a:spAutoFit/>
          </a:bodyPr>
          <a:lstStyle/>
          <a:p>
            <a:pPr marL="342900" lvl="0" indent="-342900">
              <a:lnSpc>
                <a:spcPct val="150000"/>
              </a:lnSpc>
              <a:buFont typeface="+mj-lt"/>
              <a:buAutoNum type="arabicPeriod"/>
            </a:pPr>
            <a:r>
              <a:rPr lang="en-US" sz="2400" b="1" dirty="0">
                <a:effectLst/>
                <a:latin typeface="Calibri" panose="020F0502020204030204" pitchFamily="34" charset="0"/>
                <a:ea typeface="Calibri" panose="020F0502020204030204" pitchFamily="34" charset="0"/>
                <a:cs typeface="Times New Roman" panose="02020603050405020304" pitchFamily="18" charset="0"/>
              </a:rPr>
              <a:t>Need for Resume Parsing</a:t>
            </a:r>
            <a:endParaRPr lang="en-KE" sz="2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mj-lt"/>
              <a:buAutoNum type="arabicPeriod"/>
            </a:pPr>
            <a:r>
              <a:rPr lang="en-US" sz="2400" b="1" dirty="0">
                <a:effectLst/>
                <a:latin typeface="Calibri" panose="020F0502020204030204" pitchFamily="34" charset="0"/>
                <a:ea typeface="Calibri" panose="020F0502020204030204" pitchFamily="34" charset="0"/>
                <a:cs typeface="Times New Roman" panose="02020603050405020304" pitchFamily="18" charset="0"/>
              </a:rPr>
              <a:t>Previous Resume Parsing Methods</a:t>
            </a:r>
            <a:endParaRPr lang="en-KE" sz="2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mj-lt"/>
              <a:buAutoNum type="arabicPeriod"/>
            </a:pPr>
            <a:r>
              <a:rPr lang="en-US" sz="2400" b="1" dirty="0">
                <a:effectLst/>
                <a:latin typeface="Calibri" panose="020F0502020204030204" pitchFamily="34" charset="0"/>
                <a:ea typeface="Calibri" panose="020F0502020204030204" pitchFamily="34" charset="0"/>
                <a:cs typeface="Times New Roman" panose="02020603050405020304" pitchFamily="18" charset="0"/>
              </a:rPr>
              <a:t>Project Overview</a:t>
            </a:r>
            <a:endParaRPr lang="en-KE" sz="2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mj-lt"/>
              <a:buAutoNum type="arabicPeriod"/>
            </a:pPr>
            <a:r>
              <a:rPr lang="en-US" sz="2400" b="1" dirty="0">
                <a:effectLst/>
                <a:latin typeface="Calibri" panose="020F0502020204030204" pitchFamily="34" charset="0"/>
                <a:ea typeface="Calibri" panose="020F0502020204030204" pitchFamily="34" charset="0"/>
                <a:cs typeface="Times New Roman" panose="02020603050405020304" pitchFamily="18" charset="0"/>
              </a:rPr>
              <a:t>Dataset Overview/Analysis</a:t>
            </a:r>
            <a:endParaRPr lang="en-KE" sz="2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mj-lt"/>
              <a:buAutoNum type="arabicPeriod"/>
            </a:pPr>
            <a:r>
              <a:rPr lang="en-US" sz="2400" b="1" dirty="0">
                <a:effectLst/>
                <a:latin typeface="Calibri" panose="020F0502020204030204" pitchFamily="34" charset="0"/>
                <a:ea typeface="Calibri" panose="020F0502020204030204" pitchFamily="34" charset="0"/>
                <a:cs typeface="Times New Roman" panose="02020603050405020304" pitchFamily="18" charset="0"/>
              </a:rPr>
              <a:t>Exploratory Data Analysis</a:t>
            </a:r>
            <a:endParaRPr lang="en-KE" sz="2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mj-lt"/>
              <a:buAutoNum type="arabicPeriod"/>
            </a:pPr>
            <a:r>
              <a:rPr lang="en-US" sz="2400" b="1" dirty="0">
                <a:effectLst/>
                <a:latin typeface="Calibri" panose="020F0502020204030204" pitchFamily="34" charset="0"/>
                <a:ea typeface="Calibri" panose="020F0502020204030204" pitchFamily="34" charset="0"/>
                <a:cs typeface="Times New Roman" panose="02020603050405020304" pitchFamily="18" charset="0"/>
              </a:rPr>
              <a:t>Data Preprocessing</a:t>
            </a:r>
            <a:endParaRPr lang="en-KE" sz="2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mj-lt"/>
              <a:buAutoNum type="arabicPeriod"/>
            </a:pPr>
            <a:r>
              <a:rPr lang="en-US" sz="2400" b="1" dirty="0">
                <a:effectLst/>
                <a:latin typeface="Calibri" panose="020F0502020204030204" pitchFamily="34" charset="0"/>
                <a:ea typeface="Calibri" panose="020F0502020204030204" pitchFamily="34" charset="0"/>
                <a:cs typeface="Times New Roman" panose="02020603050405020304" pitchFamily="18" charset="0"/>
              </a:rPr>
              <a:t>Model Development</a:t>
            </a:r>
            <a:endParaRPr lang="en-KE" sz="2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mj-lt"/>
              <a:buAutoNum type="arabicPeriod"/>
            </a:pPr>
            <a:r>
              <a:rPr lang="en-US" sz="2400" b="1" dirty="0">
                <a:effectLst/>
                <a:latin typeface="Calibri" panose="020F0502020204030204" pitchFamily="34" charset="0"/>
                <a:ea typeface="Calibri" panose="020F0502020204030204" pitchFamily="34" charset="0"/>
                <a:cs typeface="Times New Roman" panose="02020603050405020304" pitchFamily="18" charset="0"/>
              </a:rPr>
              <a:t>Model Deployment (Streamlit App)</a:t>
            </a:r>
            <a:endParaRPr lang="en-KE" sz="2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mj-lt"/>
              <a:buAutoNum type="arabicPeriod"/>
            </a:pPr>
            <a:r>
              <a:rPr lang="en-US" sz="2400" b="1" dirty="0">
                <a:effectLst/>
                <a:latin typeface="Calibri" panose="020F0502020204030204" pitchFamily="34" charset="0"/>
                <a:ea typeface="Calibri" panose="020F0502020204030204" pitchFamily="34" charset="0"/>
                <a:cs typeface="Times New Roman" panose="02020603050405020304" pitchFamily="18" charset="0"/>
              </a:rPr>
              <a:t>Further Development/Improvements</a:t>
            </a:r>
            <a:endParaRPr lang="en-KE" sz="24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endParaRPr lang="en-KE" sz="2400" b="1" dirty="0"/>
          </a:p>
        </p:txBody>
      </p:sp>
    </p:spTree>
    <p:extLst>
      <p:ext uri="{BB962C8B-B14F-4D97-AF65-F5344CB8AC3E}">
        <p14:creationId xmlns:p14="http://schemas.microsoft.com/office/powerpoint/2010/main" val="325066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C61D86D-830A-4D12-A5E8-98CF5979AE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D151E378-6114-4D0C-B010-0F80BD91223E}"/>
              </a:ext>
            </a:extLst>
          </p:cNvPr>
          <p:cNvSpPr txBox="1"/>
          <p:nvPr/>
        </p:nvSpPr>
        <p:spPr>
          <a:xfrm>
            <a:off x="1663146" y="781878"/>
            <a:ext cx="3803374" cy="584775"/>
          </a:xfrm>
          <a:prstGeom prst="rect">
            <a:avLst/>
          </a:prstGeom>
          <a:noFill/>
        </p:spPr>
        <p:txBody>
          <a:bodyPr wrap="square" rtlCol="0">
            <a:spAutoFit/>
          </a:bodyPr>
          <a:lstStyle/>
          <a:p>
            <a:r>
              <a:rPr lang="en-US" sz="3200" b="1"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Problem Statement</a:t>
            </a:r>
            <a:endParaRPr lang="en-KE" sz="3200" dirty="0">
              <a:solidFill>
                <a:schemeClr val="accent1">
                  <a:lumMod val="75000"/>
                </a:schemeClr>
              </a:solidFill>
            </a:endParaRPr>
          </a:p>
        </p:txBody>
      </p:sp>
      <p:sp>
        <p:nvSpPr>
          <p:cNvPr id="3" name="TextBox 2">
            <a:extLst>
              <a:ext uri="{FF2B5EF4-FFF2-40B4-BE49-F238E27FC236}">
                <a16:creationId xmlns:a16="http://schemas.microsoft.com/office/drawing/2014/main" id="{14A26778-93D5-45F5-8A35-C9C77D91914D}"/>
              </a:ext>
            </a:extLst>
          </p:cNvPr>
          <p:cNvSpPr txBox="1"/>
          <p:nvPr/>
        </p:nvSpPr>
        <p:spPr>
          <a:xfrm>
            <a:off x="1663145" y="1366653"/>
            <a:ext cx="7878419" cy="4431983"/>
          </a:xfrm>
          <a:prstGeom prst="rect">
            <a:avLst/>
          </a:prstGeom>
          <a:noFill/>
        </p:spPr>
        <p:txBody>
          <a:bodyPr wrap="square" rtlCol="0">
            <a:spAutoFit/>
          </a:bodyPr>
          <a:lstStyle/>
          <a:p>
            <a:r>
              <a:rPr lang="en-KE" sz="24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Recruiters often spend hours manually screening resumes, leading to inefficiencies, inconsistencies, and potential bias in hiring. Traditional methods struggle to process diverse resume formats and extract relevant information accurately. </a:t>
            </a:r>
            <a:endParaRPr lang="en-US" sz="24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2400" dirty="0">
              <a:solidFill>
                <a:schemeClr val="accent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r>
              <a:rPr lang="en-KE" sz="24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With the rise of AI and automation, resume parsing has become essential for streamlining recruitment, improving candidate selection, and enhancing HR efficiency. An intelligent resume parser can quickly extract key details like skills, experience, and education, making hiring faster and more data-driven.</a:t>
            </a:r>
          </a:p>
          <a:p>
            <a:endParaRPr lang="en-KE" dirty="0"/>
          </a:p>
        </p:txBody>
      </p:sp>
    </p:spTree>
    <p:extLst>
      <p:ext uri="{BB962C8B-B14F-4D97-AF65-F5344CB8AC3E}">
        <p14:creationId xmlns:p14="http://schemas.microsoft.com/office/powerpoint/2010/main" val="2820949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BF98CD3C-7F8A-4FDE-B4C1-814816BBA2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
        <p:nvSpPr>
          <p:cNvPr id="2" name="TextBox 1">
            <a:extLst>
              <a:ext uri="{FF2B5EF4-FFF2-40B4-BE49-F238E27FC236}">
                <a16:creationId xmlns:a16="http://schemas.microsoft.com/office/drawing/2014/main" id="{42D04736-2C13-4880-967B-5E0588CB84B2}"/>
              </a:ext>
            </a:extLst>
          </p:cNvPr>
          <p:cNvSpPr txBox="1"/>
          <p:nvPr/>
        </p:nvSpPr>
        <p:spPr>
          <a:xfrm>
            <a:off x="437323" y="582067"/>
            <a:ext cx="4837042" cy="5693866"/>
          </a:xfrm>
          <a:prstGeom prst="rect">
            <a:avLst/>
          </a:prstGeom>
          <a:noFill/>
        </p:spPr>
        <p:txBody>
          <a:bodyPr wrap="square" rtlCol="0">
            <a:spAutoFit/>
          </a:bodyPr>
          <a:lstStyle/>
          <a:p>
            <a:r>
              <a:rPr lang="en-KE" sz="3200" b="1"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Previous Resume </a:t>
            </a:r>
            <a:endParaRPr lang="en-US" sz="3200" b="1"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r>
              <a:rPr lang="en-KE" sz="3200" b="1"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Parsing </a:t>
            </a:r>
            <a:r>
              <a:rPr lang="en-US" sz="3200" b="1"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Approaches</a:t>
            </a:r>
          </a:p>
          <a:p>
            <a:endParaRPr lang="en-US" b="1" dirty="0">
              <a:latin typeface="Calibri" panose="020F0502020204030204" pitchFamily="34" charset="0"/>
              <a:cs typeface="Times New Roman" panose="02020603050405020304" pitchFamily="18" charset="0"/>
            </a:endParaRPr>
          </a:p>
          <a:p>
            <a:endParaRPr lang="en-US" b="1" dirty="0">
              <a:latin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KE" sz="24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Traditional resume parsing relied on </a:t>
            </a:r>
            <a:r>
              <a:rPr lang="en-KE" sz="2400" b="1"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rule-based approaches</a:t>
            </a:r>
            <a:r>
              <a:rPr lang="en-KE" sz="24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 such as </a:t>
            </a:r>
            <a:r>
              <a:rPr lang="en-US" sz="2400" b="1"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KE" sz="2400" b="1"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keyword</a:t>
            </a:r>
            <a:r>
              <a:rPr lang="en-KE" sz="24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 matching and </a:t>
            </a:r>
            <a:r>
              <a:rPr lang="en-KE" sz="2400" b="1"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regular </a:t>
            </a:r>
            <a:r>
              <a:rPr lang="en-US" sz="2400" b="1"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KE" sz="2400" b="1"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expressions</a:t>
            </a:r>
            <a:r>
              <a:rPr lang="en-US" sz="2400" b="1" dirty="0">
                <a:solidFill>
                  <a:schemeClr val="tx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a:t>
            </a:r>
          </a:p>
          <a:p>
            <a:pPr marL="342900" indent="-342900">
              <a:buFont typeface="Arial" panose="020B0604020202020204" pitchFamily="34" charset="0"/>
              <a:buChar char="•"/>
            </a:pPr>
            <a:endParaRPr lang="en-US" sz="24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US" sz="24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L</a:t>
            </a:r>
            <a:r>
              <a:rPr lang="en-KE" sz="24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imited in handling variations in formatting, phrasing, and context. </a:t>
            </a:r>
            <a:endParaRPr lang="en-US" sz="24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endParaRPr lang="en-US" sz="24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US" sz="24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Failed</a:t>
            </a:r>
            <a:r>
              <a:rPr lang="en-KE" sz="24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when resumes had different </a:t>
            </a:r>
            <a:r>
              <a:rPr lang="en-KE" sz="2400" b="1"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structures</a:t>
            </a:r>
            <a:r>
              <a:rPr lang="en-KE" sz="24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 or </a:t>
            </a:r>
            <a:r>
              <a:rPr lang="en-KE" sz="2400" b="1"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unconventional wording</a:t>
            </a:r>
            <a:r>
              <a:rPr lang="en-US" sz="2400" b="1"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a:t>
            </a:r>
            <a:endParaRPr lang="en-KE" sz="2400" b="1" dirty="0">
              <a:solidFill>
                <a:schemeClr val="tx1">
                  <a:lumMod val="95000"/>
                  <a:lumOff val="5000"/>
                </a:schemeClr>
              </a:solidFill>
            </a:endParaRPr>
          </a:p>
        </p:txBody>
      </p:sp>
      <p:sp>
        <p:nvSpPr>
          <p:cNvPr id="4" name="TextBox 3">
            <a:extLst>
              <a:ext uri="{FF2B5EF4-FFF2-40B4-BE49-F238E27FC236}">
                <a16:creationId xmlns:a16="http://schemas.microsoft.com/office/drawing/2014/main" id="{ECB3B70F-5D27-477D-BC1E-50519E561F22}"/>
              </a:ext>
            </a:extLst>
          </p:cNvPr>
          <p:cNvSpPr txBox="1"/>
          <p:nvPr/>
        </p:nvSpPr>
        <p:spPr>
          <a:xfrm>
            <a:off x="5671931" y="582067"/>
            <a:ext cx="5393634" cy="10679847"/>
          </a:xfrm>
          <a:prstGeom prst="rect">
            <a:avLst/>
          </a:prstGeom>
          <a:noFill/>
        </p:spPr>
        <p:txBody>
          <a:bodyPr wrap="square">
            <a:spAutoFit/>
          </a:bodyPr>
          <a:lstStyle/>
          <a:p>
            <a:r>
              <a:rPr lang="en-US" sz="3200" b="1"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Modern  Resume </a:t>
            </a:r>
            <a:r>
              <a:rPr lang="en-KE" sz="3200" b="1"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Parsing Methods</a:t>
            </a:r>
            <a:endParaRPr lang="en-US" sz="3200" b="1"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b="1" dirty="0">
              <a:latin typeface="Calibri" panose="020F0502020204030204" pitchFamily="34" charset="0"/>
              <a:cs typeface="Times New Roman" panose="02020603050405020304" pitchFamily="18" charset="0"/>
            </a:endParaRPr>
          </a:p>
          <a:p>
            <a:endParaRPr lang="en-US" b="1" dirty="0">
              <a:latin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US" sz="2400" dirty="0">
                <a:solidFill>
                  <a:schemeClr val="tx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M</a:t>
            </a:r>
            <a:r>
              <a:rPr lang="en-KE" sz="24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odern </a:t>
            </a:r>
            <a:r>
              <a:rPr lang="en-KE" sz="2400" b="1"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KE" sz="24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approaches use </a:t>
            </a:r>
            <a:r>
              <a:rPr lang="en-KE" sz="2400" b="1"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Natural Language Processing (NLP) and Machine Learning (ML)</a:t>
            </a:r>
            <a:r>
              <a:rPr lang="en-KE" sz="24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 to extract information with greater accuracy.</a:t>
            </a:r>
            <a:endParaRPr lang="en-US" sz="24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24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KE" sz="24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 Advanced models, such as Named Entity Recognition (NER) can understand context, categorize job roles, and even rank candidates based on job relevance, making recruitment more efficient.</a:t>
            </a:r>
            <a:endParaRPr lang="en-US" sz="2400" b="1" dirty="0">
              <a:solidFill>
                <a:schemeClr val="tx1">
                  <a:lumMod val="95000"/>
                  <a:lumOff val="5000"/>
                </a:schemeClr>
              </a:solidFill>
              <a:latin typeface="Calibri" panose="020F0502020204030204" pitchFamily="34" charset="0"/>
              <a:cs typeface="Times New Roman" panose="02020603050405020304" pitchFamily="18" charset="0"/>
            </a:endParaRPr>
          </a:p>
          <a:p>
            <a:endParaRPr lang="en-US" b="1" dirty="0">
              <a:latin typeface="Calibri" panose="020F0502020204030204" pitchFamily="34" charset="0"/>
              <a:cs typeface="Times New Roman" panose="02020603050405020304" pitchFamily="18" charset="0"/>
            </a:endParaRPr>
          </a:p>
          <a:p>
            <a:endParaRPr lang="en-US" b="1" dirty="0">
              <a:latin typeface="Calibri" panose="020F0502020204030204" pitchFamily="34" charset="0"/>
              <a:cs typeface="Times New Roman" panose="02020603050405020304" pitchFamily="18" charset="0"/>
            </a:endParaRPr>
          </a:p>
          <a:p>
            <a:endParaRPr lang="en-US" b="1" dirty="0">
              <a:latin typeface="Calibri" panose="020F0502020204030204" pitchFamily="34" charset="0"/>
              <a:cs typeface="Times New Roman" panose="02020603050405020304" pitchFamily="18" charset="0"/>
            </a:endParaRPr>
          </a:p>
          <a:p>
            <a:endParaRPr lang="en-US" b="1" dirty="0">
              <a:latin typeface="Calibri" panose="020F0502020204030204" pitchFamily="34" charset="0"/>
              <a:cs typeface="Times New Roman" panose="02020603050405020304" pitchFamily="18" charset="0"/>
            </a:endParaRPr>
          </a:p>
          <a:p>
            <a:endParaRPr lang="en-US" b="1" dirty="0">
              <a:latin typeface="Calibri" panose="020F0502020204030204" pitchFamily="34" charset="0"/>
              <a:cs typeface="Times New Roman" panose="02020603050405020304" pitchFamily="18" charset="0"/>
            </a:endParaRPr>
          </a:p>
          <a:p>
            <a:endParaRPr lang="en-US" b="1" dirty="0">
              <a:latin typeface="Calibri" panose="020F0502020204030204" pitchFamily="34" charset="0"/>
              <a:cs typeface="Times New Roman" panose="02020603050405020304" pitchFamily="18" charset="0"/>
            </a:endParaRPr>
          </a:p>
          <a:p>
            <a:endParaRPr lang="en-US" b="1" dirty="0">
              <a:latin typeface="Calibri" panose="020F0502020204030204" pitchFamily="34" charset="0"/>
              <a:cs typeface="Times New Roman" panose="02020603050405020304" pitchFamily="18" charset="0"/>
            </a:endParaRPr>
          </a:p>
          <a:p>
            <a:endParaRPr lang="en-US" b="1" dirty="0">
              <a:latin typeface="Calibri" panose="020F0502020204030204" pitchFamily="34" charset="0"/>
              <a:cs typeface="Times New Roman" panose="02020603050405020304" pitchFamily="18" charset="0"/>
            </a:endParaRPr>
          </a:p>
          <a:p>
            <a:endParaRPr lang="en-US" b="1" dirty="0">
              <a:latin typeface="Calibri" panose="020F0502020204030204" pitchFamily="34" charset="0"/>
              <a:cs typeface="Times New Roman" panose="02020603050405020304" pitchFamily="18" charset="0"/>
            </a:endParaRPr>
          </a:p>
          <a:p>
            <a:endParaRPr lang="en-US" b="1" dirty="0">
              <a:latin typeface="Calibri" panose="020F0502020204030204" pitchFamily="34" charset="0"/>
              <a:cs typeface="Times New Roman" panose="02020603050405020304" pitchFamily="18" charset="0"/>
            </a:endParaRPr>
          </a:p>
          <a:p>
            <a:endParaRPr lang="en-US" b="1" dirty="0">
              <a:latin typeface="Calibri" panose="020F0502020204030204" pitchFamily="34" charset="0"/>
              <a:cs typeface="Times New Roman" panose="02020603050405020304" pitchFamily="18" charset="0"/>
            </a:endParaRPr>
          </a:p>
          <a:p>
            <a:endParaRPr lang="en-US" b="1" dirty="0">
              <a:latin typeface="Calibri" panose="020F0502020204030204" pitchFamily="34" charset="0"/>
              <a:cs typeface="Times New Roman" panose="02020603050405020304" pitchFamily="18" charset="0"/>
            </a:endParaRPr>
          </a:p>
          <a:p>
            <a:endParaRPr lang="en-US" b="1" dirty="0">
              <a:latin typeface="Calibri" panose="020F0502020204030204" pitchFamily="34" charset="0"/>
              <a:cs typeface="Times New Roman" panose="02020603050405020304" pitchFamily="18" charset="0"/>
            </a:endParaRPr>
          </a:p>
          <a:p>
            <a:endParaRPr lang="en-US" b="1" dirty="0">
              <a:latin typeface="Calibri" panose="020F0502020204030204" pitchFamily="34" charset="0"/>
              <a:cs typeface="Times New Roman" panose="02020603050405020304" pitchFamily="18" charset="0"/>
            </a:endParaRPr>
          </a:p>
          <a:p>
            <a:endParaRPr lang="en-US" b="1" dirty="0">
              <a:latin typeface="Calibri" panose="020F0502020204030204" pitchFamily="34" charset="0"/>
              <a:cs typeface="Times New Roman" panose="02020603050405020304" pitchFamily="18" charset="0"/>
            </a:endParaRPr>
          </a:p>
          <a:p>
            <a:endParaRPr lang="en-US" b="1" dirty="0">
              <a:latin typeface="Calibri" panose="020F0502020204030204" pitchFamily="34" charset="0"/>
              <a:cs typeface="Times New Roman" panose="02020603050405020304" pitchFamily="18" charset="0"/>
            </a:endParaRPr>
          </a:p>
          <a:p>
            <a:endParaRPr lang="en-US" b="1" dirty="0">
              <a:latin typeface="Calibri" panose="020F0502020204030204" pitchFamily="34" charset="0"/>
              <a:cs typeface="Times New Roman" panose="02020603050405020304" pitchFamily="18" charset="0"/>
            </a:endParaRPr>
          </a:p>
          <a:p>
            <a:endParaRPr lang="en-KE" dirty="0"/>
          </a:p>
        </p:txBody>
      </p:sp>
    </p:spTree>
    <p:extLst>
      <p:ext uri="{BB962C8B-B14F-4D97-AF65-F5344CB8AC3E}">
        <p14:creationId xmlns:p14="http://schemas.microsoft.com/office/powerpoint/2010/main" val="2806889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20C7A50-516D-4C34-A096-BEF919F624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A313E6F0-41F6-48EE-B890-A649A664A6C4}"/>
              </a:ext>
            </a:extLst>
          </p:cNvPr>
          <p:cNvSpPr txBox="1"/>
          <p:nvPr/>
        </p:nvSpPr>
        <p:spPr>
          <a:xfrm>
            <a:off x="4479235" y="274289"/>
            <a:ext cx="3478709" cy="646331"/>
          </a:xfrm>
          <a:prstGeom prst="rect">
            <a:avLst/>
          </a:prstGeom>
          <a:noFill/>
        </p:spPr>
        <p:txBody>
          <a:bodyPr wrap="none" rtlCol="0">
            <a:spAutoFit/>
          </a:bodyPr>
          <a:lstStyle/>
          <a:p>
            <a:r>
              <a:rPr lang="en-US" sz="3600" b="1" dirty="0">
                <a:solidFill>
                  <a:schemeClr val="accent1">
                    <a:lumMod val="75000"/>
                  </a:schemeClr>
                </a:solidFill>
              </a:rPr>
              <a:t>Project Overview</a:t>
            </a:r>
            <a:endParaRPr lang="en-KE" sz="3600" b="1" dirty="0">
              <a:solidFill>
                <a:schemeClr val="accent1">
                  <a:lumMod val="75000"/>
                </a:schemeClr>
              </a:solidFill>
            </a:endParaRPr>
          </a:p>
        </p:txBody>
      </p:sp>
      <p:sp>
        <p:nvSpPr>
          <p:cNvPr id="5" name="TextBox 4">
            <a:extLst>
              <a:ext uri="{FF2B5EF4-FFF2-40B4-BE49-F238E27FC236}">
                <a16:creationId xmlns:a16="http://schemas.microsoft.com/office/drawing/2014/main" id="{5AD1330F-5CDE-4337-8F31-6B8D75903776}"/>
              </a:ext>
            </a:extLst>
          </p:cNvPr>
          <p:cNvSpPr txBox="1"/>
          <p:nvPr/>
        </p:nvSpPr>
        <p:spPr>
          <a:xfrm>
            <a:off x="4002157" y="920620"/>
            <a:ext cx="5883965" cy="5632311"/>
          </a:xfrm>
          <a:prstGeom prst="rect">
            <a:avLst/>
          </a:prstGeom>
          <a:noFill/>
        </p:spPr>
        <p:txBody>
          <a:bodyPr wrap="square" rtlCol="0">
            <a:spAutoFit/>
          </a:bodyPr>
          <a:lstStyle/>
          <a:p>
            <a:pPr marL="342900" indent="-342900">
              <a:buAutoNum type="arabicPeriod"/>
            </a:pPr>
            <a:r>
              <a:rPr lang="en-US" sz="2000" b="1" dirty="0">
                <a:solidFill>
                  <a:schemeClr val="accent1">
                    <a:lumMod val="50000"/>
                  </a:schemeClr>
                </a:solidFill>
              </a:rPr>
              <a:t>Data Extraction.</a:t>
            </a:r>
          </a:p>
          <a:p>
            <a:r>
              <a:rPr lang="en-US" sz="2000" dirty="0"/>
              <a:t>       Extracting text from pdf files </a:t>
            </a:r>
          </a:p>
          <a:p>
            <a:endParaRPr lang="en-US" sz="2000" dirty="0"/>
          </a:p>
          <a:p>
            <a:r>
              <a:rPr lang="en-US" sz="2000" b="1" dirty="0">
                <a:solidFill>
                  <a:schemeClr val="accent1">
                    <a:lumMod val="50000"/>
                  </a:schemeClr>
                </a:solidFill>
              </a:rPr>
              <a:t>2.</a:t>
            </a:r>
            <a:r>
              <a:rPr lang="en-US" sz="2000" dirty="0"/>
              <a:t>    </a:t>
            </a:r>
            <a:r>
              <a:rPr lang="en-US" sz="2000" b="1" dirty="0">
                <a:solidFill>
                  <a:schemeClr val="accent1">
                    <a:lumMod val="50000"/>
                  </a:schemeClr>
                </a:solidFill>
              </a:rPr>
              <a:t>Data Cleaning .</a:t>
            </a:r>
          </a:p>
          <a:p>
            <a:r>
              <a:rPr lang="en-US" sz="2000" dirty="0"/>
              <a:t>       Removing Special characters.</a:t>
            </a:r>
          </a:p>
          <a:p>
            <a:endParaRPr lang="en-US" sz="2000" dirty="0"/>
          </a:p>
          <a:p>
            <a:pPr marL="342900" indent="-342900">
              <a:buAutoNum type="arabicPeriod" startAt="3"/>
            </a:pPr>
            <a:r>
              <a:rPr lang="en-US" sz="2000" b="1" dirty="0">
                <a:solidFill>
                  <a:schemeClr val="accent1">
                    <a:lumMod val="50000"/>
                  </a:schemeClr>
                </a:solidFill>
              </a:rPr>
              <a:t>Data Preprocessing.</a:t>
            </a:r>
          </a:p>
          <a:p>
            <a:r>
              <a:rPr lang="en-US" sz="2000" dirty="0"/>
              <a:t>      Tokenization and lemmatization. </a:t>
            </a:r>
          </a:p>
          <a:p>
            <a:endParaRPr lang="en-US" sz="2000" dirty="0"/>
          </a:p>
          <a:p>
            <a:r>
              <a:rPr lang="en-US" sz="2000" b="1" dirty="0">
                <a:solidFill>
                  <a:schemeClr val="accent1">
                    <a:lumMod val="50000"/>
                  </a:schemeClr>
                </a:solidFill>
              </a:rPr>
              <a:t>4.</a:t>
            </a:r>
            <a:r>
              <a:rPr lang="en-US" sz="2000" dirty="0"/>
              <a:t>   </a:t>
            </a:r>
            <a:r>
              <a:rPr lang="en-US" sz="2000" b="1" dirty="0">
                <a:solidFill>
                  <a:schemeClr val="accent1">
                    <a:lumMod val="50000"/>
                  </a:schemeClr>
                </a:solidFill>
              </a:rPr>
              <a:t>Named Entity Recognition.</a:t>
            </a:r>
          </a:p>
          <a:p>
            <a:r>
              <a:rPr lang="en-US" sz="2000" dirty="0"/>
              <a:t>       Create a structured dataset by extracting names,                        skills, companies, education, etc.</a:t>
            </a:r>
          </a:p>
          <a:p>
            <a:r>
              <a:rPr lang="en-US" sz="2000" dirty="0"/>
              <a:t>       </a:t>
            </a:r>
          </a:p>
          <a:p>
            <a:r>
              <a:rPr lang="en-US" sz="2000" b="1" dirty="0">
                <a:solidFill>
                  <a:schemeClr val="accent1">
                    <a:lumMod val="50000"/>
                  </a:schemeClr>
                </a:solidFill>
              </a:rPr>
              <a:t>5.</a:t>
            </a:r>
            <a:r>
              <a:rPr lang="en-US" sz="2000" dirty="0"/>
              <a:t>   </a:t>
            </a:r>
            <a:r>
              <a:rPr lang="en-US" sz="2000" b="1" dirty="0">
                <a:solidFill>
                  <a:schemeClr val="accent1">
                    <a:lumMod val="50000"/>
                  </a:schemeClr>
                </a:solidFill>
              </a:rPr>
              <a:t>Machine Learning Model Development.</a:t>
            </a:r>
          </a:p>
          <a:p>
            <a:r>
              <a:rPr lang="en-US" sz="2000" dirty="0"/>
              <a:t>        Build a BERT model for </a:t>
            </a:r>
          </a:p>
          <a:p>
            <a:pPr marL="457200" indent="-457200">
              <a:buAutoNum type="arabicPeriod" startAt="6"/>
            </a:pPr>
            <a:r>
              <a:rPr lang="en-US" sz="2000" b="1" dirty="0">
                <a:solidFill>
                  <a:schemeClr val="accent1">
                    <a:lumMod val="50000"/>
                  </a:schemeClr>
                </a:solidFill>
              </a:rPr>
              <a:t>Streamlit app Model deployment</a:t>
            </a:r>
          </a:p>
          <a:p>
            <a:r>
              <a:rPr lang="en-US" sz="2000" b="1" dirty="0">
                <a:solidFill>
                  <a:schemeClr val="accent1">
                    <a:lumMod val="50000"/>
                  </a:schemeClr>
                </a:solidFill>
              </a:rPr>
              <a:t>        </a:t>
            </a:r>
            <a:r>
              <a:rPr lang="en-US" sz="2000" dirty="0">
                <a:solidFill>
                  <a:schemeClr val="tx2">
                    <a:lumMod val="50000"/>
                  </a:schemeClr>
                </a:solidFill>
              </a:rPr>
              <a:t>Create an interactive user interface  incorporating</a:t>
            </a:r>
          </a:p>
          <a:p>
            <a:r>
              <a:rPr lang="en-US" sz="2000" dirty="0">
                <a:solidFill>
                  <a:schemeClr val="tx2">
                    <a:lumMod val="50000"/>
                  </a:schemeClr>
                </a:solidFill>
              </a:rPr>
              <a:t>        the model.</a:t>
            </a:r>
            <a:endParaRPr lang="en-KE" sz="2000" dirty="0">
              <a:solidFill>
                <a:schemeClr val="tx2">
                  <a:lumMod val="50000"/>
                </a:schemeClr>
              </a:solidFill>
            </a:endParaRPr>
          </a:p>
        </p:txBody>
      </p:sp>
    </p:spTree>
    <p:extLst>
      <p:ext uri="{BB962C8B-B14F-4D97-AF65-F5344CB8AC3E}">
        <p14:creationId xmlns:p14="http://schemas.microsoft.com/office/powerpoint/2010/main" val="3931249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3D032E-879E-4E1B-8541-7E6762CD5CC2}"/>
              </a:ext>
            </a:extLst>
          </p:cNvPr>
          <p:cNvSpPr txBox="1"/>
          <p:nvPr/>
        </p:nvSpPr>
        <p:spPr>
          <a:xfrm>
            <a:off x="188027" y="658185"/>
            <a:ext cx="3716467" cy="830997"/>
          </a:xfrm>
          <a:prstGeom prst="rect">
            <a:avLst/>
          </a:prstGeom>
          <a:noFill/>
        </p:spPr>
        <p:txBody>
          <a:bodyPr wrap="none" rtlCol="0">
            <a:spAutoFit/>
          </a:bodyPr>
          <a:lstStyle/>
          <a:p>
            <a:r>
              <a:rPr lang="en-US" sz="4800" b="1" i="0" u="none" strike="noStrike" baseline="0" dirty="0">
                <a:solidFill>
                  <a:srgbClr val="222A9C"/>
                </a:solidFill>
                <a:latin typeface="PublicSans-Bold"/>
              </a:rPr>
              <a:t>Data Sourcing</a:t>
            </a:r>
            <a:endParaRPr lang="en-KE" sz="4800" dirty="0"/>
          </a:p>
        </p:txBody>
      </p:sp>
      <p:sp>
        <p:nvSpPr>
          <p:cNvPr id="3" name="TextBox 2">
            <a:extLst>
              <a:ext uri="{FF2B5EF4-FFF2-40B4-BE49-F238E27FC236}">
                <a16:creationId xmlns:a16="http://schemas.microsoft.com/office/drawing/2014/main" id="{05DC6512-C4F5-4362-8151-E6B033C71AC0}"/>
              </a:ext>
            </a:extLst>
          </p:cNvPr>
          <p:cNvSpPr txBox="1"/>
          <p:nvPr/>
        </p:nvSpPr>
        <p:spPr>
          <a:xfrm>
            <a:off x="4625009" y="658185"/>
            <a:ext cx="6950172" cy="1429622"/>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US" sz="2000" dirty="0"/>
              <a:t>The two datasets were sourced from Kaggle</a:t>
            </a:r>
          </a:p>
          <a:p>
            <a:pPr marL="285750" indent="-285750">
              <a:lnSpc>
                <a:spcPct val="150000"/>
              </a:lnSpc>
              <a:buFont typeface="Arial" panose="020B0604020202020204" pitchFamily="34" charset="0"/>
              <a:buChar char="•"/>
            </a:pPr>
            <a:r>
              <a:rPr lang="en-US" sz="2000" dirty="0"/>
              <a:t>Raw resume pdfs files (2484 files)</a:t>
            </a:r>
          </a:p>
          <a:p>
            <a:pPr marL="285750" indent="-285750">
              <a:lnSpc>
                <a:spcPct val="150000"/>
              </a:lnSpc>
              <a:buFont typeface="Arial" panose="020B0604020202020204" pitchFamily="34" charset="0"/>
              <a:buChar char="•"/>
            </a:pPr>
            <a:r>
              <a:rPr lang="en-US" sz="2000" dirty="0"/>
              <a:t>CSV file with Job Roles and extracted texts (1.6 million entries)</a:t>
            </a:r>
            <a:endParaRPr lang="en-KE" sz="2000" dirty="0"/>
          </a:p>
        </p:txBody>
      </p:sp>
      <p:pic>
        <p:nvPicPr>
          <p:cNvPr id="5" name="Picture 4">
            <a:extLst>
              <a:ext uri="{FF2B5EF4-FFF2-40B4-BE49-F238E27FC236}">
                <a16:creationId xmlns:a16="http://schemas.microsoft.com/office/drawing/2014/main" id="{6D2696C8-242B-459C-8F28-B280DA0D6D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1017" y="2175926"/>
            <a:ext cx="5772956" cy="4353533"/>
          </a:xfrm>
          <a:prstGeom prst="rect">
            <a:avLst/>
          </a:prstGeom>
        </p:spPr>
      </p:pic>
      <p:pic>
        <p:nvPicPr>
          <p:cNvPr id="7" name="Picture 6">
            <a:extLst>
              <a:ext uri="{FF2B5EF4-FFF2-40B4-BE49-F238E27FC236}">
                <a16:creationId xmlns:a16="http://schemas.microsoft.com/office/drawing/2014/main" id="{5B39DA94-0EF8-464F-B2F9-CB7B63D94D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027" y="2175926"/>
            <a:ext cx="5851712" cy="4353533"/>
          </a:xfrm>
          <a:prstGeom prst="rect">
            <a:avLst/>
          </a:prstGeom>
        </p:spPr>
      </p:pic>
    </p:spTree>
    <p:extLst>
      <p:ext uri="{BB962C8B-B14F-4D97-AF65-F5344CB8AC3E}">
        <p14:creationId xmlns:p14="http://schemas.microsoft.com/office/powerpoint/2010/main" val="324265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3EB8816F-3C43-451B-A8D1-E2AB4F97B9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14"/>
            <a:ext cx="12191999" cy="6859014"/>
          </a:xfrm>
          <a:prstGeom prst="rect">
            <a:avLst/>
          </a:prstGeom>
        </p:spPr>
      </p:pic>
      <p:sp>
        <p:nvSpPr>
          <p:cNvPr id="3" name="TextBox 2">
            <a:extLst>
              <a:ext uri="{FF2B5EF4-FFF2-40B4-BE49-F238E27FC236}">
                <a16:creationId xmlns:a16="http://schemas.microsoft.com/office/drawing/2014/main" id="{2EDE18E0-3801-42C1-A2A5-6B68D79FDD17}"/>
              </a:ext>
            </a:extLst>
          </p:cNvPr>
          <p:cNvSpPr txBox="1"/>
          <p:nvPr/>
        </p:nvSpPr>
        <p:spPr>
          <a:xfrm>
            <a:off x="1074225" y="491194"/>
            <a:ext cx="9541566" cy="1446550"/>
          </a:xfrm>
          <a:prstGeom prst="rect">
            <a:avLst/>
          </a:prstGeom>
          <a:noFill/>
        </p:spPr>
        <p:txBody>
          <a:bodyPr wrap="square">
            <a:spAutoFit/>
          </a:bodyPr>
          <a:lstStyle/>
          <a:p>
            <a:r>
              <a:rPr lang="en-US" sz="4400" b="1" i="0" u="none" strike="noStrike" baseline="0" dirty="0">
                <a:solidFill>
                  <a:srgbClr val="222A9C"/>
                </a:solidFill>
                <a:latin typeface="PublicSans-Bold"/>
              </a:rPr>
              <a:t>Data Cleaning and </a:t>
            </a:r>
          </a:p>
          <a:p>
            <a:r>
              <a:rPr lang="en-US" sz="4400" b="1" i="0" u="none" strike="noStrike" baseline="0" dirty="0">
                <a:solidFill>
                  <a:srgbClr val="222A9C"/>
                </a:solidFill>
                <a:latin typeface="PublicSans-Bold"/>
              </a:rPr>
              <a:t>Preprocessing</a:t>
            </a:r>
            <a:endParaRPr lang="en-KE" sz="4400" dirty="0"/>
          </a:p>
        </p:txBody>
      </p:sp>
      <p:pic>
        <p:nvPicPr>
          <p:cNvPr id="7" name="Picture 6">
            <a:extLst>
              <a:ext uri="{FF2B5EF4-FFF2-40B4-BE49-F238E27FC236}">
                <a16:creationId xmlns:a16="http://schemas.microsoft.com/office/drawing/2014/main" id="{658F35BF-967D-4119-8CEC-951EF62CB4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2944" y="216826"/>
            <a:ext cx="4317578" cy="3212174"/>
          </a:xfrm>
          <a:prstGeom prst="rect">
            <a:avLst/>
          </a:prstGeom>
        </p:spPr>
      </p:pic>
      <p:pic>
        <p:nvPicPr>
          <p:cNvPr id="11" name="Picture 10">
            <a:extLst>
              <a:ext uri="{FF2B5EF4-FFF2-40B4-BE49-F238E27FC236}">
                <a16:creationId xmlns:a16="http://schemas.microsoft.com/office/drawing/2014/main" id="{8F9C7A7C-4E10-4D82-8E56-D4FAC0E2CE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8782" y="3703368"/>
            <a:ext cx="9381740" cy="3048820"/>
          </a:xfrm>
          <a:prstGeom prst="rect">
            <a:avLst/>
          </a:prstGeom>
        </p:spPr>
      </p:pic>
      <p:sp>
        <p:nvSpPr>
          <p:cNvPr id="12" name="TextBox 11">
            <a:extLst>
              <a:ext uri="{FF2B5EF4-FFF2-40B4-BE49-F238E27FC236}">
                <a16:creationId xmlns:a16="http://schemas.microsoft.com/office/drawing/2014/main" id="{1B57B181-718E-414D-957A-D6714B32DFBB}"/>
              </a:ext>
            </a:extLst>
          </p:cNvPr>
          <p:cNvSpPr txBox="1"/>
          <p:nvPr/>
        </p:nvSpPr>
        <p:spPr>
          <a:xfrm>
            <a:off x="1074225" y="2413337"/>
            <a:ext cx="4863576" cy="1015663"/>
          </a:xfrm>
          <a:prstGeom prst="rect">
            <a:avLst/>
          </a:prstGeom>
          <a:noFill/>
        </p:spPr>
        <p:txBody>
          <a:bodyPr wrap="none" rtlCol="0">
            <a:spAutoFit/>
          </a:bodyPr>
          <a:lstStyle/>
          <a:p>
            <a:r>
              <a:rPr lang="en-US" sz="2000" dirty="0"/>
              <a:t>Before and After removing special characters</a:t>
            </a:r>
          </a:p>
          <a:p>
            <a:r>
              <a:rPr lang="en-US" sz="2000" dirty="0"/>
              <a:t>and applying lemmatization.</a:t>
            </a:r>
          </a:p>
          <a:p>
            <a:r>
              <a:rPr lang="en-US" sz="2000" dirty="0"/>
              <a:t>For NER stop words removal is not ideal </a:t>
            </a:r>
            <a:endParaRPr lang="en-KE" sz="2000" dirty="0"/>
          </a:p>
        </p:txBody>
      </p:sp>
    </p:spTree>
    <p:extLst>
      <p:ext uri="{BB962C8B-B14F-4D97-AF65-F5344CB8AC3E}">
        <p14:creationId xmlns:p14="http://schemas.microsoft.com/office/powerpoint/2010/main" val="3388914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D300C8A-7075-4805-BAE9-2AA78AC43C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A0BBEF6C-344A-451E-8498-B9045920DF61}"/>
              </a:ext>
            </a:extLst>
          </p:cNvPr>
          <p:cNvSpPr txBox="1"/>
          <p:nvPr/>
        </p:nvSpPr>
        <p:spPr>
          <a:xfrm>
            <a:off x="900598" y="357666"/>
            <a:ext cx="6546574" cy="1200329"/>
          </a:xfrm>
          <a:prstGeom prst="rect">
            <a:avLst/>
          </a:prstGeom>
          <a:noFill/>
        </p:spPr>
        <p:txBody>
          <a:bodyPr wrap="square">
            <a:spAutoFit/>
          </a:bodyPr>
          <a:lstStyle/>
          <a:p>
            <a:r>
              <a:rPr lang="en-US" sz="3600" b="1" i="0" u="none" strike="noStrike" baseline="0" dirty="0">
                <a:solidFill>
                  <a:srgbClr val="222A9C"/>
                </a:solidFill>
                <a:latin typeface="PublicSans-Bold"/>
              </a:rPr>
              <a:t>NER (Named Entity </a:t>
            </a:r>
          </a:p>
          <a:p>
            <a:r>
              <a:rPr lang="en-US" sz="3600" b="1" i="0" u="none" strike="noStrike" baseline="0" dirty="0">
                <a:solidFill>
                  <a:srgbClr val="222A9C"/>
                </a:solidFill>
                <a:latin typeface="PublicSans-Bold"/>
              </a:rPr>
              <a:t>Recognition) data Extraction</a:t>
            </a:r>
            <a:endParaRPr lang="en-KE" sz="3600" dirty="0"/>
          </a:p>
        </p:txBody>
      </p:sp>
      <p:pic>
        <p:nvPicPr>
          <p:cNvPr id="5" name="Picture 4">
            <a:extLst>
              <a:ext uri="{FF2B5EF4-FFF2-40B4-BE49-F238E27FC236}">
                <a16:creationId xmlns:a16="http://schemas.microsoft.com/office/drawing/2014/main" id="{E2CBDEF9-4C31-4576-ADDE-C007B56161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9403" y="69288"/>
            <a:ext cx="4121999" cy="2977415"/>
          </a:xfrm>
          <a:prstGeom prst="rect">
            <a:avLst/>
          </a:prstGeom>
        </p:spPr>
      </p:pic>
      <p:pic>
        <p:nvPicPr>
          <p:cNvPr id="7" name="Picture 6">
            <a:extLst>
              <a:ext uri="{FF2B5EF4-FFF2-40B4-BE49-F238E27FC236}">
                <a16:creationId xmlns:a16="http://schemas.microsoft.com/office/drawing/2014/main" id="{D1631361-12ED-4CBF-B2FF-83CF7A3C7C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0598" y="3155525"/>
            <a:ext cx="10390804" cy="3466346"/>
          </a:xfrm>
          <a:prstGeom prst="rect">
            <a:avLst/>
          </a:prstGeom>
        </p:spPr>
      </p:pic>
    </p:spTree>
    <p:extLst>
      <p:ext uri="{BB962C8B-B14F-4D97-AF65-F5344CB8AC3E}">
        <p14:creationId xmlns:p14="http://schemas.microsoft.com/office/powerpoint/2010/main" val="1819491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EEB442A-0DF4-49C1-B2E8-BF59C96E49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9014"/>
          </a:xfrm>
          <a:prstGeom prst="rect">
            <a:avLst/>
          </a:prstGeom>
        </p:spPr>
      </p:pic>
      <p:sp>
        <p:nvSpPr>
          <p:cNvPr id="3" name="TextBox 2">
            <a:extLst>
              <a:ext uri="{FF2B5EF4-FFF2-40B4-BE49-F238E27FC236}">
                <a16:creationId xmlns:a16="http://schemas.microsoft.com/office/drawing/2014/main" id="{66BC7E73-D608-49F8-88E7-360153A2516F}"/>
              </a:ext>
            </a:extLst>
          </p:cNvPr>
          <p:cNvSpPr txBox="1"/>
          <p:nvPr/>
        </p:nvSpPr>
        <p:spPr>
          <a:xfrm>
            <a:off x="967409" y="299687"/>
            <a:ext cx="6096000" cy="954107"/>
          </a:xfrm>
          <a:prstGeom prst="rect">
            <a:avLst/>
          </a:prstGeom>
          <a:noFill/>
        </p:spPr>
        <p:txBody>
          <a:bodyPr wrap="square">
            <a:spAutoFit/>
          </a:bodyPr>
          <a:lstStyle/>
          <a:p>
            <a:r>
              <a:rPr lang="en-US" sz="2800" b="1" i="0" u="none" strike="noStrike" baseline="0" dirty="0">
                <a:solidFill>
                  <a:srgbClr val="222A9C"/>
                </a:solidFill>
                <a:latin typeface="PublicSans-Bold"/>
              </a:rPr>
              <a:t>NER (Named Entity Recognition)</a:t>
            </a:r>
            <a:endParaRPr lang="en-US" sz="2800" b="1" dirty="0">
              <a:solidFill>
                <a:srgbClr val="222A9C"/>
              </a:solidFill>
              <a:latin typeface="PublicSans-Bold"/>
            </a:endParaRPr>
          </a:p>
          <a:p>
            <a:r>
              <a:rPr lang="en-US" sz="2800" b="1" dirty="0">
                <a:solidFill>
                  <a:srgbClr val="222A9C"/>
                </a:solidFill>
                <a:latin typeface="PublicSans-Bold"/>
              </a:rPr>
              <a:t>Filled with Synthetic values </a:t>
            </a:r>
            <a:endParaRPr lang="en-KE" sz="2800" dirty="0"/>
          </a:p>
        </p:txBody>
      </p:sp>
      <p:pic>
        <p:nvPicPr>
          <p:cNvPr id="5" name="Picture 4">
            <a:extLst>
              <a:ext uri="{FF2B5EF4-FFF2-40B4-BE49-F238E27FC236}">
                <a16:creationId xmlns:a16="http://schemas.microsoft.com/office/drawing/2014/main" id="{F99D0DC4-826E-433B-856F-AA4E43C957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426" y="3127514"/>
            <a:ext cx="9859617" cy="3622660"/>
          </a:xfrm>
          <a:prstGeom prst="rect">
            <a:avLst/>
          </a:prstGeom>
        </p:spPr>
      </p:pic>
      <p:pic>
        <p:nvPicPr>
          <p:cNvPr id="7" name="Picture 6">
            <a:extLst>
              <a:ext uri="{FF2B5EF4-FFF2-40B4-BE49-F238E27FC236}">
                <a16:creationId xmlns:a16="http://schemas.microsoft.com/office/drawing/2014/main" id="{F41EABB4-9312-4F08-B60E-36933A263D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0604" y="107826"/>
            <a:ext cx="4602439" cy="3019687"/>
          </a:xfrm>
          <a:prstGeom prst="rect">
            <a:avLst/>
          </a:prstGeom>
        </p:spPr>
      </p:pic>
      <p:sp>
        <p:nvSpPr>
          <p:cNvPr id="9" name="TextBox 8">
            <a:extLst>
              <a:ext uri="{FF2B5EF4-FFF2-40B4-BE49-F238E27FC236}">
                <a16:creationId xmlns:a16="http://schemas.microsoft.com/office/drawing/2014/main" id="{B7B4C76A-C108-4C4C-8753-E1E9E00861FE}"/>
              </a:ext>
            </a:extLst>
          </p:cNvPr>
          <p:cNvSpPr txBox="1"/>
          <p:nvPr/>
        </p:nvSpPr>
        <p:spPr>
          <a:xfrm>
            <a:off x="1073426" y="1617669"/>
            <a:ext cx="6096000" cy="707886"/>
          </a:xfrm>
          <a:prstGeom prst="rect">
            <a:avLst/>
          </a:prstGeom>
          <a:noFill/>
        </p:spPr>
        <p:txBody>
          <a:bodyPr wrap="square">
            <a:spAutoFit/>
          </a:bodyPr>
          <a:lstStyle/>
          <a:p>
            <a:r>
              <a:rPr lang="en-US" sz="2000" dirty="0"/>
              <a:t>Python Faker Library was used to fill in </a:t>
            </a:r>
          </a:p>
          <a:p>
            <a:r>
              <a:rPr lang="en-US" sz="2000" dirty="0"/>
              <a:t>Missing values</a:t>
            </a:r>
            <a:endParaRPr lang="en-KE" sz="2000" dirty="0"/>
          </a:p>
        </p:txBody>
      </p:sp>
    </p:spTree>
    <p:extLst>
      <p:ext uri="{BB962C8B-B14F-4D97-AF65-F5344CB8AC3E}">
        <p14:creationId xmlns:p14="http://schemas.microsoft.com/office/powerpoint/2010/main" val="34573449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624</TotalTime>
  <Words>689</Words>
  <Application>Microsoft Office PowerPoint</Application>
  <PresentationFormat>Widescreen</PresentationFormat>
  <Paragraphs>115</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PublicSans-Bold</vt:lpstr>
      <vt:lpstr>Office Theme</vt:lpstr>
      <vt:lpstr>Resume Parsing and Scoring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Resume Parsing and Scoring</dc:title>
  <dc:creator>Moses Mugambi</dc:creator>
  <cp:lastModifiedBy>Moses Mugambi</cp:lastModifiedBy>
  <cp:revision>99</cp:revision>
  <dcterms:created xsi:type="dcterms:W3CDTF">2025-02-20T15:39:39Z</dcterms:created>
  <dcterms:modified xsi:type="dcterms:W3CDTF">2025-02-21T08:05:29Z</dcterms:modified>
</cp:coreProperties>
</file>