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6" r:id="rId12"/>
    <p:sldId id="273" r:id="rId13"/>
    <p:sldId id="272" r:id="rId14"/>
    <p:sldId id="265" r:id="rId15"/>
    <p:sldId id="266" r:id="rId16"/>
    <p:sldId id="269" r:id="rId17"/>
    <p:sldId id="267" r:id="rId18"/>
    <p:sldId id="268" r:id="rId19"/>
    <p:sldId id="270" r:id="rId20"/>
    <p:sldId id="275" r:id="rId21"/>
    <p:sldId id="271" r:id="rId2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0B05-115A-4355-A517-5FC630F1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7A41-02E7-411E-A9FC-BD37D6150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52BD-A05A-4F2C-9FAA-D02091A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B14D-B661-4D65-AF36-3FFF82A1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25EE-91C7-474B-9AD5-EEE18EDA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269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21BE-73C3-4B44-BD3B-2E16B8D4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C8DBB-E660-4F2E-8949-C18E50DB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1D5A-261A-41A6-9A1E-9F06D356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8181-1EEA-4059-8806-A34FC3A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AB04-BEA6-40A6-8237-1CEA3337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24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16F4B-77F9-461A-B402-C283D04BE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E64A0-3BC3-4984-B27F-33EC51DD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D940-8EC2-4B3F-8F39-B30D9123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5D9D-FCC5-4E07-92E3-10C5E2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6C1D-201E-4972-A992-8D1028E8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31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510-ED99-4044-B403-C78AB399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024B-DBEE-4D29-8E7F-DA6C8BFE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4EC3-5645-4017-8023-2A80CC5B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F5F3-EADA-444E-9ACB-3ADAA4AC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81BCC-11E8-43B0-B13D-C3D4FBD5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248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6430-487A-4F3D-8D24-65CA8F62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68FCB-FBD4-44EB-9CB1-16A548A0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0EE7-D04D-4DBD-87A9-76567755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B168-1C07-472E-AA39-42CC17C9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FC97-9A99-447A-8941-660A56BF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8462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083-64C7-4BEF-82EC-ACF94E56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963F-DF08-4707-BDB1-0A6C88D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A10AC-3042-4BE4-A818-3480A741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919B-2039-491A-8BC9-8AC5FF46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C922E-731A-462D-8A81-E2B1DF82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9113-9904-430B-BA53-0CE867EB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3721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AC95-D002-424A-B749-65731C4E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AC02-2B50-4F23-BEF5-83BCE692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284C9-4FCB-4447-8CC9-857CDB31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A9500-7600-46CA-9267-FAC61787D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15FF3-912A-4A4A-921A-AD8B0118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37217-47F6-4105-AB0E-A92FF11A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FD162-B527-4464-B67E-41DA081B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6EA2E-A01C-45D6-9F8A-D44F9803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87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24E-A12D-4E6B-A815-E4CD37B0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255A3-FFD5-42D1-A223-BD1DA0FF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0807B-998F-4E4A-A445-2528C6D9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B6978-003B-4C9C-B935-8BD98FFF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582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C2F40-ECF5-4FA8-8A53-39F6F19E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8401F-D87B-400A-942E-9FA2FF1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AA1D-3D10-4CD6-9DAF-82DFA0C4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24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D701-A303-4601-90A5-1C90155D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C30C-F967-4868-BF6F-0679E858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4D10-1320-43E6-BC7D-CBC22712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9F69-B9B1-4B37-A69F-5AA467DE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A4FE3-F1E7-41B1-9180-97F5D58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DCB0-C0EE-4BEA-875A-9D5C4D2E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82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6B02-BF1C-4133-85BB-88D48BE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41BF9-1359-4A7C-A70A-C764FEDEA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975DD-EBC1-4F51-85DD-24DC5B6F4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1E7F-9712-4FE0-A00C-FF3B730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C9846-701A-4528-9C68-618C832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6CBD-5E2F-49CF-957F-B86251AB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786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318F-00A8-4A2A-9A55-36E12FCF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9600-CF54-408D-BC89-514927A1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A230-7E25-4315-BB3B-E93BF59E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9E48-E991-4F48-AD66-54FCE2631702}" type="datetimeFigureOut">
              <a:rPr lang="en-KE" smtClean="0"/>
              <a:t>21/02/2025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CC3D-EADC-48D0-BE55-0396D00AC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DA68-7019-4AA1-B59B-2B0563562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FF03-8211-4FB0-AD4C-742723A6E89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00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97AD39-3642-446D-B831-D53F6FF7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BC72F-FD1E-4007-8E37-ED1A5D8C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5130" y="1215128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</a:rPr>
              <a:t>Resume Parsing</a:t>
            </a:r>
            <a:br>
              <a:rPr lang="en-US" sz="7200" b="1" dirty="0">
                <a:solidFill>
                  <a:srgbClr val="002060"/>
                </a:solidFill>
              </a:rPr>
            </a:br>
            <a:r>
              <a:rPr lang="en-US" sz="7200" b="1" dirty="0">
                <a:solidFill>
                  <a:srgbClr val="002060"/>
                </a:solidFill>
              </a:rPr>
              <a:t>and Scoring System</a:t>
            </a:r>
            <a:endParaRPr lang="en-KE" sz="72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3D860-74F9-4E90-A0A9-5D26739EC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78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Using Natural Language Processing to Extract Key Resume Details</a:t>
            </a:r>
            <a:endParaRPr lang="en-KE" sz="36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6CC7D-FE39-43D4-AEBE-3CF804013DCD}"/>
              </a:ext>
            </a:extLst>
          </p:cNvPr>
          <p:cNvSpPr txBox="1"/>
          <p:nvPr/>
        </p:nvSpPr>
        <p:spPr>
          <a:xfrm>
            <a:off x="974034" y="531484"/>
            <a:ext cx="388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Moses Mugambi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172348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73CDD-47FA-46DD-B717-0B377DF9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176614"/>
            <a:ext cx="11979965" cy="64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4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6AC77-50CC-4D1C-A26C-A7139A6F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5F6E6F-BE2D-4C80-90B8-1E11ED018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"/>
            <a:ext cx="12191999" cy="6856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EDE65-556D-4E9C-A26A-C11C8923EC9F}"/>
              </a:ext>
            </a:extLst>
          </p:cNvPr>
          <p:cNvSpPr txBox="1"/>
          <p:nvPr/>
        </p:nvSpPr>
        <p:spPr>
          <a:xfrm>
            <a:off x="3048000" y="47842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Modeling data preparation: Resume csv to annotated Bio formatted Data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7E943-CFA3-4479-88D8-89294D2B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56" y="1432533"/>
            <a:ext cx="5373885" cy="50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2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F928F3-3AA5-44FA-B375-291E86651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16098-DCE8-481A-BDE0-D2F36FCB1DC3}"/>
              </a:ext>
            </a:extLst>
          </p:cNvPr>
          <p:cNvSpPr txBox="1"/>
          <p:nvPr/>
        </p:nvSpPr>
        <p:spPr>
          <a:xfrm>
            <a:off x="1060228" y="494092"/>
            <a:ext cx="69308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222A9C"/>
                </a:solidFill>
                <a:latin typeface="PublicSans-Bold"/>
              </a:rPr>
              <a:t>Modeling data preparation: formatted JSON data tokens. </a:t>
            </a:r>
            <a:endParaRPr lang="en-K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4421-5D20-4C1E-80F9-696FF8E3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8" y="3020305"/>
            <a:ext cx="10071543" cy="211441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F452F6E-A62E-46B8-B7C9-96391A30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28" y="1817531"/>
            <a:ext cx="105267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Sentence Formation</a:t>
            </a:r>
            <a:r>
              <a:rPr lang="en-US" sz="2400" dirty="0"/>
              <a:t>: Combines all resume fields into a single sequence per record.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Tokenization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Uses spaCy to split text into tokens. </a:t>
            </a:r>
            <a:endParaRPr kumimoji="0" lang="en-US" altLang="en-K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BIO Tagging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Assigns B- (Beginning) and I- (Inside) tags to multi-word entities </a:t>
            </a:r>
          </a:p>
        </p:txBody>
      </p:sp>
    </p:spTree>
    <p:extLst>
      <p:ext uri="{BB962C8B-B14F-4D97-AF65-F5344CB8AC3E}">
        <p14:creationId xmlns:p14="http://schemas.microsoft.com/office/powerpoint/2010/main" val="21558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E9760-4EDE-43AD-AB40-5A52FF8FFA21}"/>
              </a:ext>
            </a:extLst>
          </p:cNvPr>
          <p:cNvSpPr txBox="1"/>
          <p:nvPr/>
        </p:nvSpPr>
        <p:spPr>
          <a:xfrm>
            <a:off x="786427" y="31313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222A9C"/>
                </a:solidFill>
                <a:latin typeface="PublicSans-Bold"/>
              </a:rPr>
              <a:t>Modeling</a:t>
            </a:r>
            <a:endParaRPr lang="en-KE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7CA7-343E-4F2E-B084-C22C1F33D0D3}"/>
              </a:ext>
            </a:extLst>
          </p:cNvPr>
          <p:cNvSpPr txBox="1"/>
          <p:nvPr/>
        </p:nvSpPr>
        <p:spPr>
          <a:xfrm>
            <a:off x="786427" y="1352952"/>
            <a:ext cx="626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 pretrained BERT model was used for Named Entity Recognition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F4A58-8604-4B1C-A324-7F44C0FEF214}"/>
              </a:ext>
            </a:extLst>
          </p:cNvPr>
          <p:cNvSpPr txBox="1"/>
          <p:nvPr/>
        </p:nvSpPr>
        <p:spPr>
          <a:xfrm>
            <a:off x="786427" y="1999994"/>
            <a:ext cx="104911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BERT (Bidirectional Encoder Representations from Transformers), is a natural language processing (NLP)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model. It’s designed to understand the context of words in a sentence by considering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both the left and right surrounding words. Unlike traditional models that read text sequentially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(left-to-right or right-to-left), BERT processes text in both directions, enabling it to capture the deeper meaning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 nuances of words.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Bidirectional Contextualization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BERT uses a transformer architecture to read the entire sequence of words at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once, which helps in understanding the context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Pretraining and Fine-tuning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BERT is pretrained on large text corpora using unsupervised learning, making it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highly versatile for named entity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Transformers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The model is built on the transformer architecture, which relies on self-attention mechanisms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weigh the importance of different words in a sentence.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395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969E6C-2A23-41C4-BEF4-1980F648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86CBF-A4F8-477B-BCE2-498CB06678DA}"/>
              </a:ext>
            </a:extLst>
          </p:cNvPr>
          <p:cNvSpPr txBox="1"/>
          <p:nvPr/>
        </p:nvSpPr>
        <p:spPr>
          <a:xfrm>
            <a:off x="1815548" y="988099"/>
            <a:ext cx="7315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222A9C"/>
                </a:solidFill>
                <a:latin typeface="PublicSans-Bold"/>
              </a:rPr>
              <a:t>Modeling : Entity Extraction Results &amp; evaluation</a:t>
            </a:r>
            <a:endParaRPr lang="en-K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0266D-308E-4969-A651-1910AC6D3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2065317"/>
            <a:ext cx="7500649" cy="33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9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707CEA-52D7-4346-B481-FE5BF2CA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3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36A5D-5253-4584-8D7C-60234BC838C2}"/>
              </a:ext>
            </a:extLst>
          </p:cNvPr>
          <p:cNvSpPr txBox="1"/>
          <p:nvPr/>
        </p:nvSpPr>
        <p:spPr>
          <a:xfrm>
            <a:off x="1298713" y="1127299"/>
            <a:ext cx="7275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Modeling : Resume Text Extraction Results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95232-CB1D-4359-ACCC-288F6AD4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1859795"/>
            <a:ext cx="9426385" cy="45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9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5BA38-9305-4081-96FA-CF2A496A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E143B-82E3-4EEF-A07B-97F51EA80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8" y="2809461"/>
            <a:ext cx="10289525" cy="3096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43FF2-3340-4203-B500-9372BC22F096}"/>
              </a:ext>
            </a:extLst>
          </p:cNvPr>
          <p:cNvSpPr txBox="1"/>
          <p:nvPr/>
        </p:nvSpPr>
        <p:spPr>
          <a:xfrm>
            <a:off x="735496" y="1857307"/>
            <a:ext cx="9124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222A9C"/>
                </a:solidFill>
                <a:latin typeface="PublicSans-Bold"/>
              </a:rPr>
              <a:t>Modeling : Sample Resume NER Extraction Results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66493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85F237-0FEE-429C-B0F8-6646C8CD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3C41B7-32F6-4F58-B97F-FE1550F7F58D}"/>
              </a:ext>
            </a:extLst>
          </p:cNvPr>
          <p:cNvSpPr txBox="1"/>
          <p:nvPr/>
        </p:nvSpPr>
        <p:spPr>
          <a:xfrm>
            <a:off x="1113181" y="1047786"/>
            <a:ext cx="8083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Modeling : Sample Resume CV Scoring Output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D1558-F73B-498C-BF79-698B8011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1" y="2051555"/>
            <a:ext cx="9581323" cy="39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4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50BB25-0CE6-4D6D-A409-49627E40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27505-F0BE-4036-9F77-A6BF9B183704}"/>
              </a:ext>
            </a:extLst>
          </p:cNvPr>
          <p:cNvSpPr txBox="1"/>
          <p:nvPr/>
        </p:nvSpPr>
        <p:spPr>
          <a:xfrm>
            <a:off x="4914065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222A9C"/>
                </a:solidFill>
                <a:latin typeface="PublicSans-Bold"/>
              </a:rPr>
              <a:t>Streamlit App:</a:t>
            </a:r>
            <a:endParaRPr lang="en-KE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FEAE7-F601-43EB-A9BD-53C7911F5FE5}"/>
              </a:ext>
            </a:extLst>
          </p:cNvPr>
          <p:cNvSpPr txBox="1"/>
          <p:nvPr/>
        </p:nvSpPr>
        <p:spPr>
          <a:xfrm>
            <a:off x="3111769" y="4295579"/>
            <a:ext cx="64556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streamlit app was developed for Model </a:t>
            </a:r>
          </a:p>
          <a:p>
            <a:r>
              <a:rPr lang="en-US" sz="2800" dirty="0"/>
              <a:t>deployment to allow an interactive </a:t>
            </a:r>
          </a:p>
          <a:p>
            <a:r>
              <a:rPr lang="en-US" sz="2800" dirty="0"/>
              <a:t>Visualization of the Resume Parsing Project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398188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C25E27-884F-4A1D-B661-D4F5F7B5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23325-C39C-4519-AAE6-D2846108ACDE}"/>
              </a:ext>
            </a:extLst>
          </p:cNvPr>
          <p:cNvSpPr txBox="1"/>
          <p:nvPr/>
        </p:nvSpPr>
        <p:spPr>
          <a:xfrm>
            <a:off x="702365" y="1490008"/>
            <a:ext cx="39491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Capstone </a:t>
            </a:r>
          </a:p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Presentation</a:t>
            </a:r>
          </a:p>
          <a:p>
            <a:endParaRPr lang="en-US" sz="4000" b="1" dirty="0"/>
          </a:p>
          <a:p>
            <a:r>
              <a:rPr lang="en-US" sz="4000" dirty="0"/>
              <a:t>Overview</a:t>
            </a:r>
            <a:endParaRPr lang="en-KE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47C83-5B71-48CD-80FE-12D053B75A8D}"/>
              </a:ext>
            </a:extLst>
          </p:cNvPr>
          <p:cNvSpPr txBox="1"/>
          <p:nvPr/>
        </p:nvSpPr>
        <p:spPr>
          <a:xfrm>
            <a:off x="5353878" y="768626"/>
            <a:ext cx="5897218" cy="512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Resume Parsing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 vs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 Parsing Methods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Overview/Analysis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Deployment (Streamlit App)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Development/Improvements</a:t>
            </a:r>
            <a:endParaRPr lang="en-K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KE" sz="2400" b="1" dirty="0"/>
          </a:p>
        </p:txBody>
      </p:sp>
    </p:spTree>
    <p:extLst>
      <p:ext uri="{BB962C8B-B14F-4D97-AF65-F5344CB8AC3E}">
        <p14:creationId xmlns:p14="http://schemas.microsoft.com/office/powerpoint/2010/main" val="325066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BDD22-917B-4A54-B519-0064EB10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58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9AD88F-97D9-4B15-93DE-A3416E75E161}"/>
              </a:ext>
            </a:extLst>
          </p:cNvPr>
          <p:cNvSpPr txBox="1"/>
          <p:nvPr/>
        </p:nvSpPr>
        <p:spPr>
          <a:xfrm>
            <a:off x="1245702" y="1609108"/>
            <a:ext cx="7991061" cy="268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222A9C"/>
                </a:solidFill>
                <a:latin typeface="PublicSans-Bold"/>
              </a:rPr>
              <a:t>Challenges:</a:t>
            </a:r>
          </a:p>
          <a:p>
            <a:r>
              <a:rPr lang="en-US" sz="2400" dirty="0"/>
              <a:t>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compute capacity to use a larger dataset.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Poor Streamlit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418168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A03C4-4EA9-4E4B-ACAE-C103E511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9D505-CEF5-488E-AFB0-B00DC083CFA2}"/>
              </a:ext>
            </a:extLst>
          </p:cNvPr>
          <p:cNvSpPr txBox="1"/>
          <p:nvPr/>
        </p:nvSpPr>
        <p:spPr>
          <a:xfrm>
            <a:off x="914398" y="1750152"/>
            <a:ext cx="1008490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baseline="0" dirty="0">
                <a:solidFill>
                  <a:srgbClr val="222A9C"/>
                </a:solidFill>
                <a:latin typeface="PublicSans-Bold"/>
              </a:rPr>
              <a:t>Future Improvements</a:t>
            </a:r>
          </a:p>
          <a:p>
            <a:r>
              <a:rPr lang="en-US" sz="4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Custom NER model training on a large labelled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Upgrade compute power for model training on a large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resume handling.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Highly interactive Streamlit app.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246649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61D86D-830A-4D12-A5E8-98CF5979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51E378-6114-4D0C-B010-0F80BD91223E}"/>
              </a:ext>
            </a:extLst>
          </p:cNvPr>
          <p:cNvSpPr txBox="1"/>
          <p:nvPr/>
        </p:nvSpPr>
        <p:spPr>
          <a:xfrm>
            <a:off x="1663146" y="781878"/>
            <a:ext cx="3803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KE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6778-93D5-45F5-8A35-C9C77D91914D}"/>
              </a:ext>
            </a:extLst>
          </p:cNvPr>
          <p:cNvSpPr txBox="1"/>
          <p:nvPr/>
        </p:nvSpPr>
        <p:spPr>
          <a:xfrm>
            <a:off x="1663145" y="1366653"/>
            <a:ext cx="78784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Recruiters often spend hours manually screening resumes, leading to inefficiencies, inconsistencies, and potential bias in hiring. Traditional methods struggle to process diverse resume formats and extract relevant information accurately. 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rise of AI and automation, resume parsing has become essential for streamlining recruitment, improving candidate selection, and enhancing HR efficiency. 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resume parser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that 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accurately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 key details like skills, experience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rank CVs </a:t>
            </a:r>
            <a:r>
              <a:rPr lang="en-KE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hiring faster and more data-driven.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2094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98CD3C-7F8A-4FDE-B4C1-814816BBA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04736-2C13-4880-967B-5E0588CB84B2}"/>
              </a:ext>
            </a:extLst>
          </p:cNvPr>
          <p:cNvSpPr txBox="1"/>
          <p:nvPr/>
        </p:nvSpPr>
        <p:spPr>
          <a:xfrm>
            <a:off x="437323" y="582067"/>
            <a:ext cx="48370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Resume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KE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resume parsing relied on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rule-based approaches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matching and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imited in handling variations in formatting, phrasing, and context.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Failed 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resumes had different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structures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unconventional wording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3B70F-5D27-477D-BC1E-50519E561F22}"/>
              </a:ext>
            </a:extLst>
          </p:cNvPr>
          <p:cNvSpPr txBox="1"/>
          <p:nvPr/>
        </p:nvSpPr>
        <p:spPr>
          <a:xfrm>
            <a:off x="5671931" y="582067"/>
            <a:ext cx="5393634" cy="1067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 Resume </a:t>
            </a:r>
            <a:r>
              <a:rPr lang="en-KE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Methods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odern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 use </a:t>
            </a:r>
            <a:r>
              <a:rPr lang="en-KE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 (NLP) and Machine Learning (ML)</a:t>
            </a: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extract information with greater accuracy.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KE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models, such as Named Entity Recognition (NER) can understand context, categorize job roles, and even rank candidates based on job relevance, making recruitment more efficient.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0688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0C7A50-516D-4C34-A096-BEF919F62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13E6F0-41F6-48EE-B890-A649A664A6C4}"/>
              </a:ext>
            </a:extLst>
          </p:cNvPr>
          <p:cNvSpPr txBox="1"/>
          <p:nvPr/>
        </p:nvSpPr>
        <p:spPr>
          <a:xfrm>
            <a:off x="4002157" y="314315"/>
            <a:ext cx="347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Project Overview</a:t>
            </a:r>
            <a:endParaRPr lang="en-K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1330F-5CDE-4337-8F31-6B8D75903776}"/>
              </a:ext>
            </a:extLst>
          </p:cNvPr>
          <p:cNvSpPr txBox="1"/>
          <p:nvPr/>
        </p:nvSpPr>
        <p:spPr>
          <a:xfrm>
            <a:off x="4002157" y="920620"/>
            <a:ext cx="5883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 Extraction.</a:t>
            </a:r>
          </a:p>
          <a:p>
            <a:r>
              <a:rPr lang="en-US" sz="2000" dirty="0"/>
              <a:t>       Extracting text from pdf files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 Cleaning .</a:t>
            </a:r>
          </a:p>
          <a:p>
            <a:r>
              <a:rPr lang="en-US" sz="2000" dirty="0"/>
              <a:t>       Removing Special characters.</a:t>
            </a:r>
          </a:p>
          <a:p>
            <a:endParaRPr lang="en-US" sz="2000" dirty="0"/>
          </a:p>
          <a:p>
            <a:pPr marL="342900" indent="-342900">
              <a:buAutoNum type="arabicPeriod" startAt="3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 Preprocessing.</a:t>
            </a:r>
          </a:p>
          <a:p>
            <a:r>
              <a:rPr lang="en-US" sz="2000" dirty="0"/>
              <a:t>      Tokenization and lemmatization.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en-US" sz="2000" dirty="0"/>
              <a:t>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Named Entity Recognition.</a:t>
            </a:r>
          </a:p>
          <a:p>
            <a:r>
              <a:rPr lang="en-US" sz="2000" dirty="0"/>
              <a:t>       Create a structured dataset by extracting names,                        skills, companies, education, etc. Further data cleaning</a:t>
            </a:r>
          </a:p>
          <a:p>
            <a:r>
              <a:rPr lang="en-US" sz="2000" dirty="0"/>
              <a:t>     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  <a:r>
              <a:rPr lang="en-US" sz="2000" dirty="0"/>
              <a:t>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Machine Learning Model Development.</a:t>
            </a:r>
          </a:p>
          <a:p>
            <a:r>
              <a:rPr lang="en-US" sz="2000" dirty="0"/>
              <a:t>        Build a BERT model for </a:t>
            </a:r>
          </a:p>
          <a:p>
            <a:pPr marL="457200" indent="-457200">
              <a:buAutoNum type="arabicPeriod" startAt="6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Streamlit app Model deployment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Create an interactive user interface  incorporating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       the model.</a:t>
            </a:r>
            <a:endParaRPr lang="en-K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4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D032E-879E-4E1B-8541-7E6762CD5CC2}"/>
              </a:ext>
            </a:extLst>
          </p:cNvPr>
          <p:cNvSpPr txBox="1"/>
          <p:nvPr/>
        </p:nvSpPr>
        <p:spPr>
          <a:xfrm>
            <a:off x="188027" y="658185"/>
            <a:ext cx="3716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u="none" strike="noStrike" baseline="0" dirty="0">
                <a:solidFill>
                  <a:srgbClr val="222A9C"/>
                </a:solidFill>
                <a:latin typeface="PublicSans-Bold"/>
              </a:rPr>
              <a:t>Data Sourcing</a:t>
            </a:r>
            <a:endParaRPr lang="en-KE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C6512-C4F5-4362-8151-E6B033C71AC0}"/>
              </a:ext>
            </a:extLst>
          </p:cNvPr>
          <p:cNvSpPr txBox="1"/>
          <p:nvPr/>
        </p:nvSpPr>
        <p:spPr>
          <a:xfrm>
            <a:off x="4625009" y="658185"/>
            <a:ext cx="6950172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two datasets were sourced from Kaggle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Raw resume pdfs files (2484 files)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CSV file with Job Roles and extracted texts (1.6 million entries)</a:t>
            </a:r>
            <a:endParaRPr lang="en-K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696C8-242B-459C-8F28-B280DA0D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17" y="2175926"/>
            <a:ext cx="5772956" cy="435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9DA94-0EF8-464F-B2F9-CB7B63D94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7" y="2175926"/>
            <a:ext cx="585171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EB8816F-3C43-451B-A8D1-E2AB4F97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4"/>
            <a:ext cx="12191999" cy="685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DE18E0-3801-42C1-A2A5-6B68D79FDD17}"/>
              </a:ext>
            </a:extLst>
          </p:cNvPr>
          <p:cNvSpPr txBox="1"/>
          <p:nvPr/>
        </p:nvSpPr>
        <p:spPr>
          <a:xfrm>
            <a:off x="1074225" y="491194"/>
            <a:ext cx="95415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baseline="0" dirty="0">
                <a:solidFill>
                  <a:srgbClr val="222A9C"/>
                </a:solidFill>
                <a:latin typeface="PublicSans-Bold"/>
              </a:rPr>
              <a:t>Data Cleaning and </a:t>
            </a:r>
          </a:p>
          <a:p>
            <a:r>
              <a:rPr lang="en-US" sz="4400" b="1" i="0" u="none" strike="noStrike" baseline="0" dirty="0">
                <a:solidFill>
                  <a:srgbClr val="222A9C"/>
                </a:solidFill>
                <a:latin typeface="PublicSans-Bold"/>
              </a:rPr>
              <a:t>Preprocessing</a:t>
            </a:r>
            <a:endParaRPr lang="en-KE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F35BF-967D-4119-8CEC-951EF62C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44" y="216826"/>
            <a:ext cx="4317578" cy="3212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C7A7C-4E10-4D82-8E56-D4FAC0E2C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2" y="3703368"/>
            <a:ext cx="9381740" cy="3048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57B181-718E-414D-957A-D6714B32DFBB}"/>
              </a:ext>
            </a:extLst>
          </p:cNvPr>
          <p:cNvSpPr txBox="1"/>
          <p:nvPr/>
        </p:nvSpPr>
        <p:spPr>
          <a:xfrm>
            <a:off x="1074225" y="2413337"/>
            <a:ext cx="4863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Before and After removing special characters</a:t>
            </a:r>
          </a:p>
          <a:p>
            <a:r>
              <a:rPr lang="en-US" sz="2000" dirty="0"/>
              <a:t>and applying lemmatization.</a:t>
            </a:r>
          </a:p>
          <a:p>
            <a:r>
              <a:rPr lang="en-US" sz="2000" dirty="0"/>
              <a:t>For NER stop words removal is not ideal 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3889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300C8A-7075-4805-BAE9-2AA78AC43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BEF6C-344A-451E-8498-B9045920DF61}"/>
              </a:ext>
            </a:extLst>
          </p:cNvPr>
          <p:cNvSpPr txBox="1"/>
          <p:nvPr/>
        </p:nvSpPr>
        <p:spPr>
          <a:xfrm>
            <a:off x="900598" y="357666"/>
            <a:ext cx="6546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222A9C"/>
                </a:solidFill>
                <a:latin typeface="PublicSans-Bold"/>
              </a:rPr>
              <a:t>NER (Named Entity </a:t>
            </a:r>
          </a:p>
          <a:p>
            <a:r>
              <a:rPr lang="en-US" sz="3600" b="1" i="0" u="none" strike="noStrike" baseline="0" dirty="0">
                <a:solidFill>
                  <a:srgbClr val="222A9C"/>
                </a:solidFill>
                <a:latin typeface="PublicSans-Bold"/>
              </a:rPr>
              <a:t>Recognition) data Extraction</a:t>
            </a:r>
            <a:endParaRPr lang="en-KE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BDEF9-4C31-4576-ADDE-C007B5616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3" y="69288"/>
            <a:ext cx="4121999" cy="2977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31361-12ED-4CBF-B2FF-83CF7A3C7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98" y="3155525"/>
            <a:ext cx="10390804" cy="34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EB442A-0DF4-49C1-B2E8-BF59C96E4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C7E73-D608-49F8-88E7-360153A2516F}"/>
              </a:ext>
            </a:extLst>
          </p:cNvPr>
          <p:cNvSpPr txBox="1"/>
          <p:nvPr/>
        </p:nvSpPr>
        <p:spPr>
          <a:xfrm>
            <a:off x="967409" y="29968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222A9C"/>
                </a:solidFill>
                <a:latin typeface="PublicSans-Bold"/>
              </a:rPr>
              <a:t>NER (Named Entity Recognition)</a:t>
            </a:r>
            <a:endParaRPr lang="en-US" sz="2800" b="1" dirty="0">
              <a:solidFill>
                <a:srgbClr val="222A9C"/>
              </a:solidFill>
              <a:latin typeface="PublicSans-Bold"/>
            </a:endParaRPr>
          </a:p>
          <a:p>
            <a:r>
              <a:rPr lang="en-US" sz="2800" b="1" dirty="0">
                <a:solidFill>
                  <a:srgbClr val="222A9C"/>
                </a:solidFill>
                <a:latin typeface="PublicSans-Bold"/>
              </a:rPr>
              <a:t>Filled with Synthetic values </a:t>
            </a:r>
            <a:endParaRPr lang="en-K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D0DC4-826E-433B-856F-AA4E43C9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3127514"/>
            <a:ext cx="9859617" cy="362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ABB4-9312-4F08-B60E-36933A263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04" y="107826"/>
            <a:ext cx="4602439" cy="301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4C76A-C108-4C4C-8753-E1E9E00861FE}"/>
              </a:ext>
            </a:extLst>
          </p:cNvPr>
          <p:cNvSpPr txBox="1"/>
          <p:nvPr/>
        </p:nvSpPr>
        <p:spPr>
          <a:xfrm>
            <a:off x="1073426" y="16176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Python Faker Library was used to fill in </a:t>
            </a:r>
          </a:p>
          <a:p>
            <a:r>
              <a:rPr lang="en-US" sz="2000" dirty="0"/>
              <a:t>Missing values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45734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731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PublicSans-Bold</vt:lpstr>
      <vt:lpstr>Office Theme</vt:lpstr>
      <vt:lpstr>Resume Parsing and Scoring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Parsing and Scoring</dc:title>
  <dc:creator>Moses Mugambi</dc:creator>
  <cp:lastModifiedBy>Moses Mugambi</cp:lastModifiedBy>
  <cp:revision>115</cp:revision>
  <dcterms:created xsi:type="dcterms:W3CDTF">2025-02-20T15:39:39Z</dcterms:created>
  <dcterms:modified xsi:type="dcterms:W3CDTF">2025-02-21T08:49:08Z</dcterms:modified>
</cp:coreProperties>
</file>