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753600" cy="7315200"/>
  <p:notesSz cx="6858000" cy="9144000"/>
  <p:embeddedFontLst>
    <p:embeddedFont>
      <p:font typeface="Vollkorn Bold" charset="1" panose="00000800000000000000"/>
      <p:regular r:id="rId16"/>
    </p:embeddedFont>
    <p:embeddedFont>
      <p:font typeface="Vollkorn" charset="1" panose="00000500000000000000"/>
      <p:regular r:id="rId17"/>
    </p:embeddedFont>
    <p:embeddedFont>
      <p:font typeface="Calibri (MS)" charset="1" panose="020F050202020403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160" y="-7620"/>
            <a:ext cx="9773920" cy="1110827"/>
            <a:chOff x="0" y="0"/>
            <a:chExt cx="13031893" cy="1481102"/>
          </a:xfrm>
        </p:grpSpPr>
        <p:sp>
          <p:nvSpPr>
            <p:cNvPr name="Freeform 4" id="4"/>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5" id="5"/>
          <p:cNvGrpSpPr/>
          <p:nvPr/>
        </p:nvGrpSpPr>
        <p:grpSpPr>
          <a:xfrm rot="0">
            <a:off x="4673600" y="-7620"/>
            <a:ext cx="5080000" cy="680720"/>
            <a:chOff x="0" y="0"/>
            <a:chExt cx="6773333" cy="907627"/>
          </a:xfrm>
        </p:grpSpPr>
        <p:sp>
          <p:nvSpPr>
            <p:cNvPr name="Freeform 6" id="6"/>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7" id="7"/>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25120" y="1508760"/>
            <a:ext cx="9410192" cy="2933700"/>
          </a:xfrm>
          <a:prstGeom prst="rect">
            <a:avLst/>
          </a:prstGeom>
        </p:spPr>
        <p:txBody>
          <a:bodyPr anchor="t" rtlCol="false" tIns="0" lIns="0" bIns="0" rIns="0">
            <a:spAutoFit/>
          </a:bodyPr>
          <a:lstStyle/>
          <a:p>
            <a:pPr algn="l">
              <a:lnSpc>
                <a:spcPts val="3327"/>
              </a:lnSpc>
            </a:pPr>
            <a:r>
              <a:rPr lang="en-US" b="true" sz="2773" spc="-6">
                <a:solidFill>
                  <a:srgbClr val="FFFFFF"/>
                </a:solidFill>
                <a:latin typeface="Vollkorn Bold"/>
                <a:ea typeface="Vollkorn Bold"/>
                <a:cs typeface="Vollkorn Bold"/>
                <a:sym typeface="Vollkorn Bold"/>
              </a:rPr>
              <a:t>STUDENT NAME </a:t>
            </a:r>
            <a:r>
              <a:rPr lang="en-US" sz="2773" spc="-6">
                <a:solidFill>
                  <a:srgbClr val="FFFFFF"/>
                </a:solidFill>
                <a:latin typeface="Vollkorn"/>
                <a:ea typeface="Vollkorn"/>
                <a:cs typeface="Vollkorn"/>
                <a:sym typeface="Vollkorn"/>
              </a:rPr>
              <a:t>: MAGESH M</a:t>
            </a:r>
          </a:p>
          <a:p>
            <a:pPr algn="l">
              <a:lnSpc>
                <a:spcPts val="3327"/>
              </a:lnSpc>
            </a:pPr>
            <a:r>
              <a:rPr lang="en-US" sz="2773" spc="-6">
                <a:solidFill>
                  <a:srgbClr val="FFFFFF"/>
                </a:solidFill>
                <a:latin typeface="Vollkorn"/>
                <a:ea typeface="Vollkorn"/>
                <a:cs typeface="Vollkorn"/>
                <a:sym typeface="Vollkorn"/>
              </a:rPr>
              <a:t> </a:t>
            </a:r>
            <a:r>
              <a:rPr lang="en-US" b="true" sz="2773" spc="-6">
                <a:solidFill>
                  <a:srgbClr val="FFFFFF"/>
                </a:solidFill>
                <a:latin typeface="Vollkorn Bold"/>
                <a:ea typeface="Vollkorn Bold"/>
                <a:cs typeface="Vollkorn Bold"/>
                <a:sym typeface="Vollkorn Bold"/>
              </a:rPr>
              <a:t>REGISTER NO AND NMID </a:t>
            </a:r>
            <a:r>
              <a:rPr lang="en-US" sz="2773" spc="-6">
                <a:solidFill>
                  <a:srgbClr val="FFFFFF"/>
                </a:solidFill>
                <a:latin typeface="Vollkorn"/>
                <a:ea typeface="Vollkorn"/>
                <a:cs typeface="Vollkorn"/>
                <a:sym typeface="Vollkorn"/>
              </a:rPr>
              <a:t>: 31024U18028 &amp; auttvu31024u18118</a:t>
            </a:r>
          </a:p>
          <a:p>
            <a:pPr algn="l">
              <a:lnSpc>
                <a:spcPts val="3327"/>
              </a:lnSpc>
            </a:pPr>
            <a:r>
              <a:rPr lang="en-US" b="true" sz="2773" spc="-6">
                <a:solidFill>
                  <a:srgbClr val="FFFFFF"/>
                </a:solidFill>
                <a:latin typeface="Vollkorn Bold"/>
                <a:ea typeface="Vollkorn Bold"/>
                <a:cs typeface="Vollkorn Bold"/>
                <a:sym typeface="Vollkorn Bold"/>
              </a:rPr>
              <a:t> DEPARTMENT </a:t>
            </a:r>
            <a:r>
              <a:rPr lang="en-US" sz="2773" spc="-6">
                <a:solidFill>
                  <a:srgbClr val="FFFFFF"/>
                </a:solidFill>
                <a:latin typeface="Vollkorn"/>
                <a:ea typeface="Vollkorn"/>
                <a:cs typeface="Vollkorn"/>
                <a:sym typeface="Vollkorn"/>
              </a:rPr>
              <a:t>: BSC,CS</a:t>
            </a:r>
          </a:p>
          <a:p>
            <a:pPr algn="l">
              <a:lnSpc>
                <a:spcPts val="3328"/>
              </a:lnSpc>
            </a:pPr>
            <a:r>
              <a:rPr lang="en-US" b="true" sz="2773" spc="-5">
                <a:solidFill>
                  <a:srgbClr val="FFFFFF"/>
                </a:solidFill>
                <a:latin typeface="Vollkorn Bold"/>
                <a:ea typeface="Vollkorn Bold"/>
                <a:cs typeface="Vollkorn Bold"/>
                <a:sym typeface="Vollkorn Bold"/>
              </a:rPr>
              <a:t> COLLEGE </a:t>
            </a:r>
            <a:r>
              <a:rPr lang="en-US" sz="2773" spc="-5">
                <a:solidFill>
                  <a:srgbClr val="FFFFFF"/>
                </a:solidFill>
                <a:latin typeface="Vollkorn"/>
                <a:ea typeface="Vollkorn"/>
                <a:cs typeface="Vollkorn"/>
                <a:sym typeface="Vollkorn"/>
              </a:rPr>
              <a:t>: GTM COLLEGE / THIRUVALLUVAR UNIVERSITY</a:t>
            </a:r>
          </a:p>
          <a:p>
            <a:pPr algn="l">
              <a:lnSpc>
                <a:spcPts val="3327"/>
              </a:lnSpc>
            </a:pPr>
            <a:r>
              <a:rPr lang="en-US" sz="2773" spc="-6">
                <a:solidFill>
                  <a:srgbClr val="FFFFFF"/>
                </a:solidFill>
                <a:latin typeface="Vollkorn"/>
                <a:ea typeface="Vollkorn"/>
                <a:cs typeface="Vollkorn"/>
                <a:sym typeface="Vollkorn"/>
              </a:rPr>
              <a:t>NMID:299127913897F95A1B943201CFBC73B9</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a:grpSpLocks noChangeAspect="true"/>
          </p:cNvGrpSpPr>
          <p:nvPr/>
        </p:nvGrpSpPr>
        <p:grpSpPr>
          <a:xfrm rot="0">
            <a:off x="162560" y="1300480"/>
            <a:ext cx="9399531" cy="5067694"/>
            <a:chOff x="0" y="0"/>
            <a:chExt cx="12532708" cy="6756925"/>
          </a:xfrm>
        </p:grpSpPr>
        <p:sp>
          <p:nvSpPr>
            <p:cNvPr name="Freeform 8" id="8" descr="code.png"/>
            <p:cNvSpPr/>
            <p:nvPr/>
          </p:nvSpPr>
          <p:spPr>
            <a:xfrm flipH="false" flipV="false" rot="0">
              <a:off x="0" y="0"/>
              <a:ext cx="12532741" cy="6756908"/>
            </a:xfrm>
            <a:custGeom>
              <a:avLst/>
              <a:gdLst/>
              <a:ahLst/>
              <a:cxnLst/>
              <a:rect r="r" b="b" t="t" l="l"/>
              <a:pathLst>
                <a:path h="6756908" w="12532741">
                  <a:moveTo>
                    <a:pt x="0" y="0"/>
                  </a:moveTo>
                  <a:lnTo>
                    <a:pt x="12532741" y="0"/>
                  </a:lnTo>
                  <a:lnTo>
                    <a:pt x="12532741" y="6756908"/>
                  </a:lnTo>
                  <a:lnTo>
                    <a:pt x="0" y="6756908"/>
                  </a:lnTo>
                  <a:lnTo>
                    <a:pt x="0" y="0"/>
                  </a:lnTo>
                  <a:close/>
                </a:path>
              </a:pathLst>
            </a:custGeom>
            <a:blipFill>
              <a:blip r:embed="rId4"/>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PROJECT TITEL</a:t>
              </a:r>
            </a:p>
          </p:txBody>
        </p:sp>
      </p:grpSp>
      <p:sp>
        <p:nvSpPr>
          <p:cNvPr name="TextBox 10" id="10"/>
          <p:cNvSpPr txBox="true"/>
          <p:nvPr/>
        </p:nvSpPr>
        <p:spPr>
          <a:xfrm rot="0">
            <a:off x="1148080" y="2474595"/>
            <a:ext cx="7863840" cy="3738245"/>
          </a:xfrm>
          <a:prstGeom prst="rect">
            <a:avLst/>
          </a:prstGeom>
        </p:spPr>
        <p:txBody>
          <a:bodyPr anchor="t" rtlCol="false" tIns="0" lIns="0" bIns="0" rIns="0">
            <a:spAutoFit/>
          </a:bodyPr>
          <a:lstStyle/>
          <a:p>
            <a:pPr algn="l" marL="741274" indent="-370637" lvl="1">
              <a:lnSpc>
                <a:spcPts val="6911"/>
              </a:lnSpc>
              <a:buFont typeface="Arial"/>
              <a:buChar char="•"/>
            </a:pPr>
            <a:r>
              <a:rPr lang="en-US" b="true" sz="5759" spc="-12">
                <a:solidFill>
                  <a:srgbClr val="000000"/>
                </a:solidFill>
                <a:latin typeface="Vollkorn Bold"/>
                <a:ea typeface="Vollkorn Bold"/>
                <a:cs typeface="Vollkorn Bold"/>
                <a:sym typeface="Vollkorn Bold"/>
              </a:rPr>
              <a:t>ARTIFICIAL                                                   </a:t>
            </a:r>
          </a:p>
          <a:p>
            <a:pPr algn="l" marL="741274" indent="-370637" lvl="1">
              <a:lnSpc>
                <a:spcPts val="6911"/>
              </a:lnSpc>
            </a:pPr>
            <a:r>
              <a:rPr lang="en-US" b="true" sz="5759" spc="-12">
                <a:solidFill>
                  <a:srgbClr val="000000"/>
                </a:solidFill>
                <a:latin typeface="Vollkorn Bold"/>
                <a:ea typeface="Vollkorn Bold"/>
                <a:cs typeface="Vollkorn Bold"/>
                <a:sym typeface="Vollkorn Bold"/>
              </a:rPr>
              <a:t>      INTELLIGENCE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443533"/>
            <a:chOff x="0" y="0"/>
            <a:chExt cx="11704320" cy="1924710"/>
          </a:xfrm>
        </p:grpSpPr>
        <p:sp>
          <p:nvSpPr>
            <p:cNvPr name="Freeform 8" id="8"/>
            <p:cNvSpPr/>
            <p:nvPr/>
          </p:nvSpPr>
          <p:spPr>
            <a:xfrm flipH="false" flipV="false" rot="0">
              <a:off x="0" y="0"/>
              <a:ext cx="11704320" cy="1924710"/>
            </a:xfrm>
            <a:custGeom>
              <a:avLst/>
              <a:gdLst/>
              <a:ahLst/>
              <a:cxnLst/>
              <a:rect r="r" b="b" t="t" l="l"/>
              <a:pathLst>
                <a:path h="1924710" w="11704320">
                  <a:moveTo>
                    <a:pt x="0" y="0"/>
                  </a:moveTo>
                  <a:lnTo>
                    <a:pt x="11704320" y="0"/>
                  </a:lnTo>
                  <a:lnTo>
                    <a:pt x="11704320" y="1924710"/>
                  </a:lnTo>
                  <a:lnTo>
                    <a:pt x="0" y="1924710"/>
                  </a:lnTo>
                  <a:close/>
                </a:path>
              </a:pathLst>
            </a:custGeom>
            <a:solidFill>
              <a:srgbClr val="000000">
                <a:alpha val="0"/>
              </a:srgbClr>
            </a:solidFill>
          </p:spPr>
        </p:sp>
        <p:sp>
          <p:nvSpPr>
            <p:cNvPr name="TextBox 9" id="9"/>
            <p:cNvSpPr txBox="true"/>
            <p:nvPr/>
          </p:nvSpPr>
          <p:spPr>
            <a:xfrm>
              <a:off x="0" y="-85725"/>
              <a:ext cx="11704320" cy="2010435"/>
            </a:xfrm>
            <a:prstGeom prst="rect">
              <a:avLst/>
            </a:prstGeom>
          </p:spPr>
          <p:txBody>
            <a:bodyPr anchor="b" rtlCol="false" tIns="0" lIns="0" bIns="0" rIns="0"/>
            <a:lstStyle/>
            <a:p>
              <a:pPr algn="l">
                <a:lnSpc>
                  <a:spcPts val="5759"/>
                </a:lnSpc>
              </a:pPr>
              <a:r>
                <a:rPr lang="en-US" sz="4799">
                  <a:solidFill>
                    <a:srgbClr val="04617B"/>
                  </a:solidFill>
                  <a:latin typeface="Calibri (MS)"/>
                  <a:ea typeface="Calibri (MS)"/>
                  <a:cs typeface="Calibri (MS)"/>
                  <a:sym typeface="Calibri (MS)"/>
                </a:rPr>
                <a:t>AGEND </a:t>
              </a:r>
            </a:p>
            <a:p>
              <a:pPr algn="l">
                <a:lnSpc>
                  <a:spcPts val="5759"/>
                </a:lnSpc>
              </a:pPr>
              <a:r>
                <a:rPr lang="en-US" sz="4799">
                  <a:solidFill>
                    <a:srgbClr val="04617B"/>
                  </a:solidFill>
                  <a:latin typeface="Calibri (MS)"/>
                  <a:ea typeface="Calibri (MS)"/>
                  <a:cs typeface="Calibri (MS)"/>
                  <a:sym typeface="Calibri (MS)"/>
                </a:rPr>
                <a:t>A</a:t>
              </a:r>
            </a:p>
          </p:txBody>
        </p:sp>
      </p:grpSp>
      <p:sp>
        <p:nvSpPr>
          <p:cNvPr name="TextBox 10" id="10"/>
          <p:cNvSpPr txBox="true"/>
          <p:nvPr/>
        </p:nvSpPr>
        <p:spPr>
          <a:xfrm rot="0">
            <a:off x="1635760" y="1752600"/>
            <a:ext cx="7538720" cy="4947920"/>
          </a:xfrm>
          <a:prstGeom prst="rect">
            <a:avLst/>
          </a:prstGeom>
        </p:spPr>
        <p:txBody>
          <a:bodyPr anchor="t" rtlCol="false" tIns="0" lIns="0" bIns="0" rIns="0">
            <a:spAutoFit/>
          </a:bodyPr>
          <a:lstStyle/>
          <a:p>
            <a:pPr algn="l">
              <a:lnSpc>
                <a:spcPts val="3327"/>
              </a:lnSpc>
            </a:pPr>
            <a:r>
              <a:rPr lang="en-US" sz="2773" spc="-6">
                <a:solidFill>
                  <a:srgbClr val="000000"/>
                </a:solidFill>
                <a:latin typeface="Vollkorn"/>
                <a:ea typeface="Vollkorn"/>
                <a:cs typeface="Vollkorn"/>
                <a:sym typeface="Vollkorn"/>
              </a:rPr>
              <a:t> 1.Problem statement </a:t>
            </a:r>
          </a:p>
          <a:p>
            <a:pPr algn="l">
              <a:lnSpc>
                <a:spcPts val="3327"/>
              </a:lnSpc>
            </a:pPr>
            <a:r>
              <a:rPr lang="en-US" sz="2773" spc="-6">
                <a:solidFill>
                  <a:srgbClr val="000000"/>
                </a:solidFill>
                <a:latin typeface="Vollkorn"/>
                <a:ea typeface="Vollkorn"/>
                <a:cs typeface="Vollkorn"/>
                <a:sym typeface="Vollkorn"/>
              </a:rPr>
              <a:t>2.Project overview</a:t>
            </a:r>
          </a:p>
          <a:p>
            <a:pPr algn="l">
              <a:lnSpc>
                <a:spcPts val="3327"/>
              </a:lnSpc>
            </a:pPr>
            <a:r>
              <a:rPr lang="en-US" sz="2773" spc="-6">
                <a:solidFill>
                  <a:srgbClr val="000000"/>
                </a:solidFill>
                <a:latin typeface="Vollkorn"/>
                <a:ea typeface="Vollkorn"/>
                <a:cs typeface="Vollkorn"/>
                <a:sym typeface="Vollkorn"/>
              </a:rPr>
              <a:t> 3.End user</a:t>
            </a:r>
          </a:p>
          <a:p>
            <a:pPr algn="l">
              <a:lnSpc>
                <a:spcPts val="3327"/>
              </a:lnSpc>
            </a:pPr>
            <a:r>
              <a:rPr lang="en-US" sz="2773" spc="-6">
                <a:solidFill>
                  <a:srgbClr val="000000"/>
                </a:solidFill>
                <a:latin typeface="Vollkorn"/>
                <a:ea typeface="Vollkorn"/>
                <a:cs typeface="Vollkorn"/>
                <a:sym typeface="Vollkorn"/>
              </a:rPr>
              <a:t> 4.Tools and technology</a:t>
            </a:r>
          </a:p>
          <a:p>
            <a:pPr algn="l">
              <a:lnSpc>
                <a:spcPts val="3327"/>
              </a:lnSpc>
            </a:pPr>
            <a:r>
              <a:rPr lang="en-US" sz="2773" spc="-6">
                <a:solidFill>
                  <a:srgbClr val="000000"/>
                </a:solidFill>
                <a:latin typeface="Vollkorn"/>
                <a:ea typeface="Vollkorn"/>
                <a:cs typeface="Vollkorn"/>
                <a:sym typeface="Vollkorn"/>
              </a:rPr>
              <a:t> 5.Portfolio design and layout</a:t>
            </a:r>
          </a:p>
          <a:p>
            <a:pPr algn="l">
              <a:lnSpc>
                <a:spcPts val="3327"/>
              </a:lnSpc>
            </a:pPr>
            <a:r>
              <a:rPr lang="en-US" sz="2773" spc="-6">
                <a:solidFill>
                  <a:srgbClr val="000000"/>
                </a:solidFill>
                <a:latin typeface="Vollkorn"/>
                <a:ea typeface="Vollkorn"/>
                <a:cs typeface="Vollkorn"/>
                <a:sym typeface="Vollkorn"/>
              </a:rPr>
              <a:t> 6.Features and functionality </a:t>
            </a:r>
          </a:p>
          <a:p>
            <a:pPr algn="l">
              <a:lnSpc>
                <a:spcPts val="3327"/>
              </a:lnSpc>
            </a:pPr>
            <a:r>
              <a:rPr lang="en-US" sz="2773" spc="-6">
                <a:solidFill>
                  <a:srgbClr val="000000"/>
                </a:solidFill>
                <a:latin typeface="Vollkorn"/>
                <a:ea typeface="Vollkorn"/>
                <a:cs typeface="Vollkorn"/>
                <a:sym typeface="Vollkorn"/>
              </a:rPr>
              <a:t>7.Results and screenshots </a:t>
            </a:r>
          </a:p>
          <a:p>
            <a:pPr algn="l">
              <a:lnSpc>
                <a:spcPts val="3327"/>
              </a:lnSpc>
            </a:pPr>
            <a:r>
              <a:rPr lang="en-US" sz="2773" spc="-6">
                <a:solidFill>
                  <a:srgbClr val="000000"/>
                </a:solidFill>
                <a:latin typeface="Vollkorn"/>
                <a:ea typeface="Vollkorn"/>
                <a:cs typeface="Vollkorn"/>
                <a:sym typeface="Vollkorn"/>
              </a:rPr>
              <a:t>8.Conclusion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PROBLEM STATMENT</a:t>
              </a:r>
            </a:p>
          </p:txBody>
        </p:sp>
      </p:grpSp>
      <p:sp>
        <p:nvSpPr>
          <p:cNvPr name="TextBox 10" id="10"/>
          <p:cNvSpPr txBox="true"/>
          <p:nvPr/>
        </p:nvSpPr>
        <p:spPr>
          <a:xfrm rot="0">
            <a:off x="660400" y="2646680"/>
            <a:ext cx="8595360" cy="4135120"/>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Traditional learning systems often follow a one-sizefits-all approach, failing to cater to individual studentneeds, learning styles, and paces. This can lead to disengagement, poor performance, and a lack of motivation among students.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PROJECT OVERVIWE</a:t>
              </a:r>
            </a:p>
          </p:txBody>
        </p:sp>
      </p:grpSp>
      <p:sp>
        <p:nvSpPr>
          <p:cNvPr name="TextBox 10" id="10"/>
          <p:cNvSpPr txBox="true"/>
          <p:nvPr/>
        </p:nvSpPr>
        <p:spPr>
          <a:xfrm rot="0">
            <a:off x="579120" y="2402840"/>
            <a:ext cx="8595360" cy="4297680"/>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Project Overview: The AI-Powered Personalized Learning Platform is designed to createadaptive learning experiences for students. By leveraging artificial intelligence, the platform analyzes user data and customizes the learning content, pace, and style to fit each student's unique needs. This project aims to improve student engagement, retention, and performance through personalized learning paths.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END USER</a:t>
              </a:r>
            </a:p>
          </p:txBody>
        </p:sp>
      </p:grpSp>
      <p:sp>
        <p:nvSpPr>
          <p:cNvPr name="TextBox 10" id="10"/>
          <p:cNvSpPr txBox="true"/>
          <p:nvPr/>
        </p:nvSpPr>
        <p:spPr>
          <a:xfrm rot="0">
            <a:off x="579120" y="2646680"/>
            <a:ext cx="8595360" cy="4053840"/>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The primary end users of this platform are: - *Students:* Who will benefit from personalized learning experiences tailored to their strengths, weaknesses, and learning preferences. - *Educators:* Who can track student progress, identify areas of improvement, and provide targeted support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TOOLS AND TECHNOLOGY</a:t>
              </a:r>
            </a:p>
          </p:txBody>
        </p:sp>
      </p:grpSp>
      <p:sp>
        <p:nvSpPr>
          <p:cNvPr name="TextBox 10" id="10"/>
          <p:cNvSpPr txBox="true"/>
          <p:nvPr/>
        </p:nvSpPr>
        <p:spPr>
          <a:xfrm rot="0">
            <a:off x="579120" y="2110232"/>
            <a:ext cx="8595360" cy="4590288"/>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*Frontend:* React.js for building a responsive and interactive user interface.</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 *Backend:* Node.js with Express.js for handling server-side logic and API integration.</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 *AI/ML:* TensorFlow or PyTorch for developing the recommendation system and predictive analytics.</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 *Database:* MongoDB for storing user data, learning content, and progresstracking.</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 *Deployment:* Cloud platforms like AWS or Google Cloud for scalability and reliability.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85725"/>
              <a:ext cx="11704320" cy="1711325"/>
            </a:xfrm>
            <a:prstGeom prst="rect">
              <a:avLst/>
            </a:prstGeom>
          </p:spPr>
          <p:txBody>
            <a:bodyPr anchor="b" rtlCol="false" tIns="0" lIns="0" bIns="0" rIns="0"/>
            <a:lstStyle/>
            <a:p>
              <a:pPr algn="l">
                <a:lnSpc>
                  <a:spcPts val="5759"/>
                </a:lnSpc>
              </a:pPr>
              <a:r>
                <a:rPr lang="en-US" sz="4799">
                  <a:solidFill>
                    <a:srgbClr val="04617B"/>
                  </a:solidFill>
                  <a:latin typeface="Calibri (MS)"/>
                  <a:ea typeface="Calibri (MS)"/>
                  <a:cs typeface="Calibri (MS)"/>
                  <a:sym typeface="Calibri (MS)"/>
                </a:rPr>
                <a:t>PORTFOLIO DESIGN AND LAYOUT</a:t>
              </a:r>
            </a:p>
          </p:txBody>
        </p:sp>
      </p:grpSp>
      <p:sp>
        <p:nvSpPr>
          <p:cNvPr name="TextBox 10" id="10"/>
          <p:cNvSpPr txBox="true"/>
          <p:nvPr/>
        </p:nvSpPr>
        <p:spPr>
          <a:xfrm rot="0">
            <a:off x="579120" y="2119757"/>
            <a:ext cx="8595360" cy="4580763"/>
          </a:xfrm>
          <a:prstGeom prst="rect">
            <a:avLst/>
          </a:prstGeom>
        </p:spPr>
        <p:txBody>
          <a:bodyPr anchor="t" rtlCol="false" tIns="0" lIns="0" bIns="0" rIns="0">
            <a:spAutoFit/>
          </a:bodyPr>
          <a:lstStyle/>
          <a:p>
            <a:pPr algn="l" marL="330141" indent="-165071" lvl="1">
              <a:lnSpc>
                <a:spcPts val="3078"/>
              </a:lnSpc>
              <a:buFont typeface="Arial"/>
              <a:buChar char="•"/>
            </a:pPr>
            <a:r>
              <a:rPr lang="en-US" sz="2565" spc="-5">
                <a:solidFill>
                  <a:srgbClr val="000000"/>
                </a:solidFill>
                <a:latin typeface="Vollkorn"/>
                <a:ea typeface="Vollkorn"/>
                <a:cs typeface="Vollkorn"/>
                <a:sym typeface="Vollkorn"/>
              </a:rPr>
              <a:t>- *Improved Student Engagement:* Personalized learning experiences lead to higher engagement and motivation</a:t>
            </a: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 - *Enhanced Performance:* Targeted learning paths result in better student outcomes and retention.</a:t>
            </a: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 - *Educator Insights:* Detailed analytics provide valuable insights for educators to support students effectively.</a:t>
            </a:r>
          </a:p>
          <a:p>
            <a:pPr algn="l" marL="330141" indent="-165071" lvl="1">
              <a:lnSpc>
                <a:spcPts val="3078"/>
              </a:lnSpc>
              <a:buFont typeface="Arial"/>
              <a:buChar char="•"/>
            </a:pPr>
            <a:r>
              <a:rPr lang="en-US" sz="2565" spc="-5">
                <a:solidFill>
                  <a:srgbClr val="000000"/>
                </a:solidFill>
                <a:latin typeface="Vollkorn"/>
                <a:ea typeface="Vollkorn"/>
                <a:cs typeface="Vollkorn"/>
                <a:sym typeface="Vollkorn"/>
              </a:rPr>
              <a:t> - Screenshots of the platform's dashboard, learning paths, and progress tracking features can be included to demonstrate the platform's functionality and user interface.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CONCLUSION</a:t>
              </a:r>
            </a:p>
          </p:txBody>
        </p:sp>
      </p:grpSp>
      <p:sp>
        <p:nvSpPr>
          <p:cNvPr name="TextBox 10" id="10"/>
          <p:cNvSpPr txBox="true"/>
          <p:nvPr/>
        </p:nvSpPr>
        <p:spPr>
          <a:xfrm rot="0">
            <a:off x="579120" y="2110232"/>
            <a:ext cx="8595360" cy="4590288"/>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The AI-Powered Personalized Learning Platform offers a scalable and effective solution to the challenges of traditional learning systems. By harnessing the power of AI, this platform provides personalized learning experiences that cater to individual student needs, leading to improved engagement, retention, and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DAGyvGu6fuY</dc:identifier>
  <dcterms:modified xsi:type="dcterms:W3CDTF">2011-08-01T06:04:30Z</dcterms:modified>
  <cp:revision>1</cp:revision>
  <dc:title>naan mudhalvan ppt-1-1.pptx</dc:title>
</cp:coreProperties>
</file>