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898B34-A694-4BF8-AA72-638EEA7E7AB0}">
  <a:tblStyle styleId="{46898B34-A694-4BF8-AA72-638EEA7E7AB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8e9390b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8e9390b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Protocol and data name (in the google drive):</a:t>
            </a:r>
            <a:r>
              <a:rPr lang="en"/>
              <a:t> FlowRateBlowoutTest</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Description:</a:t>
            </a:r>
            <a:r>
              <a:rPr lang="en"/>
              <a:t> </a:t>
            </a:r>
            <a:r>
              <a:rPr lang="en"/>
              <a:t>[7/12/2023]</a:t>
            </a:r>
            <a:endParaRPr/>
          </a:p>
          <a:p>
            <a:pPr indent="0" lvl="0" marL="0" rtl="0" algn="l">
              <a:spcBef>
                <a:spcPts val="0"/>
              </a:spcBef>
              <a:spcAft>
                <a:spcPts val="0"/>
              </a:spcAft>
              <a:buNone/>
            </a:pPr>
            <a:r>
              <a:rPr lang="en"/>
              <a:t>A simple protocol for testing out different flow rates along with the blowout feature.</a:t>
            </a:r>
            <a:endParaRPr/>
          </a:p>
          <a:p>
            <a:pPr indent="0" lvl="0" marL="0" rtl="0" algn="l">
              <a:spcBef>
                <a:spcPts val="0"/>
              </a:spcBef>
              <a:spcAft>
                <a:spcPts val="0"/>
              </a:spcAft>
              <a:buNone/>
            </a:pPr>
            <a:r>
              <a:rPr lang="en"/>
              <a:t>Flowrates (by column): default (3.78 ul/s), 5 ul/s, 7 ul/s, 10 ul/s, 15 ul/s, 20 ul/s.</a:t>
            </a:r>
            <a:endParaRPr/>
          </a:p>
          <a:p>
            <a:pPr indent="0" lvl="0" marL="0" rtl="0" algn="l">
              <a:spcBef>
                <a:spcPts val="0"/>
              </a:spcBef>
              <a:spcAft>
                <a:spcPts val="0"/>
              </a:spcAft>
              <a:buNone/>
            </a:pPr>
            <a:r>
              <a:rPr lang="en"/>
              <a:t>Row A is without blowout, row B is with blowout.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Conclusion:</a:t>
            </a:r>
            <a:r>
              <a:rPr lang="en"/>
              <a:t> </a:t>
            </a:r>
            <a:endParaRPr/>
          </a:p>
          <a:p>
            <a:pPr indent="-298450" lvl="0" marL="457200" rtl="0" algn="l">
              <a:spcBef>
                <a:spcPts val="0"/>
              </a:spcBef>
              <a:spcAft>
                <a:spcPts val="0"/>
              </a:spcAft>
              <a:buSzPts val="1100"/>
              <a:buChar char="-"/>
            </a:pPr>
            <a:r>
              <a:rPr lang="en"/>
              <a:t>the control measurements were done by Katrina</a:t>
            </a:r>
            <a:endParaRPr/>
          </a:p>
          <a:p>
            <a:pPr indent="-298450" lvl="0" marL="457200" rtl="0" algn="l">
              <a:spcBef>
                <a:spcPts val="0"/>
              </a:spcBef>
              <a:spcAft>
                <a:spcPts val="0"/>
              </a:spcAft>
              <a:buSzPts val="1100"/>
              <a:buChar char="-"/>
            </a:pPr>
            <a:r>
              <a:rPr lang="en"/>
              <a:t>the robot’s accuracy is mostly better than a human’s with the exception of the A4 well (green column), where the robot sucked most of the dye back in the pipette tip and dropped it outside of the wellplate</a:t>
            </a:r>
            <a:endParaRPr/>
          </a:p>
          <a:p>
            <a:pPr indent="-298450" lvl="0" marL="457200" rtl="0" algn="l">
              <a:spcBef>
                <a:spcPts val="0"/>
              </a:spcBef>
              <a:spcAft>
                <a:spcPts val="0"/>
              </a:spcAft>
              <a:buSzPts val="1100"/>
              <a:buChar char="-"/>
            </a:pPr>
            <a:r>
              <a:rPr lang="en"/>
              <a:t>the average plot displays a negative trend in absorption with rising flowrate, indicating less dye being </a:t>
            </a:r>
            <a:r>
              <a:rPr lang="en"/>
              <a:t>transferred</a:t>
            </a:r>
            <a:r>
              <a:rPr lang="en"/>
              <a:t> over and presumably more getting left in the tip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14d3602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14d3602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Protocol and data name (in the google drive):</a:t>
            </a:r>
            <a:r>
              <a:rPr lang="en">
                <a:solidFill>
                  <a:schemeClr val="dk1"/>
                </a:solidFill>
              </a:rPr>
              <a:t> EnhancedDispenseTest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Description:</a:t>
            </a:r>
            <a:r>
              <a:rPr lang="en">
                <a:solidFill>
                  <a:schemeClr val="dk1"/>
                </a:solidFill>
              </a:rPr>
              <a:t> [7/13/2023]</a:t>
            </a:r>
            <a:endParaRPr>
              <a:solidFill>
                <a:schemeClr val="dk1"/>
              </a:solidFill>
            </a:endParaRPr>
          </a:p>
          <a:p>
            <a:pPr indent="0" lvl="0" marL="0" rtl="0" algn="l">
              <a:spcBef>
                <a:spcPts val="0"/>
              </a:spcBef>
              <a:spcAft>
                <a:spcPts val="0"/>
              </a:spcAft>
              <a:buNone/>
            </a:pPr>
            <a:r>
              <a:rPr lang="en">
                <a:solidFill>
                  <a:schemeClr val="dk1"/>
                </a:solidFill>
              </a:rPr>
              <a:t>Testing an alternate approach attempting to minimize the amount of liquid left in the tip after dispensing, with changing flowrate.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Flowrates (by column): default (3.78 ul/s), 5 ul/s, 7 ul/s, 10 ul/s, 15 ul/s, 20 ul/s.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Conclusion:</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control measurements were done by Katrina again</a:t>
            </a:r>
            <a:endParaRPr>
              <a:solidFill>
                <a:schemeClr val="dk1"/>
              </a:solidFill>
            </a:endParaRPr>
          </a:p>
          <a:p>
            <a:pPr indent="-298450" lvl="0" marL="457200" rtl="0" algn="l">
              <a:spcBef>
                <a:spcPts val="0"/>
              </a:spcBef>
              <a:spcAft>
                <a:spcPts val="0"/>
              </a:spcAft>
              <a:buSzPts val="1100"/>
              <a:buChar char="-"/>
            </a:pPr>
            <a:r>
              <a:rPr lang="en"/>
              <a:t>both the graphs from the previous run display a negative trend with increasing flowrate, indicating less dye getting transported, while this run’s graph has an almost flat trendline, which means in this case the flowrate doesn’t affect the precision, allowing us to use a higher flowrate to save time without experiencing significant drops in accuracy</a:t>
            </a:r>
            <a:endParaRPr/>
          </a:p>
          <a:p>
            <a:pPr indent="-298450" lvl="0" marL="457200" rtl="0" algn="l">
              <a:spcBef>
                <a:spcPts val="0"/>
              </a:spcBef>
              <a:spcAft>
                <a:spcPts val="0"/>
              </a:spcAft>
              <a:buSzPts val="1100"/>
              <a:buChar char="-"/>
            </a:pPr>
            <a:r>
              <a:rPr lang="en"/>
              <a:t>lowering the tip from 5mm above the bottom of the well to just 1mm eliminated some surface tension issues causing liquid to stay in the tip, but resulted in bubbles creating in the well, so we will probably settle on a height of about 2mm above the bottom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9da769b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9da769b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Protocol and data name (in the google drive):</a:t>
            </a:r>
            <a:r>
              <a:rPr lang="en">
                <a:solidFill>
                  <a:schemeClr val="dk1"/>
                </a:solidFill>
              </a:rPr>
              <a:t> BlowoutHeightTest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Description:</a:t>
            </a:r>
            <a:r>
              <a:rPr lang="en">
                <a:solidFill>
                  <a:schemeClr val="dk1"/>
                </a:solidFill>
              </a:rPr>
              <a:t> [7/14/2023]</a:t>
            </a:r>
            <a:endParaRPr>
              <a:solidFill>
                <a:schemeClr val="dk1"/>
              </a:solidFill>
            </a:endParaRPr>
          </a:p>
          <a:p>
            <a:pPr indent="0" lvl="0" marL="0" rtl="0" algn="l">
              <a:spcBef>
                <a:spcPts val="0"/>
              </a:spcBef>
              <a:spcAft>
                <a:spcPts val="0"/>
              </a:spcAft>
              <a:buNone/>
            </a:pPr>
            <a:r>
              <a:rPr lang="en">
                <a:solidFill>
                  <a:schemeClr val="dk1"/>
                </a:solidFill>
              </a:rPr>
              <a:t>Testing how the distance of the tip from the bottom of the well and blow-out flowrate influence bubble creation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(heights: 0mm, 0.5mm, 1mm, 2mm) (flow rates: 10µL/s, 15µL/s, 20µL/s)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Conclusion:</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most significant bubbles were created at 2mm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tip slightly collided with the well at 0mm and 0.5mm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1mm was very smooth, without bubbles, and didn’t collide with the well, so it is the most optimal out of the 4 (no bubbles appeared even at 20µL/s, so we will use it because it takes the shortest)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9da769b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9da769b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d6f9ae3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d6f9ae3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_i8GDXm0zyVeX88G4tQXfuPgMvZLtJ6/view"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Opentrons OT-2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Summer Progress with Matus Kordos &amp; Oliver Vanderwal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200400" y="0"/>
            <a:ext cx="5943600" cy="10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t>Changing dispensing settings vs. flow rate</a:t>
            </a:r>
            <a:endParaRPr sz="3600"/>
          </a:p>
          <a:p>
            <a:pPr indent="0" lvl="0" marL="0" rtl="0" algn="ctr">
              <a:spcBef>
                <a:spcPts val="0"/>
              </a:spcBef>
              <a:spcAft>
                <a:spcPts val="0"/>
              </a:spcAft>
              <a:buSzPts val="990"/>
              <a:buNone/>
            </a:pPr>
            <a:r>
              <a:rPr lang="en" sz="1300"/>
              <a:t>07/12/2023</a:t>
            </a:r>
            <a:endParaRPr sz="1300"/>
          </a:p>
        </p:txBody>
      </p:sp>
      <p:pic>
        <p:nvPicPr>
          <p:cNvPr id="61" name="Google Shape;61;p14"/>
          <p:cNvPicPr preferRelativeResize="0"/>
          <p:nvPr/>
        </p:nvPicPr>
        <p:blipFill>
          <a:blip r:embed="rId3">
            <a:alphaModFix/>
          </a:blip>
          <a:stretch>
            <a:fillRect/>
          </a:stretch>
        </p:blipFill>
        <p:spPr>
          <a:xfrm>
            <a:off x="4665224" y="1785325"/>
            <a:ext cx="3703327" cy="1171366"/>
          </a:xfrm>
          <a:prstGeom prst="rect">
            <a:avLst/>
          </a:prstGeom>
          <a:noFill/>
          <a:ln>
            <a:noFill/>
          </a:ln>
        </p:spPr>
      </p:pic>
      <p:sp>
        <p:nvSpPr>
          <p:cNvPr id="62" name="Google Shape;62;p14"/>
          <p:cNvSpPr txBox="1"/>
          <p:nvPr/>
        </p:nvSpPr>
        <p:spPr>
          <a:xfrm rot="-5400000">
            <a:off x="3938025" y="2258667"/>
            <a:ext cx="12297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Average A594</a:t>
            </a:r>
            <a:endParaRPr sz="1200"/>
          </a:p>
        </p:txBody>
      </p:sp>
      <p:sp>
        <p:nvSpPr>
          <p:cNvPr id="63" name="Google Shape;63;p14"/>
          <p:cNvSpPr txBox="1"/>
          <p:nvPr/>
        </p:nvSpPr>
        <p:spPr>
          <a:xfrm>
            <a:off x="5660094" y="2956698"/>
            <a:ext cx="1713600" cy="1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Flowrate (µL/s)</a:t>
            </a:r>
            <a:endParaRPr sz="1100"/>
          </a:p>
        </p:txBody>
      </p:sp>
      <p:sp>
        <p:nvSpPr>
          <p:cNvPr id="64" name="Google Shape;64;p14"/>
          <p:cNvSpPr txBox="1"/>
          <p:nvPr/>
        </p:nvSpPr>
        <p:spPr>
          <a:xfrm>
            <a:off x="4394550" y="1505075"/>
            <a:ext cx="4244700" cy="25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Average A594 with and without blowout vs flowrate</a:t>
            </a:r>
            <a:endParaRPr b="1" sz="1300"/>
          </a:p>
        </p:txBody>
      </p:sp>
      <p:graphicFrame>
        <p:nvGraphicFramePr>
          <p:cNvPr id="65" name="Google Shape;65;p14"/>
          <p:cNvGraphicFramePr/>
          <p:nvPr/>
        </p:nvGraphicFramePr>
        <p:xfrm>
          <a:off x="941675" y="4015975"/>
          <a:ext cx="3000000" cy="3000000"/>
        </p:xfrm>
        <a:graphic>
          <a:graphicData uri="http://schemas.openxmlformats.org/drawingml/2006/table">
            <a:tbl>
              <a:tblPr>
                <a:noFill/>
                <a:tableStyleId>{46898B34-A694-4BF8-AA72-638EEA7E7AB0}</a:tableStyleId>
              </a:tblPr>
              <a:tblGrid>
                <a:gridCol w="1184250"/>
                <a:gridCol w="639025"/>
                <a:gridCol w="713225"/>
                <a:gridCol w="709575"/>
                <a:gridCol w="770600"/>
                <a:gridCol w="782275"/>
                <a:gridCol w="723175"/>
                <a:gridCol w="801750"/>
                <a:gridCol w="936750"/>
              </a:tblGrid>
              <a:tr h="209550">
                <a:tc>
                  <a:txBody>
                    <a:bodyPr/>
                    <a:lstStyle/>
                    <a:p>
                      <a:pPr indent="0" lvl="0" marL="0" rtl="0" algn="r">
                        <a:lnSpc>
                          <a:spcPct val="115000"/>
                        </a:lnSpc>
                        <a:spcBef>
                          <a:spcPts val="0"/>
                        </a:spcBef>
                        <a:spcAft>
                          <a:spcPts val="0"/>
                        </a:spcAft>
                        <a:buNone/>
                      </a:pPr>
                      <a:r>
                        <a:rPr b="1" lang="en" sz="1000"/>
                        <a:t>Flow rate (µL/s)</a:t>
                      </a:r>
                      <a:endParaRPr b="1" sz="1000"/>
                    </a:p>
                  </a:txBody>
                  <a:tcPr marT="19050" marB="19050" marR="28575" marL="28575" anchor="b">
                    <a:lnL cap="flat" cmpd="sng" w="9525">
                      <a:solidFill>
                        <a:srgbClr val="CCCCCC"/>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3.78</a:t>
                      </a:r>
                      <a:endParaRPr b="1" sz="1000"/>
                    </a:p>
                  </a:txBody>
                  <a:tcPr marT="19050" marB="19050" marR="28575" marL="28575" anchor="b">
                    <a:lnL cap="flat" cmpd="sng" w="2857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5</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7</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10</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15</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20</a:t>
                      </a:r>
                      <a:endParaRPr b="1" sz="1000"/>
                    </a:p>
                  </a:txBody>
                  <a:tcPr marT="19050" marB="19050" marR="28575" marL="28575" anchor="b">
                    <a:lnL cap="flat" cmpd="sng" w="9525">
                      <a:solidFill>
                        <a:srgbClr val="CCCCCC"/>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AVG</a:t>
                      </a:r>
                      <a:endParaRPr b="1" sz="1000"/>
                    </a:p>
                  </a:txBody>
                  <a:tcPr marT="19050" marB="19050" marR="28575" marL="28575" anchor="b">
                    <a:lnL cap="flat" cmpd="sng" w="2857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STDEV</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b="1" lang="en" sz="1000"/>
                        <a:t>w/o blowout</a:t>
                      </a:r>
                      <a:endParaRPr b="1" sz="1000"/>
                    </a:p>
                  </a:txBody>
                  <a:tcPr marT="19050" marB="19050" marR="28575" marL="28575" anchor="b">
                    <a:lnL cap="flat" cmpd="sng" w="9525">
                      <a:solidFill>
                        <a:srgbClr val="CCCCCC"/>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0.396</a:t>
                      </a:r>
                      <a:endParaRPr sz="1000"/>
                    </a:p>
                  </a:txBody>
                  <a:tcPr marT="19050" marB="19050" marR="28575" marL="28575" anchor="b">
                    <a:lnL cap="flat" cmpd="sng" w="2857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0.398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0.051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0.384</a:t>
                      </a:r>
                      <a:endParaRPr sz="1000"/>
                    </a:p>
                  </a:txBody>
                  <a:tcPr marT="19050" marB="19050" marR="28575" marL="28575" anchor="b">
                    <a:lnL cap="flat" cmpd="sng" w="9525">
                      <a:solidFill>
                        <a:srgbClr val="CCCCCC"/>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0.3325</a:t>
                      </a:r>
                      <a:endParaRPr sz="1000"/>
                    </a:p>
                  </a:txBody>
                  <a:tcPr marT="19050" marB="19050" marR="28575" marL="28575" anchor="b">
                    <a:lnL cap="flat" cmpd="sng" w="2857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0.13844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b="1" lang="en" sz="1000"/>
                        <a:t>w/ blowout</a:t>
                      </a:r>
                      <a:endParaRPr b="1" sz="1000"/>
                    </a:p>
                  </a:txBody>
                  <a:tcPr marT="19050" marB="19050" marR="28575" marL="28575" anchor="b">
                    <a:lnL cap="flat" cmpd="sng" w="9525">
                      <a:solidFill>
                        <a:srgbClr val="CCCCCC"/>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0.413</a:t>
                      </a:r>
                      <a:endParaRPr sz="1000"/>
                    </a:p>
                  </a:txBody>
                  <a:tcPr marT="19050" marB="19050" marR="28575" marL="28575" anchor="b">
                    <a:lnL cap="flat" cmpd="sng" w="2857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0.378</a:t>
                      </a:r>
                      <a:endParaRPr sz="1000"/>
                    </a:p>
                  </a:txBody>
                  <a:tcPr marT="19050" marB="19050" marR="28575" marL="28575" anchor="b">
                    <a:lnL cap="flat" cmpd="sng" w="9525">
                      <a:solidFill>
                        <a:srgbClr val="CCCCCC"/>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0.3915</a:t>
                      </a:r>
                      <a:endParaRPr sz="1000"/>
                    </a:p>
                  </a:txBody>
                  <a:tcPr marT="19050" marB="19050" marR="28575" marL="28575" anchor="b">
                    <a:lnL cap="flat" cmpd="sng" w="2857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0.01435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28575">
                      <a:solidFill>
                        <a:srgbClr val="000000"/>
                      </a:solidFill>
                      <a:prstDash val="solid"/>
                      <a:round/>
                      <a:headEnd len="sm" w="sm" type="none"/>
                      <a:tailEnd len="sm" w="sm" type="none"/>
                    </a:lnB>
                  </a:tcPr>
                </a:tc>
              </a:tr>
              <a:tr h="209550">
                <a:tc>
                  <a:txBody>
                    <a:bodyPr/>
                    <a:lstStyle/>
                    <a:p>
                      <a:pPr indent="0" lvl="0" marL="0" rtl="0" algn="l">
                        <a:lnSpc>
                          <a:spcPct val="115000"/>
                        </a:lnSpc>
                        <a:spcBef>
                          <a:spcPts val="0"/>
                        </a:spcBef>
                        <a:spcAft>
                          <a:spcPts val="0"/>
                        </a:spcAft>
                        <a:buNone/>
                      </a:pPr>
                      <a:r>
                        <a:rPr b="1" lang="en" sz="1000"/>
                        <a:t>AVG</a:t>
                      </a:r>
                      <a:endParaRPr b="1" sz="1000"/>
                    </a:p>
                  </a:txBody>
                  <a:tcPr marT="19050" marB="19050" marR="28575" marL="28575" anchor="b">
                    <a:lnL cap="flat" cmpd="sng" w="9525">
                      <a:solidFill>
                        <a:srgbClr val="CCCCCC"/>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0.4045</a:t>
                      </a:r>
                      <a:endParaRPr sz="1000"/>
                    </a:p>
                  </a:txBody>
                  <a:tcPr marT="19050" marB="19050" marR="28575" marL="28575" anchor="b">
                    <a:lnL cap="flat" cmpd="sng" w="2857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0.4015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0.3885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0.2215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0.381</a:t>
                      </a:r>
                      <a:endParaRPr sz="1000"/>
                    </a:p>
                  </a:txBody>
                  <a:tcPr marT="19050" marB="19050" marR="28575" marL="28575" anchor="b">
                    <a:lnL cap="flat" cmpd="sng" w="9525">
                      <a:solidFill>
                        <a:srgbClr val="CCCCCC"/>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TOTAL AVG</a:t>
                      </a:r>
                      <a:endParaRPr b="1" sz="1000"/>
                    </a:p>
                  </a:txBody>
                  <a:tcPr marT="19050" marB="19050" marR="28575" marL="28575" anchor="b">
                    <a:lnL cap="flat" cmpd="sng" w="2857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TOTAL STDEV</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STDEV</a:t>
                      </a:r>
                      <a:endParaRPr b="1" sz="1000"/>
                    </a:p>
                  </a:txBody>
                  <a:tcPr marT="19050" marB="19050" marR="28575" marL="28575" anchor="b">
                    <a:lnL cap="flat" cmpd="sng" w="9525">
                      <a:solidFill>
                        <a:srgbClr val="CCCCCC"/>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0.01202</a:t>
                      </a:r>
                      <a:endParaRPr sz="1000"/>
                    </a:p>
                  </a:txBody>
                  <a:tcPr marT="19050" marB="19050" marR="28575" marL="28575" anchor="b">
                    <a:lnL cap="flat" cmpd="sng" w="2857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0.00354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0.01344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0.24112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0.01131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0.004242</a:t>
                      </a:r>
                      <a:endParaRPr sz="1000"/>
                    </a:p>
                  </a:txBody>
                  <a:tcPr marT="19050" marB="19050" marR="28575" marL="28575" anchor="b">
                    <a:lnL cap="flat" cmpd="sng" w="9525">
                      <a:solidFill>
                        <a:srgbClr val="CCCCCC"/>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0.362</a:t>
                      </a:r>
                      <a:endParaRPr sz="1000"/>
                    </a:p>
                  </a:txBody>
                  <a:tcPr marT="19050" marB="19050" marR="28575" marL="28575" anchor="b">
                    <a:lnL cap="flat" cmpd="sng" w="2857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0.09877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66" name="Google Shape;66;p14"/>
          <p:cNvGraphicFramePr/>
          <p:nvPr/>
        </p:nvGraphicFramePr>
        <p:xfrm>
          <a:off x="4187750" y="3596875"/>
          <a:ext cx="3000000" cy="3000000"/>
        </p:xfrm>
        <a:graphic>
          <a:graphicData uri="http://schemas.openxmlformats.org/drawingml/2006/table">
            <a:tbl>
              <a:tblPr>
                <a:noFill/>
                <a:tableStyleId>{46898B34-A694-4BF8-AA72-638EEA7E7AB0}</a:tableStyleId>
              </a:tblPr>
              <a:tblGrid>
                <a:gridCol w="770600"/>
                <a:gridCol w="782275"/>
                <a:gridCol w="723175"/>
                <a:gridCol w="801750"/>
                <a:gridCol w="936750"/>
              </a:tblGrid>
              <a:tr h="200025">
                <a:tc>
                  <a:txBody>
                    <a:bodyPr/>
                    <a:lstStyle/>
                    <a:p>
                      <a:pPr indent="0" lvl="0" marL="0" rtl="0" algn="ctr">
                        <a:lnSpc>
                          <a:spcPct val="115000"/>
                        </a:lnSpc>
                        <a:spcBef>
                          <a:spcPts val="0"/>
                        </a:spcBef>
                        <a:spcAft>
                          <a:spcPts val="0"/>
                        </a:spcAft>
                        <a:buNone/>
                      </a:pPr>
                      <a:r>
                        <a:rPr b="1" lang="en" sz="1000"/>
                        <a:t>control 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control 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control3</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AVG</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STDEV</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000"/>
                        <a:t>0.42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0.40567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0.014012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pic>
        <p:nvPicPr>
          <p:cNvPr id="67" name="Google Shape;67;p14" title="Chart"/>
          <p:cNvPicPr preferRelativeResize="0"/>
          <p:nvPr/>
        </p:nvPicPr>
        <p:blipFill>
          <a:blip r:embed="rId4">
            <a:alphaModFix/>
          </a:blip>
          <a:stretch>
            <a:fillRect/>
          </a:stretch>
        </p:blipFill>
        <p:spPr>
          <a:xfrm>
            <a:off x="0" y="0"/>
            <a:ext cx="3200400" cy="1978916"/>
          </a:xfrm>
          <a:prstGeom prst="rect">
            <a:avLst/>
          </a:prstGeom>
          <a:noFill/>
          <a:ln>
            <a:noFill/>
          </a:ln>
        </p:spPr>
      </p:pic>
      <p:pic>
        <p:nvPicPr>
          <p:cNvPr id="68" name="Google Shape;68;p14" title="Chart"/>
          <p:cNvPicPr preferRelativeResize="0"/>
          <p:nvPr/>
        </p:nvPicPr>
        <p:blipFill>
          <a:blip r:embed="rId5">
            <a:alphaModFix/>
          </a:blip>
          <a:stretch>
            <a:fillRect/>
          </a:stretch>
        </p:blipFill>
        <p:spPr>
          <a:xfrm>
            <a:off x="0" y="1978926"/>
            <a:ext cx="3200439" cy="1978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0" y="0"/>
            <a:ext cx="9144000" cy="10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t>Changing dispensing settings vs. flow rate</a:t>
            </a:r>
            <a:endParaRPr sz="3600"/>
          </a:p>
          <a:p>
            <a:pPr indent="0" lvl="0" marL="0" rtl="0" algn="ctr">
              <a:spcBef>
                <a:spcPts val="0"/>
              </a:spcBef>
              <a:spcAft>
                <a:spcPts val="0"/>
              </a:spcAft>
              <a:buSzPts val="990"/>
              <a:buNone/>
            </a:pPr>
            <a:r>
              <a:rPr lang="en" sz="1300"/>
              <a:t>07/12/2023-07/13/2023</a:t>
            </a:r>
            <a:endParaRPr sz="1300"/>
          </a:p>
        </p:txBody>
      </p:sp>
      <p:pic>
        <p:nvPicPr>
          <p:cNvPr id="74" name="Google Shape;74;p15" title="Chart"/>
          <p:cNvPicPr preferRelativeResize="0"/>
          <p:nvPr/>
        </p:nvPicPr>
        <p:blipFill>
          <a:blip r:embed="rId3">
            <a:alphaModFix/>
          </a:blip>
          <a:stretch>
            <a:fillRect/>
          </a:stretch>
        </p:blipFill>
        <p:spPr>
          <a:xfrm>
            <a:off x="0" y="1063500"/>
            <a:ext cx="3401526" cy="2103277"/>
          </a:xfrm>
          <a:prstGeom prst="rect">
            <a:avLst/>
          </a:prstGeom>
          <a:noFill/>
          <a:ln>
            <a:noFill/>
          </a:ln>
        </p:spPr>
      </p:pic>
      <p:pic>
        <p:nvPicPr>
          <p:cNvPr id="75" name="Google Shape;75;p15" title="Chart"/>
          <p:cNvPicPr preferRelativeResize="0"/>
          <p:nvPr/>
        </p:nvPicPr>
        <p:blipFill>
          <a:blip r:embed="rId4">
            <a:alphaModFix/>
          </a:blip>
          <a:stretch>
            <a:fillRect/>
          </a:stretch>
        </p:blipFill>
        <p:spPr>
          <a:xfrm>
            <a:off x="5742475" y="1063500"/>
            <a:ext cx="3401526" cy="2103275"/>
          </a:xfrm>
          <a:prstGeom prst="rect">
            <a:avLst/>
          </a:prstGeom>
          <a:noFill/>
          <a:ln>
            <a:noFill/>
          </a:ln>
        </p:spPr>
      </p:pic>
      <p:pic>
        <p:nvPicPr>
          <p:cNvPr id="76" name="Google Shape;76;p15" title="Chart"/>
          <p:cNvPicPr preferRelativeResize="0"/>
          <p:nvPr/>
        </p:nvPicPr>
        <p:blipFill>
          <a:blip r:embed="rId5">
            <a:alphaModFix/>
          </a:blip>
          <a:stretch>
            <a:fillRect/>
          </a:stretch>
        </p:blipFill>
        <p:spPr>
          <a:xfrm>
            <a:off x="2871237" y="3040243"/>
            <a:ext cx="3401526" cy="21032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Varying height of the tip and blowout flow rate</a:t>
            </a:r>
            <a:endParaRPr/>
          </a:p>
        </p:txBody>
      </p:sp>
      <p:pic>
        <p:nvPicPr>
          <p:cNvPr id="82" name="Google Shape;82;p16" title="BlowoutHeightTest_07:14:23.mov">
            <a:hlinkClick r:id="rId3"/>
          </p:cNvPr>
          <p:cNvPicPr preferRelativeResize="0"/>
          <p:nvPr/>
        </p:nvPicPr>
        <p:blipFill>
          <a:blip r:embed="rId4">
            <a:alphaModFix/>
          </a:blip>
          <a:stretch>
            <a:fillRect/>
          </a:stretch>
        </p:blipFill>
        <p:spPr>
          <a:xfrm>
            <a:off x="1272025" y="1152475"/>
            <a:ext cx="6599952" cy="37124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framework</a:t>
            </a:r>
            <a:endParaRPr/>
          </a:p>
        </p:txBody>
      </p:sp>
      <p:sp>
        <p:nvSpPr>
          <p:cNvPr id="88" name="Google Shape;8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solidFill>
                  <a:srgbClr val="595959"/>
                </a:solidFill>
              </a:rPr>
              <a:t>main library:</a:t>
            </a:r>
            <a:r>
              <a:rPr lang="en"/>
              <a:t> </a:t>
            </a:r>
            <a:r>
              <a:rPr b="1" lang="en">
                <a:solidFill>
                  <a:schemeClr val="dk1"/>
                </a:solidFill>
              </a:rPr>
              <a:t>KineticsEngine</a:t>
            </a:r>
            <a:endParaRPr>
              <a:solidFill>
                <a:schemeClr val="dk1"/>
              </a:solidFill>
            </a:endParaRPr>
          </a:p>
          <a:p>
            <a:pPr indent="0" lvl="0" marL="457200" rtl="0" algn="l">
              <a:lnSpc>
                <a:spcPct val="100000"/>
              </a:lnSpc>
              <a:spcBef>
                <a:spcPts val="0"/>
              </a:spcBef>
              <a:spcAft>
                <a:spcPts val="0"/>
              </a:spcAft>
              <a:buNone/>
            </a:pPr>
            <a:r>
              <a:rPr lang="en">
                <a:solidFill>
                  <a:srgbClr val="595959"/>
                </a:solidFill>
              </a:rPr>
              <a:t>provides basic structures and commands to simplify protocol syntax for kinetics experiments</a:t>
            </a:r>
            <a:endParaRPr>
              <a:solidFill>
                <a:srgbClr val="595959"/>
              </a:solidFill>
            </a:endParaRPr>
          </a:p>
          <a:p>
            <a:pPr indent="0" lvl="0" marL="457200" rtl="0" algn="l">
              <a:lnSpc>
                <a:spcPct val="100000"/>
              </a:lnSpc>
              <a:spcBef>
                <a:spcPts val="0"/>
              </a:spcBef>
              <a:spcAft>
                <a:spcPts val="0"/>
              </a:spcAft>
              <a:buNone/>
            </a:pPr>
            <a:r>
              <a:rPr lang="en">
                <a:solidFill>
                  <a:srgbClr val="595959"/>
                </a:solidFill>
              </a:rPr>
              <a:t>front-end:</a:t>
            </a:r>
            <a:endParaRPr>
              <a:solidFill>
                <a:srgbClr val="595959"/>
              </a:solidFill>
            </a:endParaRPr>
          </a:p>
          <a:p>
            <a:pPr indent="0" lvl="0" marL="457200" rtl="0" algn="l">
              <a:lnSpc>
                <a:spcPct val="100000"/>
              </a:lnSpc>
              <a:spcBef>
                <a:spcPts val="0"/>
              </a:spcBef>
              <a:spcAft>
                <a:spcPts val="0"/>
              </a:spcAft>
              <a:buNone/>
            </a:pPr>
            <a:r>
              <a:rPr lang="en">
                <a:solidFill>
                  <a:srgbClr val="595959"/>
                </a:solidFill>
              </a:rPr>
              <a:t>class: </a:t>
            </a:r>
            <a:r>
              <a:rPr b="1" lang="en">
                <a:solidFill>
                  <a:schemeClr val="dk1"/>
                </a:solidFill>
              </a:rPr>
              <a:t>KineticsTemplate</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	</a:t>
            </a:r>
            <a:r>
              <a:rPr lang="en">
                <a:solidFill>
                  <a:srgbClr val="595959"/>
                </a:solidFill>
              </a:rPr>
              <a:t>stores the layout and base data</a:t>
            </a:r>
            <a:endParaRPr>
              <a:solidFill>
                <a:srgbClr val="595959"/>
              </a:solidFill>
            </a:endParaRPr>
          </a:p>
          <a:p>
            <a:pPr indent="0" lvl="0" marL="457200" rtl="0" algn="l">
              <a:lnSpc>
                <a:spcPct val="100000"/>
              </a:lnSpc>
              <a:spcBef>
                <a:spcPts val="0"/>
              </a:spcBef>
              <a:spcAft>
                <a:spcPts val="0"/>
              </a:spcAft>
              <a:buNone/>
            </a:pPr>
            <a:r>
              <a:rPr lang="en">
                <a:solidFill>
                  <a:srgbClr val="595959"/>
                </a:solidFill>
              </a:rPr>
              <a:t>class: </a:t>
            </a:r>
            <a:r>
              <a:rPr b="1" lang="en">
                <a:solidFill>
                  <a:schemeClr val="dk1"/>
                </a:solidFill>
              </a:rPr>
              <a:t>KineticsInstance</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	</a:t>
            </a:r>
            <a:r>
              <a:rPr lang="en">
                <a:solidFill>
                  <a:srgbClr val="595959"/>
                </a:solidFill>
              </a:rPr>
              <a:t>a single experiment - template placed in a specific position</a:t>
            </a:r>
            <a:endParaRPr>
              <a:solidFill>
                <a:srgbClr val="595959"/>
              </a:solidFill>
            </a:endParaRPr>
          </a:p>
          <a:p>
            <a:pPr indent="0" lvl="0" marL="457200" rtl="0" algn="l">
              <a:lnSpc>
                <a:spcPct val="100000"/>
              </a:lnSpc>
              <a:spcBef>
                <a:spcPts val="0"/>
              </a:spcBef>
              <a:spcAft>
                <a:spcPts val="0"/>
              </a:spcAft>
              <a:buNone/>
            </a:pPr>
            <a:r>
              <a:rPr lang="en">
                <a:solidFill>
                  <a:srgbClr val="595959"/>
                </a:solidFill>
              </a:rPr>
              <a:t>back-end (created internally by </a:t>
            </a:r>
            <a:r>
              <a:rPr i="1" lang="en">
                <a:solidFill>
                  <a:srgbClr val="595959"/>
                </a:solidFill>
              </a:rPr>
              <a:t>KineticsTemplate</a:t>
            </a:r>
            <a:r>
              <a:rPr lang="en">
                <a:solidFill>
                  <a:srgbClr val="595959"/>
                </a:solidFill>
              </a:rPr>
              <a:t>):</a:t>
            </a:r>
            <a:endParaRPr>
              <a:solidFill>
                <a:srgbClr val="595959"/>
              </a:solidFill>
            </a:endParaRPr>
          </a:p>
          <a:p>
            <a:pPr indent="0" lvl="0" marL="457200" rtl="0" algn="l">
              <a:lnSpc>
                <a:spcPct val="100000"/>
              </a:lnSpc>
              <a:spcBef>
                <a:spcPts val="0"/>
              </a:spcBef>
              <a:spcAft>
                <a:spcPts val="0"/>
              </a:spcAft>
              <a:buNone/>
            </a:pPr>
            <a:r>
              <a:rPr lang="en">
                <a:solidFill>
                  <a:srgbClr val="595959"/>
                </a:solidFill>
              </a:rPr>
              <a:t>class: </a:t>
            </a:r>
            <a:r>
              <a:rPr b="1" lang="en">
                <a:solidFill>
                  <a:schemeClr val="dk1"/>
                </a:solidFill>
              </a:rPr>
              <a:t>KineticsLayout</a:t>
            </a:r>
            <a:endParaRPr/>
          </a:p>
          <a:p>
            <a:pPr indent="0" lvl="0" marL="457200" rtl="0" algn="l">
              <a:lnSpc>
                <a:spcPct val="100000"/>
              </a:lnSpc>
              <a:spcBef>
                <a:spcPts val="0"/>
              </a:spcBef>
              <a:spcAft>
                <a:spcPts val="0"/>
              </a:spcAft>
              <a:buNone/>
            </a:pPr>
            <a:r>
              <a:rPr lang="en"/>
              <a:t>	abstract destination well management class</a:t>
            </a:r>
            <a:endParaRPr/>
          </a:p>
          <a:p>
            <a:pPr indent="0" lvl="0" marL="457200" rtl="0" algn="l">
              <a:lnSpc>
                <a:spcPct val="100000"/>
              </a:lnSpc>
              <a:spcBef>
                <a:spcPts val="0"/>
              </a:spcBef>
              <a:spcAft>
                <a:spcPts val="0"/>
              </a:spcAft>
              <a:buNone/>
            </a:pPr>
            <a:r>
              <a:rPr lang="en"/>
              <a:t>class </a:t>
            </a:r>
            <a:r>
              <a:rPr b="1" lang="en">
                <a:solidFill>
                  <a:schemeClr val="dk1"/>
                </a:solidFill>
              </a:rPr>
              <a:t>KineticsSources</a:t>
            </a:r>
            <a:endParaRPr/>
          </a:p>
          <a:p>
            <a:pPr indent="0" lvl="0" marL="457200" rtl="0" algn="l">
              <a:lnSpc>
                <a:spcPct val="100000"/>
              </a:lnSpc>
              <a:spcBef>
                <a:spcPts val="0"/>
              </a:spcBef>
              <a:spcAft>
                <a:spcPts val="0"/>
              </a:spcAft>
              <a:buNone/>
            </a:pPr>
            <a:r>
              <a:rPr lang="en"/>
              <a:t>	abstract source well management class</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you create a virtual template instance which can be instantiated anywhere (</a:t>
            </a:r>
            <a:r>
              <a:rPr i="1" lang="en"/>
              <a:t>KineticsTemplate</a:t>
            </a:r>
            <a:r>
              <a:rPr lang="en"/>
              <a:t>)</a:t>
            </a:r>
            <a:endParaRPr/>
          </a:p>
          <a:p>
            <a:pPr indent="-317500" lvl="1" marL="914400" rtl="0" algn="l">
              <a:spcBef>
                <a:spcPts val="0"/>
              </a:spcBef>
              <a:spcAft>
                <a:spcPts val="0"/>
              </a:spcAft>
              <a:buSzPts val="1400"/>
              <a:buChar char="●"/>
            </a:pPr>
            <a:r>
              <a:rPr lang="en"/>
              <a:t>the template automatically calculates all the positions using a </a:t>
            </a:r>
            <a:r>
              <a:rPr i="1" lang="en"/>
              <a:t>KineticsLayout</a:t>
            </a:r>
            <a:r>
              <a:rPr lang="en"/>
              <a:t> object</a:t>
            </a:r>
            <a:endParaRPr/>
          </a:p>
          <a:p>
            <a:pPr indent="-342900" lvl="0" marL="457200" rtl="0" algn="l">
              <a:spcBef>
                <a:spcPts val="0"/>
              </a:spcBef>
              <a:spcAft>
                <a:spcPts val="0"/>
              </a:spcAft>
              <a:buSzPts val="1800"/>
              <a:buAutoNum type="arabicPeriod"/>
            </a:pPr>
            <a:r>
              <a:rPr lang="en"/>
              <a:t>you create an instance of your template at a specific position (</a:t>
            </a:r>
            <a:r>
              <a:rPr i="1" lang="en"/>
              <a:t>KineticsInstance</a:t>
            </a:r>
            <a:r>
              <a:rPr lang="en"/>
              <a:t>)</a:t>
            </a:r>
            <a:endParaRPr/>
          </a:p>
          <a:p>
            <a:pPr indent="-317500" lvl="1" marL="914400" rtl="0" algn="l">
              <a:spcBef>
                <a:spcPts val="0"/>
              </a:spcBef>
              <a:spcAft>
                <a:spcPts val="0"/>
              </a:spcAft>
              <a:buSzPts val="1400"/>
              <a:buChar char="●"/>
            </a:pPr>
            <a:r>
              <a:rPr lang="en"/>
              <a:t>the robot automatically sets up all the wells when the instance is created, but the actual experiment must be started with a separate command, </a:t>
            </a:r>
            <a:r>
              <a:rPr i="1" lang="en"/>
              <a:t>KineticsInstance</a:t>
            </a:r>
            <a:r>
              <a:rPr lang="en"/>
              <a:t>.execute() (or by calling the instance as a function)</a:t>
            </a:r>
            <a:endParaRPr/>
          </a:p>
          <a:p>
            <a:pPr indent="-342900" lvl="0" marL="457200" rtl="0" algn="l">
              <a:spcBef>
                <a:spcPts val="0"/>
              </a:spcBef>
              <a:spcAft>
                <a:spcPts val="0"/>
              </a:spcAft>
              <a:buSzPts val="1800"/>
              <a:buAutoNum type="arabicPeriod"/>
            </a:pPr>
            <a:r>
              <a:rPr lang="en"/>
              <a:t>the experiment is run with a single, blocking function call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