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98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9" r:id="rId12"/>
    <p:sldId id="300" r:id="rId13"/>
    <p:sldId id="258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aven Pro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C923C-322D-4592-A958-841F4121C9DF}" v="1" dt="2023-08-01T02:27:01.897"/>
  </p1510:revLst>
</p1510:revInfo>
</file>

<file path=ppt/tableStyles.xml><?xml version="1.0" encoding="utf-8"?>
<a:tblStyleLst xmlns:a="http://schemas.openxmlformats.org/drawingml/2006/main" def="{EE74A293-43D1-4B67-9B63-FE532936FF95}">
  <a:tblStyle styleId="{EE74A293-43D1-4B67-9B63-FE532936F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58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45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b16c18d105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b16c18d105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15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5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5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84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30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132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16c18d10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16c18d10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3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AD845-498B-5EFD-B472-02C86C6AE7A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770938" y="4927600"/>
            <a:ext cx="338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AR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97310/labo2023r/blob/main/src/workflow-semillerio/MK_721_DR_corregir_drifting.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k97310/labo2023r/blob/main/src/workflow-semillerio/MK_711_CA_reparar_dataset.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97310/labo2023r/blob/main/src/workflow-semillerio/MK_781_ZZ_semillerios_hibridacion_0.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97310/labo2023r/blob/main/src/workflow-semillerio/MK_771_ZZ_final_semillerio_0.r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s://github.com/mk97310/labo2023r/blob/main/src/workflow-semillerio/MK_771_ZZ_final_semillerio_1.r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97310/labo2023r/blob/main/src/workflow-semillerio/MK_751_HT_lightgbm_0.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mk97310/labo2023r/blob/main/src/workflow-semillerio/MK_751_HT_lightgbm_1.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97310/labo2023r/blob/main/src/workflow-semillerio/MK_741_TS_training_strategy_0.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mk97310/labo2023r/blob/main/src/workflow-semillerio/MK_741_TS_training_strategy_1.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97310/labo2023r/blob/main/src/workflow-semillerio/MK_731_FE_historia_0.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97310/labo2023r/blob/main/src/workflow-semillerio/MK_731_FE_historia_1.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547125" y="1076278"/>
            <a:ext cx="8294123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Laboratorio de Implementación I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sz="3200" dirty="0"/>
              <a:t>Ing. Marisa Kramp</a:t>
            </a:r>
            <a:endParaRPr sz="3200"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547125" y="4093262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Semillerío e hibridación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MCD Rosario - Julio 2023</a:t>
            </a:r>
            <a:endParaRPr sz="12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Scripts utilizados – Sin modificaciones</a:t>
            </a:r>
            <a:endParaRPr dirty="0"/>
          </a:p>
        </p:txBody>
      </p:sp>
      <p:sp>
        <p:nvSpPr>
          <p:cNvPr id="398" name="Google Shape;398;p21"/>
          <p:cNvSpPr txBox="1"/>
          <p:nvPr/>
        </p:nvSpPr>
        <p:spPr>
          <a:xfrm>
            <a:off x="5412017" y="1504950"/>
            <a:ext cx="2281465" cy="786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AR" sz="1200" dirty="0">
                <a:solidFill>
                  <a:schemeClr val="lt1"/>
                </a:solidFill>
                <a:latin typeface="Share Te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MK_721_DR_corregir_drifting.r</a:t>
            </a:r>
            <a:endParaRPr lang="es-AR" sz="1200" dirty="0">
              <a:solidFill>
                <a:schemeClr val="lt1"/>
              </a:solidFill>
              <a:latin typeface="Share Tech"/>
            </a:endParaRPr>
          </a:p>
        </p:txBody>
      </p:sp>
      <p:sp>
        <p:nvSpPr>
          <p:cNvPr id="2" name="Google Shape;398;p21">
            <a:extLst>
              <a:ext uri="{FF2B5EF4-FFF2-40B4-BE49-F238E27FC236}">
                <a16:creationId xmlns:a16="http://schemas.microsoft.com/office/drawing/2014/main" id="{13D95E39-B4CC-BDAB-D298-54AA99A50CE0}"/>
              </a:ext>
            </a:extLst>
          </p:cNvPr>
          <p:cNvSpPr txBox="1"/>
          <p:nvPr/>
        </p:nvSpPr>
        <p:spPr>
          <a:xfrm>
            <a:off x="1450518" y="1504950"/>
            <a:ext cx="2281465" cy="786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nn-NO" sz="1200" dirty="0">
                <a:solidFill>
                  <a:schemeClr val="lt1"/>
                </a:solidFill>
                <a:latin typeface="Share Tec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MK_711_CA_reparar_dataset.r</a:t>
            </a:r>
            <a:endParaRPr lang="nn-NO" sz="1200" dirty="0">
              <a:solidFill>
                <a:schemeClr val="lt1"/>
              </a:solidFill>
              <a:latin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425236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Dificultades experimentadas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2"/>
          <p:cNvSpPr/>
          <p:nvPr/>
        </p:nvSpPr>
        <p:spPr>
          <a:xfrm>
            <a:off x="4485753" y="1699475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231766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93585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3554047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90463" y="1833251"/>
            <a:ext cx="2040312" cy="786947"/>
            <a:chOff x="713188" y="2403450"/>
            <a:chExt cx="2040312" cy="786947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TIEMPO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90463" y="3069633"/>
            <a:ext cx="2040312" cy="786947"/>
            <a:chOff x="713188" y="2403450"/>
            <a:chExt cx="2040312" cy="786947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RESULTADOS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713213" y="3687833"/>
            <a:ext cx="2040312" cy="786947"/>
            <a:chOff x="713188" y="2403450"/>
            <a:chExt cx="2040312" cy="786947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INFRAESTRUCTURA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713213" y="2451442"/>
            <a:ext cx="2040312" cy="786947"/>
            <a:chOff x="713188" y="2403450"/>
            <a:chExt cx="2040312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713200" y="24034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CONOCIMIENTO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458" name="Google Shape;458;p22"/>
          <p:cNvCxnSpPr>
            <a:stCxn id="443" idx="3"/>
            <a:endCxn id="456" idx="3"/>
          </p:cNvCxnSpPr>
          <p:nvPr/>
        </p:nvCxnSpPr>
        <p:spPr>
          <a:xfrm rot="10800000">
            <a:off x="2753500" y="2679916"/>
            <a:ext cx="686700" cy="1650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stCxn id="442" idx="0"/>
            <a:endCxn id="447" idx="1"/>
          </p:cNvCxnSpPr>
          <p:nvPr/>
        </p:nvCxnSpPr>
        <p:spPr>
          <a:xfrm rot="10800000" flipH="1">
            <a:off x="5703753" y="2061725"/>
            <a:ext cx="686700" cy="1650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stCxn id="445" idx="3"/>
            <a:endCxn id="453" idx="3"/>
          </p:cNvCxnSpPr>
          <p:nvPr/>
        </p:nvCxnSpPr>
        <p:spPr>
          <a:xfrm rot="10800000">
            <a:off x="2753500" y="3916297"/>
            <a:ext cx="686700" cy="1650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stCxn id="444" idx="0"/>
            <a:endCxn id="450" idx="1"/>
          </p:cNvCxnSpPr>
          <p:nvPr/>
        </p:nvCxnSpPr>
        <p:spPr>
          <a:xfrm rot="10800000" flipH="1">
            <a:off x="5703753" y="3298106"/>
            <a:ext cx="686700" cy="1650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92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animBg="1"/>
      <p:bldP spid="443" grpId="0" animBg="1"/>
      <p:bldP spid="444" grpId="0" animBg="1"/>
      <p:bldP spid="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DBEA-6219-E4FF-7383-36C91BA1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Conclusión inesperada</a:t>
            </a:r>
          </a:p>
        </p:txBody>
      </p:sp>
      <p:graphicFrame>
        <p:nvGraphicFramePr>
          <p:cNvPr id="3" name="Google Shape;898;p33">
            <a:extLst>
              <a:ext uri="{FF2B5EF4-FFF2-40B4-BE49-F238E27FC236}">
                <a16:creationId xmlns:a16="http://schemas.microsoft.com/office/drawing/2014/main" id="{C8CD75E2-C0B8-9118-FA10-1205C4487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515746"/>
              </p:ext>
            </p:extLst>
          </p:nvPr>
        </p:nvGraphicFramePr>
        <p:xfrm>
          <a:off x="720000" y="1706121"/>
          <a:ext cx="7647486" cy="1463010"/>
        </p:xfrm>
        <a:graphic>
          <a:graphicData uri="http://schemas.openxmlformats.org/drawingml/2006/table">
            <a:tbl>
              <a:tblPr>
                <a:noFill/>
                <a:tableStyleId>{EE74A293-43D1-4B67-9B63-FE532936FF95}</a:tableStyleId>
              </a:tblPr>
              <a:tblGrid>
                <a:gridCol w="764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750"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endParaRPr lang="es-AR" sz="1400" b="0" i="0" u="none" strike="noStrike" cap="none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1"/>
                        </a:solidFill>
                        <a:latin typeface="Share Tech"/>
                        <a:ea typeface="Maven Pro"/>
                        <a:cs typeface="Arial"/>
                        <a:sym typeface="Maven Pro"/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es-AR" sz="1400" b="0" i="0" u="none" strike="noStrike" cap="none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El mejor modelo de predicción resultó ser la hibridación más simple (dos </a:t>
                      </a:r>
                      <a:r>
                        <a:rPr lang="es-AR" sz="1400" b="0" i="0" u="none" strike="noStrike" cap="none" dirty="0" err="1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semilleríos</a:t>
                      </a:r>
                      <a:r>
                        <a:rPr lang="es-AR" sz="1400" b="0" i="0" u="none" strike="noStrike" cap="none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) 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endParaRPr lang="es-AR" sz="1400" b="0" i="0" u="none" strike="noStrike" cap="none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1"/>
                        </a:solidFill>
                        <a:latin typeface="Share Tech"/>
                        <a:ea typeface="Maven Pro"/>
                        <a:cs typeface="Arial"/>
                        <a:sym typeface="Maven Pro"/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es-AR" sz="1400" b="0" i="0" u="none" strike="noStrike" cap="none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Tanto la hibridación ponderada con 9500 envíos como la simple con 10500 envíos generaron la misma ganancia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endParaRPr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942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3756343" y="1999050"/>
            <a:ext cx="16313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/>
          <p:nvPr/>
        </p:nvSpPr>
        <p:spPr>
          <a:xfrm>
            <a:off x="1202758" y="2305577"/>
            <a:ext cx="580500" cy="58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 generación de información</a:t>
            </a:r>
            <a:endParaRPr dirty="0"/>
          </a:p>
        </p:txBody>
      </p:sp>
      <p:sp>
        <p:nvSpPr>
          <p:cNvPr id="552" name="Google Shape;552;p25"/>
          <p:cNvSpPr/>
          <p:nvPr/>
        </p:nvSpPr>
        <p:spPr>
          <a:xfrm>
            <a:off x="3226585" y="3134882"/>
            <a:ext cx="580500" cy="5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5363341" y="2369255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5"/>
          <p:cNvGrpSpPr/>
          <p:nvPr/>
        </p:nvGrpSpPr>
        <p:grpSpPr>
          <a:xfrm>
            <a:off x="2073508" y="1212479"/>
            <a:ext cx="2857845" cy="1740513"/>
            <a:chOff x="1215828" y="2877640"/>
            <a:chExt cx="3793276" cy="1740513"/>
          </a:xfrm>
        </p:grpSpPr>
        <p:sp>
          <p:nvSpPr>
            <p:cNvPr id="556" name="Google Shape;556;p25"/>
            <p:cNvSpPr txBox="1"/>
            <p:nvPr/>
          </p:nvSpPr>
          <p:spPr>
            <a:xfrm>
              <a:off x="2221432" y="4160953"/>
              <a:ext cx="1764854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PASO 2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57" name="Google Shape;557;p25"/>
            <p:cNvSpPr txBox="1"/>
            <p:nvPr/>
          </p:nvSpPr>
          <p:spPr>
            <a:xfrm>
              <a:off x="1215828" y="2877640"/>
              <a:ext cx="3793276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Múltiples ejecuciones con alteraciones de los parámetros</a:t>
              </a:r>
            </a:p>
            <a:p>
              <a:pPr marL="152400" lvl="0" algn="ctr" rtl="0">
                <a:spcBef>
                  <a:spcPts val="0"/>
                </a:spcBef>
                <a:spcAft>
                  <a:spcPts val="0"/>
                </a:spcAft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z731_FE_historia.r</a:t>
              </a:r>
            </a:p>
            <a:p>
              <a:pPr marL="152400" lvl="0" algn="ctr" rtl="0">
                <a:spcBef>
                  <a:spcPts val="0"/>
                </a:spcBef>
                <a:spcAft>
                  <a:spcPts val="0"/>
                </a:spcAft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Maven Pro"/>
                </a:rPr>
                <a:t>z741_TS_training_strategy.r</a:t>
              </a:r>
            </a:p>
            <a:p>
              <a:pPr marL="152400" lvl="0" algn="ctr" rtl="0">
                <a:spcBef>
                  <a:spcPts val="0"/>
                </a:spcBef>
                <a:spcAft>
                  <a:spcPts val="0"/>
                </a:spcAft>
                <a:buSzPts val="1200"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z751_HT_lightgbm.r</a:t>
              </a:r>
            </a:p>
            <a:p>
              <a:pPr marL="152400" lvl="0" algn="ctr" rtl="0">
                <a:spcBef>
                  <a:spcPts val="0"/>
                </a:spcBef>
                <a:spcAft>
                  <a:spcPts val="0"/>
                </a:spcAft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Maven Pro"/>
                </a:rPr>
                <a:t>z771_ZZ_final_semillerio.r</a:t>
              </a:r>
            </a:p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endParaRPr lang="es-AR" sz="1200" dirty="0">
                <a:solidFill>
                  <a:schemeClr val="dk1"/>
                </a:solidFill>
                <a:latin typeface="Maven Pro"/>
              </a:endParaRPr>
            </a:p>
          </p:txBody>
        </p:sp>
      </p:grpSp>
      <p:cxnSp>
        <p:nvCxnSpPr>
          <p:cNvPr id="572" name="Google Shape;572;p25"/>
          <p:cNvCxnSpPr>
            <a:cxnSpLocks/>
            <a:stCxn id="551" idx="3"/>
            <a:endCxn id="552" idx="0"/>
          </p:cNvCxnSpPr>
          <p:nvPr/>
        </p:nvCxnSpPr>
        <p:spPr>
          <a:xfrm>
            <a:off x="1783258" y="2595827"/>
            <a:ext cx="1733577" cy="53905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25"/>
          <p:cNvCxnSpPr>
            <a:cxnSpLocks/>
            <a:stCxn id="552" idx="0"/>
            <a:endCxn id="554" idx="1"/>
          </p:cNvCxnSpPr>
          <p:nvPr/>
        </p:nvCxnSpPr>
        <p:spPr>
          <a:xfrm flipV="1">
            <a:off x="3516835" y="2659505"/>
            <a:ext cx="1846506" cy="47537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85" name="Google Shape;585;p25"/>
          <p:cNvGrpSpPr/>
          <p:nvPr/>
        </p:nvGrpSpPr>
        <p:grpSpPr>
          <a:xfrm>
            <a:off x="2525048" y="3269475"/>
            <a:ext cx="343244" cy="341966"/>
            <a:chOff x="5355784" y="3834547"/>
            <a:chExt cx="299019" cy="297905"/>
          </a:xfrm>
        </p:grpSpPr>
        <p:sp>
          <p:nvSpPr>
            <p:cNvPr id="586" name="Google Shape;586;p25"/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508110" y="3886490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5445227" y="2443523"/>
            <a:ext cx="417693" cy="394022"/>
            <a:chOff x="8006505" y="3379182"/>
            <a:chExt cx="323654" cy="303189"/>
          </a:xfrm>
        </p:grpSpPr>
        <p:sp>
          <p:nvSpPr>
            <p:cNvPr id="603" name="Google Shape;603;p25"/>
            <p:cNvSpPr/>
            <p:nvPr/>
          </p:nvSpPr>
          <p:spPr>
            <a:xfrm>
              <a:off x="8006505" y="3379182"/>
              <a:ext cx="323654" cy="303189"/>
            </a:xfrm>
            <a:custGeom>
              <a:avLst/>
              <a:gdLst/>
              <a:ahLst/>
              <a:cxnLst/>
              <a:rect l="l" t="t" r="r" b="b"/>
              <a:pathLst>
                <a:path w="10169" h="9526" extrusionOk="0">
                  <a:moveTo>
                    <a:pt x="5358" y="322"/>
                  </a:moveTo>
                  <a:cubicBezTo>
                    <a:pt x="5704" y="322"/>
                    <a:pt x="5965" y="608"/>
                    <a:pt x="5965" y="930"/>
                  </a:cubicBezTo>
                  <a:lnTo>
                    <a:pt x="5965" y="1311"/>
                  </a:lnTo>
                  <a:cubicBezTo>
                    <a:pt x="5965" y="1584"/>
                    <a:pt x="6192" y="1811"/>
                    <a:pt x="6477" y="1811"/>
                  </a:cubicBezTo>
                  <a:lnTo>
                    <a:pt x="6620" y="1811"/>
                  </a:lnTo>
                  <a:cubicBezTo>
                    <a:pt x="6727" y="1811"/>
                    <a:pt x="6811" y="1906"/>
                    <a:pt x="6811" y="2001"/>
                  </a:cubicBezTo>
                  <a:lnTo>
                    <a:pt x="6811" y="3013"/>
                  </a:lnTo>
                  <a:cubicBezTo>
                    <a:pt x="6811" y="3120"/>
                    <a:pt x="6727" y="3204"/>
                    <a:pt x="6620" y="3204"/>
                  </a:cubicBezTo>
                  <a:lnTo>
                    <a:pt x="3465" y="3204"/>
                  </a:lnTo>
                  <a:cubicBezTo>
                    <a:pt x="3358" y="3204"/>
                    <a:pt x="3275" y="3120"/>
                    <a:pt x="3275" y="3013"/>
                  </a:cubicBezTo>
                  <a:lnTo>
                    <a:pt x="3322" y="2001"/>
                  </a:lnTo>
                  <a:cubicBezTo>
                    <a:pt x="3322" y="1894"/>
                    <a:pt x="3406" y="1811"/>
                    <a:pt x="3513" y="1811"/>
                  </a:cubicBezTo>
                  <a:lnTo>
                    <a:pt x="3656" y="1811"/>
                  </a:lnTo>
                  <a:cubicBezTo>
                    <a:pt x="3941" y="1811"/>
                    <a:pt x="4168" y="1584"/>
                    <a:pt x="4168" y="1311"/>
                  </a:cubicBezTo>
                  <a:lnTo>
                    <a:pt x="4168" y="930"/>
                  </a:lnTo>
                  <a:cubicBezTo>
                    <a:pt x="4168" y="596"/>
                    <a:pt x="4453" y="322"/>
                    <a:pt x="4775" y="322"/>
                  </a:cubicBezTo>
                  <a:close/>
                  <a:moveTo>
                    <a:pt x="9275" y="2239"/>
                  </a:moveTo>
                  <a:cubicBezTo>
                    <a:pt x="9585" y="2239"/>
                    <a:pt x="9847" y="2501"/>
                    <a:pt x="9847" y="2823"/>
                  </a:cubicBezTo>
                  <a:lnTo>
                    <a:pt x="9835" y="8633"/>
                  </a:lnTo>
                  <a:cubicBezTo>
                    <a:pt x="9835" y="8943"/>
                    <a:pt x="9585" y="9204"/>
                    <a:pt x="9252" y="9204"/>
                  </a:cubicBezTo>
                  <a:lnTo>
                    <a:pt x="881" y="9204"/>
                  </a:lnTo>
                  <a:cubicBezTo>
                    <a:pt x="560" y="9204"/>
                    <a:pt x="298" y="8954"/>
                    <a:pt x="298" y="8633"/>
                  </a:cubicBezTo>
                  <a:lnTo>
                    <a:pt x="298" y="2823"/>
                  </a:lnTo>
                  <a:cubicBezTo>
                    <a:pt x="298" y="2513"/>
                    <a:pt x="548" y="2239"/>
                    <a:pt x="881" y="2239"/>
                  </a:cubicBezTo>
                  <a:lnTo>
                    <a:pt x="2977" y="2239"/>
                  </a:lnTo>
                  <a:lnTo>
                    <a:pt x="2977" y="2775"/>
                  </a:lnTo>
                  <a:lnTo>
                    <a:pt x="1001" y="2775"/>
                  </a:lnTo>
                  <a:cubicBezTo>
                    <a:pt x="905" y="2775"/>
                    <a:pt x="834" y="2858"/>
                    <a:pt x="834" y="2942"/>
                  </a:cubicBezTo>
                  <a:lnTo>
                    <a:pt x="834" y="8514"/>
                  </a:lnTo>
                  <a:cubicBezTo>
                    <a:pt x="834" y="8597"/>
                    <a:pt x="905" y="8669"/>
                    <a:pt x="1001" y="8669"/>
                  </a:cubicBezTo>
                  <a:lnTo>
                    <a:pt x="6418" y="8669"/>
                  </a:lnTo>
                  <a:cubicBezTo>
                    <a:pt x="6501" y="8669"/>
                    <a:pt x="6573" y="8597"/>
                    <a:pt x="6573" y="8514"/>
                  </a:cubicBezTo>
                  <a:cubicBezTo>
                    <a:pt x="6573" y="8419"/>
                    <a:pt x="6501" y="8347"/>
                    <a:pt x="6418" y="8347"/>
                  </a:cubicBezTo>
                  <a:lnTo>
                    <a:pt x="1155" y="8347"/>
                  </a:lnTo>
                  <a:lnTo>
                    <a:pt x="1155" y="3108"/>
                  </a:lnTo>
                  <a:lnTo>
                    <a:pt x="2989" y="3108"/>
                  </a:lnTo>
                  <a:cubicBezTo>
                    <a:pt x="3037" y="3347"/>
                    <a:pt x="3239" y="3537"/>
                    <a:pt x="3501" y="3537"/>
                  </a:cubicBezTo>
                  <a:lnTo>
                    <a:pt x="6656" y="3537"/>
                  </a:lnTo>
                  <a:cubicBezTo>
                    <a:pt x="6906" y="3537"/>
                    <a:pt x="7108" y="3359"/>
                    <a:pt x="7156" y="3108"/>
                  </a:cubicBezTo>
                  <a:lnTo>
                    <a:pt x="8990" y="3108"/>
                  </a:lnTo>
                  <a:lnTo>
                    <a:pt x="8990" y="8347"/>
                  </a:lnTo>
                  <a:lnTo>
                    <a:pt x="7216" y="8347"/>
                  </a:lnTo>
                  <a:cubicBezTo>
                    <a:pt x="7132" y="8347"/>
                    <a:pt x="7049" y="8419"/>
                    <a:pt x="7049" y="8514"/>
                  </a:cubicBezTo>
                  <a:cubicBezTo>
                    <a:pt x="7049" y="8597"/>
                    <a:pt x="7132" y="8669"/>
                    <a:pt x="7216" y="8669"/>
                  </a:cubicBezTo>
                  <a:lnTo>
                    <a:pt x="9156" y="8669"/>
                  </a:lnTo>
                  <a:cubicBezTo>
                    <a:pt x="9240" y="8669"/>
                    <a:pt x="9311" y="8597"/>
                    <a:pt x="9311" y="8514"/>
                  </a:cubicBezTo>
                  <a:lnTo>
                    <a:pt x="9311" y="2942"/>
                  </a:lnTo>
                  <a:cubicBezTo>
                    <a:pt x="9311" y="2858"/>
                    <a:pt x="9240" y="2775"/>
                    <a:pt x="9156" y="2775"/>
                  </a:cubicBezTo>
                  <a:lnTo>
                    <a:pt x="7168" y="2775"/>
                  </a:lnTo>
                  <a:lnTo>
                    <a:pt x="7168" y="2239"/>
                  </a:lnTo>
                  <a:close/>
                  <a:moveTo>
                    <a:pt x="4787" y="1"/>
                  </a:moveTo>
                  <a:cubicBezTo>
                    <a:pt x="4275" y="1"/>
                    <a:pt x="3858" y="418"/>
                    <a:pt x="3858" y="930"/>
                  </a:cubicBezTo>
                  <a:lnTo>
                    <a:pt x="3858" y="1311"/>
                  </a:lnTo>
                  <a:cubicBezTo>
                    <a:pt x="3858" y="1406"/>
                    <a:pt x="3763" y="1501"/>
                    <a:pt x="3656" y="1501"/>
                  </a:cubicBezTo>
                  <a:lnTo>
                    <a:pt x="3513" y="1501"/>
                  </a:lnTo>
                  <a:cubicBezTo>
                    <a:pt x="3263" y="1501"/>
                    <a:pt x="3048" y="1680"/>
                    <a:pt x="3001" y="1930"/>
                  </a:cubicBezTo>
                  <a:lnTo>
                    <a:pt x="893" y="1930"/>
                  </a:lnTo>
                  <a:cubicBezTo>
                    <a:pt x="405" y="1930"/>
                    <a:pt x="0" y="2335"/>
                    <a:pt x="0" y="2823"/>
                  </a:cubicBezTo>
                  <a:lnTo>
                    <a:pt x="0" y="8633"/>
                  </a:lnTo>
                  <a:cubicBezTo>
                    <a:pt x="0" y="9121"/>
                    <a:pt x="405" y="9526"/>
                    <a:pt x="893" y="9526"/>
                  </a:cubicBezTo>
                  <a:lnTo>
                    <a:pt x="9263" y="9526"/>
                  </a:lnTo>
                  <a:cubicBezTo>
                    <a:pt x="9764" y="9526"/>
                    <a:pt x="10156" y="9121"/>
                    <a:pt x="10156" y="8633"/>
                  </a:cubicBezTo>
                  <a:lnTo>
                    <a:pt x="10156" y="2823"/>
                  </a:lnTo>
                  <a:cubicBezTo>
                    <a:pt x="10168" y="2335"/>
                    <a:pt x="9764" y="1930"/>
                    <a:pt x="9275" y="1930"/>
                  </a:cubicBezTo>
                  <a:lnTo>
                    <a:pt x="7156" y="1930"/>
                  </a:lnTo>
                  <a:cubicBezTo>
                    <a:pt x="7108" y="1692"/>
                    <a:pt x="6906" y="1501"/>
                    <a:pt x="6656" y="1501"/>
                  </a:cubicBezTo>
                  <a:lnTo>
                    <a:pt x="6501" y="1501"/>
                  </a:lnTo>
                  <a:cubicBezTo>
                    <a:pt x="6394" y="1501"/>
                    <a:pt x="6311" y="1406"/>
                    <a:pt x="6311" y="1311"/>
                  </a:cubicBezTo>
                  <a:lnTo>
                    <a:pt x="6311" y="930"/>
                  </a:lnTo>
                  <a:cubicBezTo>
                    <a:pt x="6311" y="418"/>
                    <a:pt x="5894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8148997" y="3444247"/>
              <a:ext cx="37907" cy="3793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34"/>
                  </a:moveTo>
                  <a:cubicBezTo>
                    <a:pt x="750" y="334"/>
                    <a:pt x="869" y="453"/>
                    <a:pt x="869" y="596"/>
                  </a:cubicBezTo>
                  <a:cubicBezTo>
                    <a:pt x="869" y="751"/>
                    <a:pt x="750" y="870"/>
                    <a:pt x="595" y="870"/>
                  </a:cubicBezTo>
                  <a:cubicBezTo>
                    <a:pt x="453" y="870"/>
                    <a:pt x="334" y="751"/>
                    <a:pt x="334" y="596"/>
                  </a:cubicBezTo>
                  <a:cubicBezTo>
                    <a:pt x="334" y="453"/>
                    <a:pt x="453" y="334"/>
                    <a:pt x="595" y="334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8089861" y="3526871"/>
              <a:ext cx="165630" cy="104617"/>
            </a:xfrm>
            <a:custGeom>
              <a:avLst/>
              <a:gdLst/>
              <a:ahLst/>
              <a:cxnLst/>
              <a:rect l="l" t="t" r="r" b="b"/>
              <a:pathLst>
                <a:path w="5204" h="3287" extrusionOk="0">
                  <a:moveTo>
                    <a:pt x="739" y="2024"/>
                  </a:moveTo>
                  <a:cubicBezTo>
                    <a:pt x="1001" y="2024"/>
                    <a:pt x="1215" y="2250"/>
                    <a:pt x="1215" y="2500"/>
                  </a:cubicBezTo>
                  <a:cubicBezTo>
                    <a:pt x="1239" y="2762"/>
                    <a:pt x="1013" y="2977"/>
                    <a:pt x="739" y="2977"/>
                  </a:cubicBezTo>
                  <a:cubicBezTo>
                    <a:pt x="477" y="2977"/>
                    <a:pt x="263" y="2750"/>
                    <a:pt x="263" y="2500"/>
                  </a:cubicBezTo>
                  <a:cubicBezTo>
                    <a:pt x="263" y="2227"/>
                    <a:pt x="489" y="2024"/>
                    <a:pt x="739" y="2024"/>
                  </a:cubicBezTo>
                  <a:close/>
                  <a:moveTo>
                    <a:pt x="4823" y="0"/>
                  </a:moveTo>
                  <a:cubicBezTo>
                    <a:pt x="4823" y="0"/>
                    <a:pt x="4811" y="0"/>
                    <a:pt x="4811" y="12"/>
                  </a:cubicBezTo>
                  <a:lnTo>
                    <a:pt x="4370" y="226"/>
                  </a:lnTo>
                  <a:cubicBezTo>
                    <a:pt x="4299" y="262"/>
                    <a:pt x="4275" y="357"/>
                    <a:pt x="4299" y="429"/>
                  </a:cubicBezTo>
                  <a:cubicBezTo>
                    <a:pt x="4334" y="481"/>
                    <a:pt x="4388" y="514"/>
                    <a:pt x="4447" y="514"/>
                  </a:cubicBezTo>
                  <a:cubicBezTo>
                    <a:pt x="4469" y="514"/>
                    <a:pt x="4491" y="510"/>
                    <a:pt x="4513" y="500"/>
                  </a:cubicBezTo>
                  <a:lnTo>
                    <a:pt x="4632" y="441"/>
                  </a:lnTo>
                  <a:lnTo>
                    <a:pt x="4632" y="441"/>
                  </a:lnTo>
                  <a:cubicBezTo>
                    <a:pt x="4418" y="1143"/>
                    <a:pt x="4049" y="1667"/>
                    <a:pt x="3537" y="1988"/>
                  </a:cubicBezTo>
                  <a:cubicBezTo>
                    <a:pt x="3037" y="2306"/>
                    <a:pt x="2479" y="2385"/>
                    <a:pt x="2070" y="2385"/>
                  </a:cubicBezTo>
                  <a:cubicBezTo>
                    <a:pt x="1866" y="2385"/>
                    <a:pt x="1699" y="2365"/>
                    <a:pt x="1596" y="2346"/>
                  </a:cubicBezTo>
                  <a:cubicBezTo>
                    <a:pt x="1537" y="1977"/>
                    <a:pt x="1191" y="1679"/>
                    <a:pt x="799" y="1679"/>
                  </a:cubicBezTo>
                  <a:cubicBezTo>
                    <a:pt x="358" y="1679"/>
                    <a:pt x="1" y="2036"/>
                    <a:pt x="1" y="2477"/>
                  </a:cubicBezTo>
                  <a:cubicBezTo>
                    <a:pt x="1" y="2929"/>
                    <a:pt x="358" y="3286"/>
                    <a:pt x="799" y="3286"/>
                  </a:cubicBezTo>
                  <a:cubicBezTo>
                    <a:pt x="1180" y="3286"/>
                    <a:pt x="1501" y="3012"/>
                    <a:pt x="1572" y="2679"/>
                  </a:cubicBezTo>
                  <a:cubicBezTo>
                    <a:pt x="1691" y="2691"/>
                    <a:pt x="1858" y="2703"/>
                    <a:pt x="2049" y="2703"/>
                  </a:cubicBezTo>
                  <a:cubicBezTo>
                    <a:pt x="2501" y="2703"/>
                    <a:pt x="3120" y="2619"/>
                    <a:pt x="3692" y="2262"/>
                  </a:cubicBezTo>
                  <a:cubicBezTo>
                    <a:pt x="4251" y="1905"/>
                    <a:pt x="4656" y="1334"/>
                    <a:pt x="4894" y="595"/>
                  </a:cubicBezTo>
                  <a:lnTo>
                    <a:pt x="4930" y="631"/>
                  </a:lnTo>
                  <a:cubicBezTo>
                    <a:pt x="4954" y="691"/>
                    <a:pt x="5013" y="726"/>
                    <a:pt x="5073" y="726"/>
                  </a:cubicBezTo>
                  <a:cubicBezTo>
                    <a:pt x="5109" y="726"/>
                    <a:pt x="5120" y="726"/>
                    <a:pt x="5144" y="714"/>
                  </a:cubicBezTo>
                  <a:cubicBezTo>
                    <a:pt x="5180" y="679"/>
                    <a:pt x="5204" y="584"/>
                    <a:pt x="5180" y="500"/>
                  </a:cubicBezTo>
                  <a:lnTo>
                    <a:pt x="4966" y="72"/>
                  </a:lnTo>
                  <a:cubicBezTo>
                    <a:pt x="4966" y="72"/>
                    <a:pt x="4966" y="60"/>
                    <a:pt x="4954" y="60"/>
                  </a:cubicBezTo>
                  <a:lnTo>
                    <a:pt x="4930" y="24"/>
                  </a:lnTo>
                  <a:lnTo>
                    <a:pt x="4906" y="12"/>
                  </a:lnTo>
                  <a:cubicBezTo>
                    <a:pt x="4906" y="12"/>
                    <a:pt x="4894" y="12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8067519" y="3519742"/>
              <a:ext cx="32241" cy="30268"/>
            </a:xfrm>
            <a:custGeom>
              <a:avLst/>
              <a:gdLst/>
              <a:ahLst/>
              <a:cxnLst/>
              <a:rect l="l" t="t" r="r" b="b"/>
              <a:pathLst>
                <a:path w="1013" h="951" extrusionOk="0">
                  <a:moveTo>
                    <a:pt x="173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274" y="474"/>
                  </a:lnTo>
                  <a:lnTo>
                    <a:pt x="60" y="688"/>
                  </a:lnTo>
                  <a:cubicBezTo>
                    <a:pt x="0" y="748"/>
                    <a:pt x="0" y="843"/>
                    <a:pt x="60" y="903"/>
                  </a:cubicBezTo>
                  <a:cubicBezTo>
                    <a:pt x="96" y="938"/>
                    <a:pt x="131" y="950"/>
                    <a:pt x="179" y="950"/>
                  </a:cubicBezTo>
                  <a:cubicBezTo>
                    <a:pt x="227" y="950"/>
                    <a:pt x="274" y="938"/>
                    <a:pt x="298" y="903"/>
                  </a:cubicBezTo>
                  <a:lnTo>
                    <a:pt x="512" y="700"/>
                  </a:lnTo>
                  <a:lnTo>
                    <a:pt x="715" y="903"/>
                  </a:lnTo>
                  <a:cubicBezTo>
                    <a:pt x="750" y="938"/>
                    <a:pt x="786" y="950"/>
                    <a:pt x="834" y="950"/>
                  </a:cubicBezTo>
                  <a:cubicBezTo>
                    <a:pt x="881" y="950"/>
                    <a:pt x="929" y="938"/>
                    <a:pt x="953" y="903"/>
                  </a:cubicBezTo>
                  <a:cubicBezTo>
                    <a:pt x="1012" y="843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29" y="272"/>
                  </a:lnTo>
                  <a:cubicBezTo>
                    <a:pt x="989" y="212"/>
                    <a:pt x="989" y="105"/>
                    <a:pt x="929" y="46"/>
                  </a:cubicBezTo>
                  <a:cubicBezTo>
                    <a:pt x="899" y="16"/>
                    <a:pt x="858" y="1"/>
                    <a:pt x="816" y="1"/>
                  </a:cubicBezTo>
                  <a:cubicBezTo>
                    <a:pt x="774" y="1"/>
                    <a:pt x="733" y="16"/>
                    <a:pt x="703" y="46"/>
                  </a:cubicBezTo>
                  <a:lnTo>
                    <a:pt x="488" y="248"/>
                  </a:lnTo>
                  <a:lnTo>
                    <a:pt x="286" y="46"/>
                  </a:ln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8244479" y="3601602"/>
              <a:ext cx="32623" cy="30268"/>
            </a:xfrm>
            <a:custGeom>
              <a:avLst/>
              <a:gdLst/>
              <a:ahLst/>
              <a:cxnLst/>
              <a:rect l="l" t="t" r="r" b="b"/>
              <a:pathLst>
                <a:path w="1025" h="951" extrusionOk="0">
                  <a:moveTo>
                    <a:pt x="179" y="1"/>
                  </a:moveTo>
                  <a:cubicBezTo>
                    <a:pt x="140" y="1"/>
                    <a:pt x="102" y="15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lnTo>
                    <a:pt x="274" y="474"/>
                  </a:lnTo>
                  <a:lnTo>
                    <a:pt x="72" y="688"/>
                  </a:lnTo>
                  <a:cubicBezTo>
                    <a:pt x="1" y="748"/>
                    <a:pt x="1" y="855"/>
                    <a:pt x="72" y="914"/>
                  </a:cubicBezTo>
                  <a:cubicBezTo>
                    <a:pt x="96" y="938"/>
                    <a:pt x="143" y="950"/>
                    <a:pt x="179" y="950"/>
                  </a:cubicBezTo>
                  <a:cubicBezTo>
                    <a:pt x="227" y="950"/>
                    <a:pt x="274" y="938"/>
                    <a:pt x="298" y="914"/>
                  </a:cubicBezTo>
                  <a:lnTo>
                    <a:pt x="513" y="700"/>
                  </a:lnTo>
                  <a:lnTo>
                    <a:pt x="727" y="914"/>
                  </a:lnTo>
                  <a:cubicBezTo>
                    <a:pt x="751" y="938"/>
                    <a:pt x="798" y="950"/>
                    <a:pt x="846" y="950"/>
                  </a:cubicBezTo>
                  <a:cubicBezTo>
                    <a:pt x="882" y="950"/>
                    <a:pt x="929" y="938"/>
                    <a:pt x="965" y="914"/>
                  </a:cubicBezTo>
                  <a:cubicBezTo>
                    <a:pt x="1024" y="855"/>
                    <a:pt x="1024" y="748"/>
                    <a:pt x="965" y="688"/>
                  </a:cubicBezTo>
                  <a:lnTo>
                    <a:pt x="727" y="474"/>
                  </a:lnTo>
                  <a:lnTo>
                    <a:pt x="929" y="271"/>
                  </a:lnTo>
                  <a:cubicBezTo>
                    <a:pt x="989" y="212"/>
                    <a:pt x="989" y="105"/>
                    <a:pt x="929" y="45"/>
                  </a:cubicBezTo>
                  <a:cubicBezTo>
                    <a:pt x="899" y="15"/>
                    <a:pt x="858" y="1"/>
                    <a:pt x="816" y="1"/>
                  </a:cubicBezTo>
                  <a:cubicBezTo>
                    <a:pt x="774" y="1"/>
                    <a:pt x="733" y="15"/>
                    <a:pt x="703" y="45"/>
                  </a:cubicBezTo>
                  <a:lnTo>
                    <a:pt x="501" y="260"/>
                  </a:lnTo>
                  <a:lnTo>
                    <a:pt x="286" y="45"/>
                  </a:lnTo>
                  <a:cubicBezTo>
                    <a:pt x="257" y="15"/>
                    <a:pt x="218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8156190" y="3533396"/>
              <a:ext cx="32241" cy="30236"/>
            </a:xfrm>
            <a:custGeom>
              <a:avLst/>
              <a:gdLst/>
              <a:ahLst/>
              <a:cxnLst/>
              <a:rect l="l" t="t" r="r" b="b"/>
              <a:pathLst>
                <a:path w="1013" h="950" extrusionOk="0">
                  <a:moveTo>
                    <a:pt x="167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62" y="474"/>
                  </a:lnTo>
                  <a:lnTo>
                    <a:pt x="60" y="688"/>
                  </a:lnTo>
                  <a:cubicBezTo>
                    <a:pt x="0" y="748"/>
                    <a:pt x="0" y="855"/>
                    <a:pt x="60" y="914"/>
                  </a:cubicBezTo>
                  <a:cubicBezTo>
                    <a:pt x="84" y="938"/>
                    <a:pt x="131" y="950"/>
                    <a:pt x="179" y="950"/>
                  </a:cubicBezTo>
                  <a:cubicBezTo>
                    <a:pt x="215" y="950"/>
                    <a:pt x="262" y="938"/>
                    <a:pt x="298" y="914"/>
                  </a:cubicBezTo>
                  <a:lnTo>
                    <a:pt x="500" y="700"/>
                  </a:lnTo>
                  <a:lnTo>
                    <a:pt x="715" y="914"/>
                  </a:lnTo>
                  <a:cubicBezTo>
                    <a:pt x="739" y="938"/>
                    <a:pt x="786" y="950"/>
                    <a:pt x="834" y="950"/>
                  </a:cubicBezTo>
                  <a:cubicBezTo>
                    <a:pt x="870" y="950"/>
                    <a:pt x="917" y="938"/>
                    <a:pt x="953" y="914"/>
                  </a:cubicBezTo>
                  <a:cubicBezTo>
                    <a:pt x="1012" y="855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17" y="271"/>
                  </a:lnTo>
                  <a:cubicBezTo>
                    <a:pt x="977" y="212"/>
                    <a:pt x="977" y="105"/>
                    <a:pt x="917" y="45"/>
                  </a:cubicBezTo>
                  <a:cubicBezTo>
                    <a:pt x="887" y="15"/>
                    <a:pt x="849" y="0"/>
                    <a:pt x="810" y="0"/>
                  </a:cubicBezTo>
                  <a:cubicBezTo>
                    <a:pt x="771" y="0"/>
                    <a:pt x="733" y="15"/>
                    <a:pt x="703" y="45"/>
                  </a:cubicBezTo>
                  <a:lnTo>
                    <a:pt x="489" y="259"/>
                  </a:lnTo>
                  <a:lnTo>
                    <a:pt x="274" y="45"/>
                  </a:lnTo>
                  <a:cubicBezTo>
                    <a:pt x="244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55;p25">
            <a:extLst>
              <a:ext uri="{FF2B5EF4-FFF2-40B4-BE49-F238E27FC236}">
                <a16:creationId xmlns:a16="http://schemas.microsoft.com/office/drawing/2014/main" id="{93B00C78-8C7F-BF08-977C-50104BDAF6AE}"/>
              </a:ext>
            </a:extLst>
          </p:cNvPr>
          <p:cNvGrpSpPr/>
          <p:nvPr/>
        </p:nvGrpSpPr>
        <p:grpSpPr>
          <a:xfrm>
            <a:off x="270513" y="3047475"/>
            <a:ext cx="2492291" cy="1114058"/>
            <a:chOff x="1228602" y="3168760"/>
            <a:chExt cx="1596908" cy="1114058"/>
          </a:xfrm>
        </p:grpSpPr>
        <p:sp>
          <p:nvSpPr>
            <p:cNvPr id="3" name="Google Shape;556;p25">
              <a:extLst>
                <a:ext uri="{FF2B5EF4-FFF2-40B4-BE49-F238E27FC236}">
                  <a16:creationId xmlns:a16="http://schemas.microsoft.com/office/drawing/2014/main" id="{88C50AD3-7072-3FD9-19FD-D782901D85D6}"/>
                </a:ext>
              </a:extLst>
            </p:cNvPr>
            <p:cNvSpPr txBox="1"/>
            <p:nvPr/>
          </p:nvSpPr>
          <p:spPr>
            <a:xfrm>
              <a:off x="1228610" y="3168760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PASO 1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" name="Google Shape;557;p25">
              <a:extLst>
                <a:ext uri="{FF2B5EF4-FFF2-40B4-BE49-F238E27FC236}">
                  <a16:creationId xmlns:a16="http://schemas.microsoft.com/office/drawing/2014/main" id="{62C4F8DE-4370-2740-3279-C826E077CD6F}"/>
                </a:ext>
              </a:extLst>
            </p:cNvPr>
            <p:cNvSpPr txBox="1"/>
            <p:nvPr/>
          </p:nvSpPr>
          <p:spPr>
            <a:xfrm>
              <a:off x="1228602" y="3601818"/>
              <a:ext cx="1556416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Única ejecución de</a:t>
              </a:r>
            </a:p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z711_CA_reparar_dataset.r</a:t>
              </a:r>
            </a:p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z721_DR_corregir_drifting.r</a:t>
              </a:r>
            </a:p>
          </p:txBody>
        </p:sp>
      </p:grpSp>
      <p:sp>
        <p:nvSpPr>
          <p:cNvPr id="10" name="Google Shape;554;p25">
            <a:extLst>
              <a:ext uri="{FF2B5EF4-FFF2-40B4-BE49-F238E27FC236}">
                <a16:creationId xmlns:a16="http://schemas.microsoft.com/office/drawing/2014/main" id="{1A0F1A89-0796-E968-E106-6C67C8FAA006}"/>
              </a:ext>
            </a:extLst>
          </p:cNvPr>
          <p:cNvSpPr/>
          <p:nvPr/>
        </p:nvSpPr>
        <p:spPr>
          <a:xfrm>
            <a:off x="7410851" y="3129802"/>
            <a:ext cx="580500" cy="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576;p25">
            <a:extLst>
              <a:ext uri="{FF2B5EF4-FFF2-40B4-BE49-F238E27FC236}">
                <a16:creationId xmlns:a16="http://schemas.microsoft.com/office/drawing/2014/main" id="{905101B4-6729-9D70-106C-1CAAC2FB3837}"/>
              </a:ext>
            </a:extLst>
          </p:cNvPr>
          <p:cNvGrpSpPr/>
          <p:nvPr/>
        </p:nvGrpSpPr>
        <p:grpSpPr>
          <a:xfrm>
            <a:off x="7515465" y="3219950"/>
            <a:ext cx="372022" cy="424904"/>
            <a:chOff x="2212084" y="1960358"/>
            <a:chExt cx="324698" cy="372863"/>
          </a:xfrm>
        </p:grpSpPr>
        <p:sp>
          <p:nvSpPr>
            <p:cNvPr id="12" name="Google Shape;577;p25">
              <a:extLst>
                <a:ext uri="{FF2B5EF4-FFF2-40B4-BE49-F238E27FC236}">
                  <a16:creationId xmlns:a16="http://schemas.microsoft.com/office/drawing/2014/main" id="{5D2D4A3B-B898-17DD-C4A6-63DD68A23AEB}"/>
                </a:ext>
              </a:extLst>
            </p:cNvPr>
            <p:cNvSpPr/>
            <p:nvPr/>
          </p:nvSpPr>
          <p:spPr>
            <a:xfrm>
              <a:off x="2291371" y="2128011"/>
              <a:ext cx="166888" cy="166888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357"/>
                  </a:moveTo>
                  <a:cubicBezTo>
                    <a:pt x="3870" y="357"/>
                    <a:pt x="4894" y="1369"/>
                    <a:pt x="4894" y="2631"/>
                  </a:cubicBezTo>
                  <a:cubicBezTo>
                    <a:pt x="4894" y="3882"/>
                    <a:pt x="3882" y="4906"/>
                    <a:pt x="2620" y="4906"/>
                  </a:cubicBezTo>
                  <a:cubicBezTo>
                    <a:pt x="1369" y="4906"/>
                    <a:pt x="346" y="3894"/>
                    <a:pt x="346" y="2631"/>
                  </a:cubicBezTo>
                  <a:cubicBezTo>
                    <a:pt x="346" y="1369"/>
                    <a:pt x="1369" y="357"/>
                    <a:pt x="2620" y="357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67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67"/>
                    <a:pt x="4060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8;p25">
              <a:extLst>
                <a:ext uri="{FF2B5EF4-FFF2-40B4-BE49-F238E27FC236}">
                  <a16:creationId xmlns:a16="http://schemas.microsoft.com/office/drawing/2014/main" id="{756C9A6A-E490-F218-B782-99F04D372908}"/>
                </a:ext>
              </a:extLst>
            </p:cNvPr>
            <p:cNvSpPr/>
            <p:nvPr/>
          </p:nvSpPr>
          <p:spPr>
            <a:xfrm>
              <a:off x="2212084" y="1960358"/>
              <a:ext cx="324698" cy="372863"/>
            </a:xfrm>
            <a:custGeom>
              <a:avLst/>
              <a:gdLst/>
              <a:ahLst/>
              <a:cxnLst/>
              <a:rect l="l" t="t" r="r" b="b"/>
              <a:pathLst>
                <a:path w="10193" h="11705" extrusionOk="0">
                  <a:moveTo>
                    <a:pt x="7502" y="358"/>
                  </a:moveTo>
                  <a:lnTo>
                    <a:pt x="6383" y="2644"/>
                  </a:lnTo>
                  <a:lnTo>
                    <a:pt x="3811" y="2644"/>
                  </a:lnTo>
                  <a:lnTo>
                    <a:pt x="2692" y="358"/>
                  </a:lnTo>
                  <a:close/>
                  <a:moveTo>
                    <a:pt x="6228" y="3001"/>
                  </a:moveTo>
                  <a:lnTo>
                    <a:pt x="5692" y="4096"/>
                  </a:lnTo>
                  <a:cubicBezTo>
                    <a:pt x="5490" y="4073"/>
                    <a:pt x="5299" y="4049"/>
                    <a:pt x="5109" y="4049"/>
                  </a:cubicBezTo>
                  <a:cubicBezTo>
                    <a:pt x="4918" y="4049"/>
                    <a:pt x="4716" y="4073"/>
                    <a:pt x="4525" y="4096"/>
                  </a:cubicBezTo>
                  <a:lnTo>
                    <a:pt x="3989" y="3001"/>
                  </a:lnTo>
                  <a:close/>
                  <a:moveTo>
                    <a:pt x="2334" y="405"/>
                  </a:moveTo>
                  <a:lnTo>
                    <a:pt x="4168" y="4156"/>
                  </a:lnTo>
                  <a:cubicBezTo>
                    <a:pt x="3382" y="4370"/>
                    <a:pt x="2692" y="4799"/>
                    <a:pt x="2180" y="5406"/>
                  </a:cubicBezTo>
                  <a:lnTo>
                    <a:pt x="608" y="2227"/>
                  </a:lnTo>
                  <a:cubicBezTo>
                    <a:pt x="406" y="1787"/>
                    <a:pt x="584" y="1275"/>
                    <a:pt x="1013" y="1060"/>
                  </a:cubicBezTo>
                  <a:lnTo>
                    <a:pt x="2334" y="405"/>
                  </a:lnTo>
                  <a:close/>
                  <a:moveTo>
                    <a:pt x="2418" y="1"/>
                  </a:moveTo>
                  <a:cubicBezTo>
                    <a:pt x="2382" y="1"/>
                    <a:pt x="2358" y="1"/>
                    <a:pt x="2334" y="24"/>
                  </a:cubicBezTo>
                  <a:lnTo>
                    <a:pt x="846" y="751"/>
                  </a:lnTo>
                  <a:cubicBezTo>
                    <a:pt x="251" y="1048"/>
                    <a:pt x="1" y="1775"/>
                    <a:pt x="298" y="2370"/>
                  </a:cubicBezTo>
                  <a:lnTo>
                    <a:pt x="1942" y="5704"/>
                  </a:lnTo>
                  <a:cubicBezTo>
                    <a:pt x="1525" y="6311"/>
                    <a:pt x="1263" y="7073"/>
                    <a:pt x="1263" y="7883"/>
                  </a:cubicBezTo>
                  <a:cubicBezTo>
                    <a:pt x="1263" y="8275"/>
                    <a:pt x="1322" y="8680"/>
                    <a:pt x="1441" y="9049"/>
                  </a:cubicBezTo>
                  <a:cubicBezTo>
                    <a:pt x="1470" y="9126"/>
                    <a:pt x="1544" y="9179"/>
                    <a:pt x="1616" y="9179"/>
                  </a:cubicBezTo>
                  <a:cubicBezTo>
                    <a:pt x="1633" y="9179"/>
                    <a:pt x="1651" y="9176"/>
                    <a:pt x="1668" y="9168"/>
                  </a:cubicBezTo>
                  <a:cubicBezTo>
                    <a:pt x="1763" y="9145"/>
                    <a:pt x="1822" y="9037"/>
                    <a:pt x="1787" y="8954"/>
                  </a:cubicBezTo>
                  <a:cubicBezTo>
                    <a:pt x="1668" y="8609"/>
                    <a:pt x="1620" y="8240"/>
                    <a:pt x="1620" y="7883"/>
                  </a:cubicBezTo>
                  <a:cubicBezTo>
                    <a:pt x="1620" y="5954"/>
                    <a:pt x="3192" y="4394"/>
                    <a:pt x="5109" y="4394"/>
                  </a:cubicBezTo>
                  <a:cubicBezTo>
                    <a:pt x="7026" y="4394"/>
                    <a:pt x="8585" y="5954"/>
                    <a:pt x="8585" y="7883"/>
                  </a:cubicBezTo>
                  <a:cubicBezTo>
                    <a:pt x="8585" y="9799"/>
                    <a:pt x="7026" y="11359"/>
                    <a:pt x="5109" y="11359"/>
                  </a:cubicBezTo>
                  <a:cubicBezTo>
                    <a:pt x="3823" y="11359"/>
                    <a:pt x="2656" y="10657"/>
                    <a:pt x="2037" y="9526"/>
                  </a:cubicBezTo>
                  <a:cubicBezTo>
                    <a:pt x="2012" y="9468"/>
                    <a:pt x="1953" y="9433"/>
                    <a:pt x="1887" y="9433"/>
                  </a:cubicBezTo>
                  <a:cubicBezTo>
                    <a:pt x="1858" y="9433"/>
                    <a:pt x="1828" y="9440"/>
                    <a:pt x="1799" y="9454"/>
                  </a:cubicBezTo>
                  <a:cubicBezTo>
                    <a:pt x="1715" y="9502"/>
                    <a:pt x="1680" y="9597"/>
                    <a:pt x="1727" y="9692"/>
                  </a:cubicBezTo>
                  <a:cubicBezTo>
                    <a:pt x="2394" y="10931"/>
                    <a:pt x="3692" y="11704"/>
                    <a:pt x="5109" y="11704"/>
                  </a:cubicBezTo>
                  <a:cubicBezTo>
                    <a:pt x="7216" y="11704"/>
                    <a:pt x="8942" y="9978"/>
                    <a:pt x="8942" y="7859"/>
                  </a:cubicBezTo>
                  <a:cubicBezTo>
                    <a:pt x="8942" y="7061"/>
                    <a:pt x="8692" y="6311"/>
                    <a:pt x="8276" y="5692"/>
                  </a:cubicBezTo>
                  <a:lnTo>
                    <a:pt x="8966" y="4299"/>
                  </a:lnTo>
                  <a:cubicBezTo>
                    <a:pt x="9002" y="4215"/>
                    <a:pt x="8966" y="4108"/>
                    <a:pt x="8883" y="4061"/>
                  </a:cubicBezTo>
                  <a:cubicBezTo>
                    <a:pt x="8861" y="4051"/>
                    <a:pt x="8838" y="4047"/>
                    <a:pt x="8814" y="4047"/>
                  </a:cubicBezTo>
                  <a:cubicBezTo>
                    <a:pt x="8748" y="4047"/>
                    <a:pt x="8680" y="4082"/>
                    <a:pt x="8645" y="4144"/>
                  </a:cubicBezTo>
                  <a:lnTo>
                    <a:pt x="8038" y="5370"/>
                  </a:lnTo>
                  <a:cubicBezTo>
                    <a:pt x="7537" y="4763"/>
                    <a:pt x="6835" y="4334"/>
                    <a:pt x="6049" y="4120"/>
                  </a:cubicBezTo>
                  <a:lnTo>
                    <a:pt x="7871" y="370"/>
                  </a:lnTo>
                  <a:lnTo>
                    <a:pt x="9204" y="1025"/>
                  </a:lnTo>
                  <a:cubicBezTo>
                    <a:pt x="9633" y="1239"/>
                    <a:pt x="9812" y="1763"/>
                    <a:pt x="9597" y="2191"/>
                  </a:cubicBezTo>
                  <a:lnTo>
                    <a:pt x="8942" y="3513"/>
                  </a:lnTo>
                  <a:cubicBezTo>
                    <a:pt x="8907" y="3608"/>
                    <a:pt x="8942" y="3703"/>
                    <a:pt x="9026" y="3751"/>
                  </a:cubicBezTo>
                  <a:cubicBezTo>
                    <a:pt x="9049" y="3764"/>
                    <a:pt x="9074" y="3770"/>
                    <a:pt x="9099" y="3770"/>
                  </a:cubicBezTo>
                  <a:cubicBezTo>
                    <a:pt x="9164" y="3770"/>
                    <a:pt x="9230" y="3731"/>
                    <a:pt x="9264" y="3680"/>
                  </a:cubicBezTo>
                  <a:lnTo>
                    <a:pt x="9919" y="2358"/>
                  </a:lnTo>
                  <a:cubicBezTo>
                    <a:pt x="10193" y="1775"/>
                    <a:pt x="9943" y="1048"/>
                    <a:pt x="9347" y="751"/>
                  </a:cubicBezTo>
                  <a:lnTo>
                    <a:pt x="7859" y="24"/>
                  </a:lnTo>
                  <a:cubicBezTo>
                    <a:pt x="7835" y="1"/>
                    <a:pt x="7811" y="1"/>
                    <a:pt x="7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9;p25">
              <a:extLst>
                <a:ext uri="{FF2B5EF4-FFF2-40B4-BE49-F238E27FC236}">
                  <a16:creationId xmlns:a16="http://schemas.microsoft.com/office/drawing/2014/main" id="{DF6E93B1-8E4F-7F1D-A262-0C8FF38D8ECD}"/>
                </a:ext>
              </a:extLst>
            </p:cNvPr>
            <p:cNvSpPr/>
            <p:nvPr/>
          </p:nvSpPr>
          <p:spPr>
            <a:xfrm>
              <a:off x="2319435" y="2157190"/>
              <a:ext cx="108880" cy="103210"/>
            </a:xfrm>
            <a:custGeom>
              <a:avLst/>
              <a:gdLst/>
              <a:ahLst/>
              <a:cxnLst/>
              <a:rect l="l" t="t" r="r" b="b"/>
              <a:pathLst>
                <a:path w="3418" h="3240" extrusionOk="0">
                  <a:moveTo>
                    <a:pt x="1739" y="346"/>
                  </a:moveTo>
                  <a:cubicBezTo>
                    <a:pt x="1822" y="346"/>
                    <a:pt x="1881" y="394"/>
                    <a:pt x="1929" y="465"/>
                  </a:cubicBezTo>
                  <a:lnTo>
                    <a:pt x="2096" y="787"/>
                  </a:lnTo>
                  <a:cubicBezTo>
                    <a:pt x="2179" y="953"/>
                    <a:pt x="2334" y="1073"/>
                    <a:pt x="2513" y="1108"/>
                  </a:cubicBezTo>
                  <a:lnTo>
                    <a:pt x="2870" y="1144"/>
                  </a:lnTo>
                  <a:cubicBezTo>
                    <a:pt x="2953" y="1168"/>
                    <a:pt x="3013" y="1203"/>
                    <a:pt x="3048" y="1299"/>
                  </a:cubicBezTo>
                  <a:cubicBezTo>
                    <a:pt x="3072" y="1370"/>
                    <a:pt x="3048" y="1465"/>
                    <a:pt x="2989" y="1525"/>
                  </a:cubicBezTo>
                  <a:lnTo>
                    <a:pt x="2739" y="1775"/>
                  </a:lnTo>
                  <a:cubicBezTo>
                    <a:pt x="2596" y="1906"/>
                    <a:pt x="2536" y="2085"/>
                    <a:pt x="2572" y="2263"/>
                  </a:cubicBezTo>
                  <a:lnTo>
                    <a:pt x="2632" y="2620"/>
                  </a:lnTo>
                  <a:cubicBezTo>
                    <a:pt x="2643" y="2692"/>
                    <a:pt x="2620" y="2787"/>
                    <a:pt x="2536" y="2823"/>
                  </a:cubicBezTo>
                  <a:cubicBezTo>
                    <a:pt x="2493" y="2852"/>
                    <a:pt x="2450" y="2867"/>
                    <a:pt x="2407" y="2867"/>
                  </a:cubicBezTo>
                  <a:cubicBezTo>
                    <a:pt x="2378" y="2867"/>
                    <a:pt x="2350" y="2861"/>
                    <a:pt x="2322" y="2847"/>
                  </a:cubicBezTo>
                  <a:lnTo>
                    <a:pt x="2001" y="2680"/>
                  </a:lnTo>
                  <a:cubicBezTo>
                    <a:pt x="1917" y="2632"/>
                    <a:pt x="1822" y="2620"/>
                    <a:pt x="1739" y="2620"/>
                  </a:cubicBezTo>
                  <a:cubicBezTo>
                    <a:pt x="1643" y="2620"/>
                    <a:pt x="1560" y="2632"/>
                    <a:pt x="1465" y="2680"/>
                  </a:cubicBezTo>
                  <a:lnTo>
                    <a:pt x="1155" y="2847"/>
                  </a:lnTo>
                  <a:cubicBezTo>
                    <a:pt x="1128" y="2865"/>
                    <a:pt x="1097" y="2872"/>
                    <a:pt x="1066" y="2872"/>
                  </a:cubicBezTo>
                  <a:cubicBezTo>
                    <a:pt x="1016" y="2872"/>
                    <a:pt x="966" y="2852"/>
                    <a:pt x="929" y="2823"/>
                  </a:cubicBezTo>
                  <a:cubicBezTo>
                    <a:pt x="858" y="2787"/>
                    <a:pt x="822" y="2692"/>
                    <a:pt x="846" y="2620"/>
                  </a:cubicBezTo>
                  <a:lnTo>
                    <a:pt x="905" y="2263"/>
                  </a:lnTo>
                  <a:cubicBezTo>
                    <a:pt x="929" y="2085"/>
                    <a:pt x="869" y="1894"/>
                    <a:pt x="738" y="1775"/>
                  </a:cubicBezTo>
                  <a:lnTo>
                    <a:pt x="488" y="1525"/>
                  </a:lnTo>
                  <a:cubicBezTo>
                    <a:pt x="429" y="1465"/>
                    <a:pt x="393" y="1382"/>
                    <a:pt x="429" y="1299"/>
                  </a:cubicBezTo>
                  <a:cubicBezTo>
                    <a:pt x="453" y="1227"/>
                    <a:pt x="512" y="1168"/>
                    <a:pt x="608" y="1144"/>
                  </a:cubicBezTo>
                  <a:lnTo>
                    <a:pt x="965" y="1108"/>
                  </a:lnTo>
                  <a:cubicBezTo>
                    <a:pt x="1143" y="1073"/>
                    <a:pt x="1298" y="953"/>
                    <a:pt x="1381" y="787"/>
                  </a:cubicBezTo>
                  <a:lnTo>
                    <a:pt x="1548" y="465"/>
                  </a:lnTo>
                  <a:cubicBezTo>
                    <a:pt x="1572" y="394"/>
                    <a:pt x="1643" y="346"/>
                    <a:pt x="1739" y="346"/>
                  </a:cubicBezTo>
                  <a:close/>
                  <a:moveTo>
                    <a:pt x="1703" y="1"/>
                  </a:moveTo>
                  <a:cubicBezTo>
                    <a:pt x="1489" y="1"/>
                    <a:pt x="1310" y="120"/>
                    <a:pt x="1203" y="311"/>
                  </a:cubicBezTo>
                  <a:lnTo>
                    <a:pt x="1036" y="644"/>
                  </a:lnTo>
                  <a:cubicBezTo>
                    <a:pt x="1012" y="703"/>
                    <a:pt x="953" y="739"/>
                    <a:pt x="869" y="763"/>
                  </a:cubicBezTo>
                  <a:lnTo>
                    <a:pt x="512" y="811"/>
                  </a:lnTo>
                  <a:cubicBezTo>
                    <a:pt x="310" y="834"/>
                    <a:pt x="131" y="989"/>
                    <a:pt x="60" y="1192"/>
                  </a:cubicBezTo>
                  <a:cubicBezTo>
                    <a:pt x="0" y="1406"/>
                    <a:pt x="36" y="1620"/>
                    <a:pt x="203" y="1775"/>
                  </a:cubicBezTo>
                  <a:lnTo>
                    <a:pt x="500" y="2025"/>
                  </a:lnTo>
                  <a:cubicBezTo>
                    <a:pt x="548" y="2073"/>
                    <a:pt x="572" y="2144"/>
                    <a:pt x="560" y="2216"/>
                  </a:cubicBezTo>
                  <a:lnTo>
                    <a:pt x="500" y="2573"/>
                  </a:lnTo>
                  <a:cubicBezTo>
                    <a:pt x="477" y="2787"/>
                    <a:pt x="548" y="2989"/>
                    <a:pt x="727" y="3120"/>
                  </a:cubicBezTo>
                  <a:cubicBezTo>
                    <a:pt x="834" y="3204"/>
                    <a:pt x="929" y="3228"/>
                    <a:pt x="1048" y="3228"/>
                  </a:cubicBezTo>
                  <a:cubicBezTo>
                    <a:pt x="1143" y="3228"/>
                    <a:pt x="1227" y="3216"/>
                    <a:pt x="1322" y="3168"/>
                  </a:cubicBezTo>
                  <a:lnTo>
                    <a:pt x="1631" y="3001"/>
                  </a:lnTo>
                  <a:cubicBezTo>
                    <a:pt x="1661" y="2989"/>
                    <a:pt x="1694" y="2983"/>
                    <a:pt x="1727" y="2983"/>
                  </a:cubicBezTo>
                  <a:cubicBezTo>
                    <a:pt x="1759" y="2983"/>
                    <a:pt x="1792" y="2989"/>
                    <a:pt x="1822" y="3001"/>
                  </a:cubicBezTo>
                  <a:lnTo>
                    <a:pt x="2143" y="3168"/>
                  </a:lnTo>
                  <a:cubicBezTo>
                    <a:pt x="2227" y="3215"/>
                    <a:pt x="2318" y="3239"/>
                    <a:pt x="2409" y="3239"/>
                  </a:cubicBezTo>
                  <a:cubicBezTo>
                    <a:pt x="2524" y="3239"/>
                    <a:pt x="2639" y="3200"/>
                    <a:pt x="2739" y="3120"/>
                  </a:cubicBezTo>
                  <a:cubicBezTo>
                    <a:pt x="2917" y="2989"/>
                    <a:pt x="2989" y="2787"/>
                    <a:pt x="2953" y="2573"/>
                  </a:cubicBezTo>
                  <a:lnTo>
                    <a:pt x="2894" y="2216"/>
                  </a:lnTo>
                  <a:cubicBezTo>
                    <a:pt x="2882" y="2144"/>
                    <a:pt x="2917" y="2085"/>
                    <a:pt x="2953" y="2025"/>
                  </a:cubicBezTo>
                  <a:lnTo>
                    <a:pt x="3215" y="1775"/>
                  </a:lnTo>
                  <a:cubicBezTo>
                    <a:pt x="3358" y="1620"/>
                    <a:pt x="3417" y="1406"/>
                    <a:pt x="3358" y="1192"/>
                  </a:cubicBezTo>
                  <a:cubicBezTo>
                    <a:pt x="3298" y="989"/>
                    <a:pt x="3120" y="834"/>
                    <a:pt x="2894" y="811"/>
                  </a:cubicBezTo>
                  <a:lnTo>
                    <a:pt x="2536" y="763"/>
                  </a:lnTo>
                  <a:cubicBezTo>
                    <a:pt x="2465" y="739"/>
                    <a:pt x="2405" y="703"/>
                    <a:pt x="2382" y="644"/>
                  </a:cubicBezTo>
                  <a:lnTo>
                    <a:pt x="2215" y="311"/>
                  </a:lnTo>
                  <a:cubicBezTo>
                    <a:pt x="2120" y="120"/>
                    <a:pt x="1929" y="1"/>
                    <a:pt x="1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Google Shape;573;p25">
            <a:extLst>
              <a:ext uri="{FF2B5EF4-FFF2-40B4-BE49-F238E27FC236}">
                <a16:creationId xmlns:a16="http://schemas.microsoft.com/office/drawing/2014/main" id="{1E42AFE3-E280-AADC-A1E7-40896142EE53}"/>
              </a:ext>
            </a:extLst>
          </p:cNvPr>
          <p:cNvCxnSpPr>
            <a:cxnSpLocks/>
            <a:endCxn id="551" idx="1"/>
          </p:cNvCxnSpPr>
          <p:nvPr/>
        </p:nvCxnSpPr>
        <p:spPr>
          <a:xfrm flipV="1">
            <a:off x="165037" y="2595827"/>
            <a:ext cx="1037721" cy="24932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" name="Google Shape;572;p25">
            <a:extLst>
              <a:ext uri="{FF2B5EF4-FFF2-40B4-BE49-F238E27FC236}">
                <a16:creationId xmlns:a16="http://schemas.microsoft.com/office/drawing/2014/main" id="{E204BAFA-673D-5F04-2047-B9C4F1B2624B}"/>
              </a:ext>
            </a:extLst>
          </p:cNvPr>
          <p:cNvCxnSpPr>
            <a:cxnSpLocks/>
            <a:stCxn id="554" idx="3"/>
          </p:cNvCxnSpPr>
          <p:nvPr/>
        </p:nvCxnSpPr>
        <p:spPr>
          <a:xfrm>
            <a:off x="5943841" y="2659505"/>
            <a:ext cx="1717977" cy="45394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1" name="Graphic 20" descr="Research outline">
            <a:extLst>
              <a:ext uri="{FF2B5EF4-FFF2-40B4-BE49-F238E27FC236}">
                <a16:creationId xmlns:a16="http://schemas.microsoft.com/office/drawing/2014/main" id="{2F358553-EBCB-F8A9-436C-FE16DE4AB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8850" y="2361350"/>
            <a:ext cx="483798" cy="483798"/>
          </a:xfrm>
          <a:prstGeom prst="rect">
            <a:avLst/>
          </a:prstGeom>
        </p:spPr>
      </p:pic>
      <p:pic>
        <p:nvPicPr>
          <p:cNvPr id="25" name="Graphic 24" descr="Gears outline">
            <a:extLst>
              <a:ext uri="{FF2B5EF4-FFF2-40B4-BE49-F238E27FC236}">
                <a16:creationId xmlns:a16="http://schemas.microsoft.com/office/drawing/2014/main" id="{BBED07FD-E547-FD4B-28F2-65B75756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38" y="3200793"/>
            <a:ext cx="475645" cy="475645"/>
          </a:xfrm>
          <a:prstGeom prst="rect">
            <a:avLst/>
          </a:prstGeom>
        </p:spPr>
      </p:pic>
      <p:grpSp>
        <p:nvGrpSpPr>
          <p:cNvPr id="26" name="Google Shape;555;p25">
            <a:extLst>
              <a:ext uri="{FF2B5EF4-FFF2-40B4-BE49-F238E27FC236}">
                <a16:creationId xmlns:a16="http://schemas.microsoft.com/office/drawing/2014/main" id="{D3ED62F9-572F-2D85-4EF5-F1DA14497B63}"/>
              </a:ext>
            </a:extLst>
          </p:cNvPr>
          <p:cNvGrpSpPr/>
          <p:nvPr/>
        </p:nvGrpSpPr>
        <p:grpSpPr>
          <a:xfrm>
            <a:off x="4192371" y="3061964"/>
            <a:ext cx="2922425" cy="1114058"/>
            <a:chOff x="1228602" y="3168760"/>
            <a:chExt cx="1596908" cy="1114058"/>
          </a:xfrm>
        </p:grpSpPr>
        <p:sp>
          <p:nvSpPr>
            <p:cNvPr id="27" name="Google Shape;556;p25">
              <a:extLst>
                <a:ext uri="{FF2B5EF4-FFF2-40B4-BE49-F238E27FC236}">
                  <a16:creationId xmlns:a16="http://schemas.microsoft.com/office/drawing/2014/main" id="{A77297E2-6206-45E9-0108-147005FE6578}"/>
                </a:ext>
              </a:extLst>
            </p:cNvPr>
            <p:cNvSpPr txBox="1"/>
            <p:nvPr/>
          </p:nvSpPr>
          <p:spPr>
            <a:xfrm>
              <a:off x="1228610" y="3168760"/>
              <a:ext cx="1596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PASO 3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8" name="Google Shape;557;p25">
              <a:extLst>
                <a:ext uri="{FF2B5EF4-FFF2-40B4-BE49-F238E27FC236}">
                  <a16:creationId xmlns:a16="http://schemas.microsoft.com/office/drawing/2014/main" id="{D09A9A84-31A2-FBF0-C0C6-0A55F121D85D}"/>
                </a:ext>
              </a:extLst>
            </p:cNvPr>
            <p:cNvSpPr txBox="1"/>
            <p:nvPr/>
          </p:nvSpPr>
          <p:spPr>
            <a:xfrm>
              <a:off x="1228602" y="3601818"/>
              <a:ext cx="1556416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Múltiples ejecuciones de</a:t>
              </a:r>
            </a:p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z781_ZZ_semillerios_hibridacion.r tomando diversas cantidades de carpetas ZZ7710 como fuente</a:t>
              </a:r>
            </a:p>
          </p:txBody>
        </p:sp>
      </p:grpSp>
      <p:grpSp>
        <p:nvGrpSpPr>
          <p:cNvPr id="32" name="Google Shape;555;p25">
            <a:extLst>
              <a:ext uri="{FF2B5EF4-FFF2-40B4-BE49-F238E27FC236}">
                <a16:creationId xmlns:a16="http://schemas.microsoft.com/office/drawing/2014/main" id="{213BAA40-E471-C698-AF0B-5F5CC264B395}"/>
              </a:ext>
            </a:extLst>
          </p:cNvPr>
          <p:cNvGrpSpPr/>
          <p:nvPr/>
        </p:nvGrpSpPr>
        <p:grpSpPr>
          <a:xfrm>
            <a:off x="6402268" y="1422849"/>
            <a:ext cx="2519099" cy="1560420"/>
            <a:chOff x="1215828" y="2877640"/>
            <a:chExt cx="3793276" cy="1841356"/>
          </a:xfrm>
        </p:grpSpPr>
        <p:sp>
          <p:nvSpPr>
            <p:cNvPr id="33" name="Google Shape;556;p25">
              <a:extLst>
                <a:ext uri="{FF2B5EF4-FFF2-40B4-BE49-F238E27FC236}">
                  <a16:creationId xmlns:a16="http://schemas.microsoft.com/office/drawing/2014/main" id="{2F1F83D1-67F1-4708-7674-A95638BCAD12}"/>
                </a:ext>
              </a:extLst>
            </p:cNvPr>
            <p:cNvSpPr txBox="1"/>
            <p:nvPr/>
          </p:nvSpPr>
          <p:spPr>
            <a:xfrm>
              <a:off x="2273449" y="4261796"/>
              <a:ext cx="1764854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PASO 4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557;p25">
              <a:extLst>
                <a:ext uri="{FF2B5EF4-FFF2-40B4-BE49-F238E27FC236}">
                  <a16:creationId xmlns:a16="http://schemas.microsoft.com/office/drawing/2014/main" id="{90704C00-0EE7-4823-3805-1F884E622B73}"/>
                </a:ext>
              </a:extLst>
            </p:cNvPr>
            <p:cNvSpPr txBox="1"/>
            <p:nvPr/>
          </p:nvSpPr>
          <p:spPr>
            <a:xfrm>
              <a:off x="1215828" y="2877640"/>
              <a:ext cx="3793276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Carga de los archivos </a:t>
              </a:r>
              <a:r>
                <a:rPr lang="es-AR" sz="1200" dirty="0" err="1">
                  <a:solidFill>
                    <a:schemeClr val="dk1"/>
                  </a:solidFill>
                  <a:latin typeface="Maven Pro"/>
                </a:rPr>
                <a:t>csv</a:t>
              </a: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 resultantes en </a:t>
              </a:r>
              <a:r>
                <a:rPr lang="es-AR" sz="1200" dirty="0" err="1">
                  <a:solidFill>
                    <a:schemeClr val="dk1"/>
                  </a:solidFill>
                  <a:latin typeface="Maven Pro"/>
                </a:rPr>
                <a:t>Kaggle</a:t>
              </a:r>
              <a:r>
                <a:rPr lang="es-AR" sz="1200" dirty="0">
                  <a:solidFill>
                    <a:schemeClr val="dk1"/>
                  </a:solidFill>
                  <a:latin typeface="Maven Pro"/>
                </a:rPr>
                <a:t> para identificar aquellos scripts que dieron como resultado final la máxima ganancia</a:t>
              </a:r>
              <a:endParaRPr lang="en-US" sz="1200" dirty="0">
                <a:solidFill>
                  <a:schemeClr val="dk1"/>
                </a:solidFill>
                <a:latin typeface="Maven Pro"/>
              </a:endParaRPr>
            </a:p>
            <a:p>
              <a:pPr marL="15240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endParaRPr lang="es-AR" sz="1200" dirty="0">
                <a:solidFill>
                  <a:schemeClr val="dk1"/>
                </a:solidFill>
                <a:latin typeface="Maven Pro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" grpId="0" animBg="1"/>
      <p:bldP spid="552" grpId="0" animBg="1"/>
      <p:bldP spid="554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Identificación de los ganadores</a:t>
            </a:r>
            <a:endParaRPr dirty="0"/>
          </a:p>
        </p:txBody>
      </p:sp>
      <p:graphicFrame>
        <p:nvGraphicFramePr>
          <p:cNvPr id="898" name="Google Shape;898;p33"/>
          <p:cNvGraphicFramePr/>
          <p:nvPr>
            <p:extLst>
              <p:ext uri="{D42A27DB-BD31-4B8C-83A1-F6EECF244321}">
                <p14:modId xmlns:p14="http://schemas.microsoft.com/office/powerpoint/2010/main" val="1927094770"/>
              </p:ext>
            </p:extLst>
          </p:nvPr>
        </p:nvGraphicFramePr>
        <p:xfrm>
          <a:off x="720000" y="1706121"/>
          <a:ext cx="7478250" cy="1572040"/>
        </p:xfrm>
        <a:graphic>
          <a:graphicData uri="http://schemas.openxmlformats.org/drawingml/2006/table">
            <a:tbl>
              <a:tblPr>
                <a:noFill/>
                <a:tableStyleId>{EE74A293-43D1-4B67-9B63-FE532936FF95}</a:tableStyleId>
              </a:tblPr>
              <a:tblGrid>
                <a:gridCol w="323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FILE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PRIVATE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PUBLIC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50">
                <a:tc>
                  <a:txBody>
                    <a:bodyPr/>
                    <a:lstStyle/>
                    <a:p>
                      <a:pPr marL="139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MK_HB7810_0_hibrid_ponder_09500.csv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endParaRPr lang="es-AR" sz="1400" b="0" i="0" u="none" strike="noStrike" cap="none" dirty="0">
                        <a:solidFill>
                          <a:schemeClr val="tx1"/>
                        </a:solidFill>
                        <a:latin typeface="Share Tech"/>
                        <a:ea typeface="Maven Pro"/>
                        <a:cs typeface="Arial"/>
                        <a:sym typeface="Maven Pro"/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MK_HB7810_0_hibrid_simple_10500.csv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endParaRPr lang="es-AR" sz="1400" b="0" i="0" u="none" strike="noStrike" cap="none" dirty="0">
                        <a:solidFill>
                          <a:schemeClr val="tx1"/>
                        </a:solidFill>
                        <a:latin typeface="Share Tech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57.16759</a:t>
                      </a:r>
                    </a:p>
                    <a:p>
                      <a:pPr marL="139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  <a:tabLst/>
                        <a:defRPr/>
                      </a:pPr>
                      <a:endParaRPr lang="es-AR" sz="1400" b="0" i="0" u="none" strike="noStrike" cap="none" dirty="0">
                        <a:solidFill>
                          <a:schemeClr val="tx1"/>
                        </a:solidFill>
                        <a:latin typeface="Share Tech"/>
                        <a:ea typeface="Maven Pro"/>
                        <a:cs typeface="Arial"/>
                        <a:sym typeface="Maven Pro"/>
                      </a:endParaRPr>
                    </a:p>
                    <a:p>
                      <a:pPr marL="139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57.16759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52.40905</a:t>
                      </a:r>
                    </a:p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</a:pPr>
                      <a:endParaRPr lang="es-AR" sz="1400" b="0" i="0" u="none" strike="noStrike" cap="none" dirty="0">
                        <a:solidFill>
                          <a:schemeClr val="tx1"/>
                        </a:solidFill>
                        <a:latin typeface="Share Tech"/>
                        <a:ea typeface="Maven Pro"/>
                        <a:cs typeface="Arial"/>
                        <a:sym typeface="Maven Pro"/>
                      </a:endParaRPr>
                    </a:p>
                    <a:p>
                      <a:pPr marL="139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chemeClr val="tx1"/>
                          </a:solidFill>
                          <a:latin typeface="Share Tech"/>
                          <a:ea typeface="Maven Pro"/>
                          <a:cs typeface="Arial"/>
                          <a:sym typeface="Maven Pro"/>
                        </a:rPr>
                        <a:t>52.40905</a:t>
                      </a:r>
                    </a:p>
                    <a:p>
                      <a:pPr marL="139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None/>
                        <a:tabLst/>
                        <a:defRPr/>
                      </a:pPr>
                      <a:endParaRPr lang="es-AR" sz="1400" b="0" i="0" u="none" strike="noStrike" cap="none" dirty="0">
                        <a:solidFill>
                          <a:schemeClr val="tx1"/>
                        </a:solidFill>
                        <a:latin typeface="Share Tech"/>
                        <a:ea typeface="Maven Pro"/>
                        <a:cs typeface="Arial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4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Scripts utilizados - Hibridación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1"/>
          <p:cNvSpPr txBox="1"/>
          <p:nvPr/>
        </p:nvSpPr>
        <p:spPr>
          <a:xfrm>
            <a:off x="849086" y="1478407"/>
            <a:ext cx="2619828" cy="78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AR" sz="1200" dirty="0">
                <a:solidFill>
                  <a:schemeClr val="lt1"/>
                </a:solidFill>
                <a:latin typeface="Share Te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MK_781_ZZ_semillerios_hibridacion_0.r</a:t>
            </a:r>
            <a:endParaRPr lang="es-AR" sz="1200" dirty="0">
              <a:solidFill>
                <a:schemeClr val="lt1"/>
              </a:solidFill>
              <a:latin typeface="Share Tech"/>
              <a:sym typeface="Share Tech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A2389B-3D74-F44A-8AA9-57525328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6" y="2464602"/>
            <a:ext cx="43529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4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Scripts utilizados - </a:t>
            </a:r>
            <a:r>
              <a:rPr lang="es-AR" dirty="0" err="1"/>
              <a:t>Semillerío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1"/>
          <p:cNvSpPr txBox="1"/>
          <p:nvPr/>
        </p:nvSpPr>
        <p:spPr>
          <a:xfrm>
            <a:off x="856342" y="1536465"/>
            <a:ext cx="2226271" cy="786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lt1"/>
                </a:solidFill>
                <a:latin typeface="Share Te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MK_771_ZZ_final_semillerio_0.r</a:t>
            </a:r>
            <a:endParaRPr lang="pt-BR" sz="12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B21AE-2525-3B27-F136-BEBC8C7C2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849" y="2127015"/>
            <a:ext cx="2228850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3717A4-2C2E-620A-E15D-3F85775AE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849" y="3546804"/>
            <a:ext cx="2228850" cy="333375"/>
          </a:xfrm>
          <a:prstGeom prst="rect">
            <a:avLst/>
          </a:prstGeom>
        </p:spPr>
      </p:pic>
      <p:sp>
        <p:nvSpPr>
          <p:cNvPr id="16" name="Google Shape;398;p21">
            <a:extLst>
              <a:ext uri="{FF2B5EF4-FFF2-40B4-BE49-F238E27FC236}">
                <a16:creationId xmlns:a16="http://schemas.microsoft.com/office/drawing/2014/main" id="{3054B6BF-5813-BFFD-9555-4D23B016C794}"/>
              </a:ext>
            </a:extLst>
          </p:cNvPr>
          <p:cNvSpPr txBox="1"/>
          <p:nvPr/>
        </p:nvSpPr>
        <p:spPr>
          <a:xfrm>
            <a:off x="856342" y="3009665"/>
            <a:ext cx="2226271" cy="786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lt1"/>
                </a:solidFill>
                <a:latin typeface="Share Tec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MK_771_ZZ_final_semillerio_1.r</a:t>
            </a:r>
            <a:endParaRPr lang="pt-BR" sz="12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A7C66E-3ADD-2B42-0192-71C89EBFF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849" y="1536465"/>
            <a:ext cx="3295650" cy="590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3D3329-B756-62A3-5B58-1D1DF1F7E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302" y="3009665"/>
            <a:ext cx="33242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1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Scripts utilizados - </a:t>
            </a:r>
            <a:r>
              <a:rPr lang="es-AR" dirty="0" err="1"/>
              <a:t>LightGBM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1"/>
          <p:cNvSpPr txBox="1"/>
          <p:nvPr/>
        </p:nvSpPr>
        <p:spPr>
          <a:xfrm>
            <a:off x="877207" y="1571446"/>
            <a:ext cx="1909536" cy="78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lt1"/>
                </a:solidFill>
                <a:latin typeface="Share Te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MK_751_HT_lightgbm_0.r</a:t>
            </a:r>
            <a:endParaRPr lang="pt-BR" sz="1200" dirty="0">
              <a:solidFill>
                <a:schemeClr val="lt1"/>
              </a:solidFill>
              <a:latin typeface="Share Tech"/>
            </a:endParaRPr>
          </a:p>
        </p:txBody>
      </p:sp>
      <p:sp>
        <p:nvSpPr>
          <p:cNvPr id="10" name="Google Shape;398;p21">
            <a:extLst>
              <a:ext uri="{FF2B5EF4-FFF2-40B4-BE49-F238E27FC236}">
                <a16:creationId xmlns:a16="http://schemas.microsoft.com/office/drawing/2014/main" id="{0CCDB4EB-2672-8362-E2F4-A1F4551F0860}"/>
              </a:ext>
            </a:extLst>
          </p:cNvPr>
          <p:cNvSpPr txBox="1"/>
          <p:nvPr/>
        </p:nvSpPr>
        <p:spPr>
          <a:xfrm>
            <a:off x="877207" y="2937022"/>
            <a:ext cx="1909536" cy="78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lt1"/>
                </a:solidFill>
                <a:latin typeface="Share Tec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MK_751_HT_lightgbm_1.r</a:t>
            </a:r>
            <a:endParaRPr lang="pt-BR" sz="12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EBA247-5FBC-B0D7-1470-875DEF5E3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375"/>
          <a:stretch/>
        </p:blipFill>
        <p:spPr>
          <a:xfrm>
            <a:off x="3158672" y="2937022"/>
            <a:ext cx="3581400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C8A702-B530-D7FD-3A70-8DF9E2C32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672" y="1529671"/>
            <a:ext cx="3543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3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Scripts utilizados – Training </a:t>
            </a:r>
            <a:r>
              <a:rPr lang="es-AR" dirty="0" err="1"/>
              <a:t>Strategy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1"/>
          <p:cNvSpPr txBox="1"/>
          <p:nvPr/>
        </p:nvSpPr>
        <p:spPr>
          <a:xfrm>
            <a:off x="826406" y="1535161"/>
            <a:ext cx="2281465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Share Te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MK_741_TS_training_strategy_0.r</a:t>
            </a:r>
            <a:endParaRPr lang="en-US" sz="1200" dirty="0">
              <a:solidFill>
                <a:schemeClr val="lt1"/>
              </a:solidFill>
              <a:latin typeface="Share Tech"/>
            </a:endParaRPr>
          </a:p>
        </p:txBody>
      </p:sp>
      <p:sp>
        <p:nvSpPr>
          <p:cNvPr id="10" name="Google Shape;398;p21">
            <a:extLst>
              <a:ext uri="{FF2B5EF4-FFF2-40B4-BE49-F238E27FC236}">
                <a16:creationId xmlns:a16="http://schemas.microsoft.com/office/drawing/2014/main" id="{0CCDB4EB-2672-8362-E2F4-A1F4551F0860}"/>
              </a:ext>
            </a:extLst>
          </p:cNvPr>
          <p:cNvSpPr txBox="1"/>
          <p:nvPr/>
        </p:nvSpPr>
        <p:spPr>
          <a:xfrm>
            <a:off x="826407" y="2900737"/>
            <a:ext cx="2281464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Share Tec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MK_741_TS_training_strategy_1.r</a:t>
            </a:r>
            <a:endParaRPr lang="en-US" sz="12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2F2E-9C80-B72C-8E8E-33B0FA2A35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19"/>
          <a:stretch/>
        </p:blipFill>
        <p:spPr>
          <a:xfrm>
            <a:off x="3494994" y="2900737"/>
            <a:ext cx="33528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D420-D384-C34B-D0E1-3D51DE7F3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994" y="1535161"/>
            <a:ext cx="33528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1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Scripts utilizados – </a:t>
            </a:r>
            <a:r>
              <a:rPr lang="es-AR" dirty="0" err="1"/>
              <a:t>Feature</a:t>
            </a:r>
            <a:r>
              <a:rPr lang="es-AR" dirty="0"/>
              <a:t> Engineering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1"/>
          <p:cNvSpPr txBox="1"/>
          <p:nvPr/>
        </p:nvSpPr>
        <p:spPr>
          <a:xfrm>
            <a:off x="877205" y="1112200"/>
            <a:ext cx="2281465" cy="786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lt1"/>
                </a:solidFill>
                <a:latin typeface="Share Te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MK_731_FE_historia_0.r</a:t>
            </a:r>
            <a:endParaRPr lang="pt-BR" sz="12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38AC3-C781-615B-B5A5-540086247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9"/>
          <a:stretch/>
        </p:blipFill>
        <p:spPr>
          <a:xfrm>
            <a:off x="3292850" y="1112199"/>
            <a:ext cx="2106463" cy="3927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BC312A-6A9F-9065-F300-B0A58FB3A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046" y="1112199"/>
            <a:ext cx="2106462" cy="15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4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Scripts utilizados – </a:t>
            </a:r>
            <a:r>
              <a:rPr lang="es-AR" dirty="0" err="1"/>
              <a:t>Feature</a:t>
            </a:r>
            <a:r>
              <a:rPr lang="es-AR" dirty="0"/>
              <a:t> Engineering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1"/>
          <p:cNvSpPr txBox="1"/>
          <p:nvPr/>
        </p:nvSpPr>
        <p:spPr>
          <a:xfrm>
            <a:off x="877205" y="1112200"/>
            <a:ext cx="2281465" cy="786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lt1"/>
                </a:solidFill>
                <a:latin typeface="Share Te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MK_731_FE_historia_1.r</a:t>
            </a:r>
            <a:endParaRPr lang="pt-BR" sz="12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6C39F-2CFD-C1B8-E50F-AAA61A87B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875" y="1112200"/>
            <a:ext cx="2053976" cy="3837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6A134-7116-0AE4-7A7A-BBE40BF36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056" y="1112200"/>
            <a:ext cx="2216179" cy="15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8.3|19.1|2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26.6|24.6|51.4"/>
</p:tagLst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367</Words>
  <Application>Microsoft Office PowerPoint</Application>
  <PresentationFormat>On-screen Show (16:9)</PresentationFormat>
  <Paragraphs>62</Paragraphs>
  <Slides>13</Slides>
  <Notes>12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Maven Pro</vt:lpstr>
      <vt:lpstr>Share Tech</vt:lpstr>
      <vt:lpstr>Bebas Neue</vt:lpstr>
      <vt:lpstr>Nunito Light</vt:lpstr>
      <vt:lpstr>Data Science Consulting Infographics by Slidesgo</vt:lpstr>
      <vt:lpstr>Laboratorio de Implementación I Ing. Marisa Kramp</vt:lpstr>
      <vt:lpstr>Proceso de generación de información</vt:lpstr>
      <vt:lpstr>Identificación de los ganadores</vt:lpstr>
      <vt:lpstr>Scripts utilizados - Hibridación </vt:lpstr>
      <vt:lpstr>Scripts utilizados - Semillerío </vt:lpstr>
      <vt:lpstr>Scripts utilizados - LightGBM </vt:lpstr>
      <vt:lpstr>Scripts utilizados – Training Strategy </vt:lpstr>
      <vt:lpstr>Scripts utilizados – Feature Engineering </vt:lpstr>
      <vt:lpstr>Scripts utilizados – Feature Engineering </vt:lpstr>
      <vt:lpstr>Scripts utilizados – Sin modificaciones</vt:lpstr>
      <vt:lpstr>Dificultades experimentadas </vt:lpstr>
      <vt:lpstr>Conclusión inesperada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Implementación Ing. Marisa Kramp</dc:title>
  <dc:creator>Marisa Kramp</dc:creator>
  <cp:lastModifiedBy>Marisa Kramp</cp:lastModifiedBy>
  <cp:revision>10</cp:revision>
  <dcterms:modified xsi:type="dcterms:W3CDTF">2023-08-01T02:27:29Z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9374dd-2437-4816-8d63-bf9cc1b578e5_Enabled">
    <vt:lpwstr>true</vt:lpwstr>
  </property>
  <property fmtid="{D5CDD505-2E9C-101B-9397-08002B2CF9AE}" pid="3" name="MSIP_Label_029374dd-2437-4816-8d63-bf9cc1b578e5_SetDate">
    <vt:lpwstr>2023-07-22T13:53:10Z</vt:lpwstr>
  </property>
  <property fmtid="{D5CDD505-2E9C-101B-9397-08002B2CF9AE}" pid="4" name="MSIP_Label_029374dd-2437-4816-8d63-bf9cc1b578e5_Method">
    <vt:lpwstr>Privileged</vt:lpwstr>
  </property>
  <property fmtid="{D5CDD505-2E9C-101B-9397-08002B2CF9AE}" pid="5" name="MSIP_Label_029374dd-2437-4816-8d63-bf9cc1b578e5_Name">
    <vt:lpwstr>Public</vt:lpwstr>
  </property>
  <property fmtid="{D5CDD505-2E9C-101B-9397-08002B2CF9AE}" pid="6" name="MSIP_Label_029374dd-2437-4816-8d63-bf9cc1b578e5_SiteId">
    <vt:lpwstr>39b03722-b836-496a-85ec-850f0957ca6b</vt:lpwstr>
  </property>
  <property fmtid="{D5CDD505-2E9C-101B-9397-08002B2CF9AE}" pid="7" name="MSIP_Label_029374dd-2437-4816-8d63-bf9cc1b578e5_ActionId">
    <vt:lpwstr>2e4a41fb-6d1d-46bd-9ef1-4f455e304dd8</vt:lpwstr>
  </property>
  <property fmtid="{D5CDD505-2E9C-101B-9397-08002B2CF9AE}" pid="8" name="MSIP_Label_029374dd-2437-4816-8d63-bf9cc1b578e5_ContentBits">
    <vt:lpwstr>2</vt:lpwstr>
  </property>
  <property fmtid="{D5CDD505-2E9C-101B-9397-08002B2CF9AE}" pid="9" name="ClassificationContentMarkingFooterLocations">
    <vt:lpwstr>Data Science Consulting Infographics by Slidesgo:3\Slidesgo Final Pages:3</vt:lpwstr>
  </property>
  <property fmtid="{D5CDD505-2E9C-101B-9397-08002B2CF9AE}" pid="10" name="ClassificationContentMarkingFooterText">
    <vt:lpwstr>Public</vt:lpwstr>
  </property>
</Properties>
</file>