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0" r:id="rId1"/>
  </p:sldMasterIdLst>
  <p:sldIdLst>
    <p:sldId id="274" r:id="rId2"/>
    <p:sldId id="261" r:id="rId3"/>
    <p:sldId id="262" r:id="rId4"/>
    <p:sldId id="256" r:id="rId5"/>
    <p:sldId id="257" r:id="rId6"/>
    <p:sldId id="258" r:id="rId7"/>
    <p:sldId id="264" r:id="rId8"/>
    <p:sldId id="265" r:id="rId9"/>
    <p:sldId id="266" r:id="rId10"/>
    <p:sldId id="263" r:id="rId11"/>
    <p:sldId id="259" r:id="rId12"/>
    <p:sldId id="268" r:id="rId13"/>
    <p:sldId id="267" r:id="rId14"/>
    <p:sldId id="269" r:id="rId15"/>
    <p:sldId id="272" r:id="rId16"/>
    <p:sldId id="270" r:id="rId17"/>
    <p:sldId id="271" r:id="rId18"/>
    <p:sldId id="260" r:id="rId19"/>
    <p:sldId id="27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2"/>
    <p:restoredTop sz="91009"/>
  </p:normalViewPr>
  <p:slideViewPr>
    <p:cSldViewPr snapToGrid="0">
      <p:cViewPr varScale="1">
        <p:scale>
          <a:sx n="93" d="100"/>
          <a:sy n="93" d="100"/>
        </p:scale>
        <p:origin x="216" y="5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29BEAE00-A495-DB45-9D93-037BD27D3BF3}" type="datetimeFigureOut">
              <a:rPr lang="en-IT" smtClean="0"/>
              <a:t>10/02/24</a:t>
            </a:fld>
            <a:endParaRPr lang="en-IT"/>
          </a:p>
        </p:txBody>
      </p:sp>
      <p:sp>
        <p:nvSpPr>
          <p:cNvPr id="5" name="Footer Placeholder 4"/>
          <p:cNvSpPr>
            <a:spLocks noGrp="1"/>
          </p:cNvSpPr>
          <p:nvPr>
            <p:ph type="ftr" sz="quarter" idx="11"/>
          </p:nvPr>
        </p:nvSpPr>
        <p:spPr/>
        <p:txBody>
          <a:bodyPr/>
          <a:lstStyle/>
          <a:p>
            <a:endParaRPr lang="en-IT"/>
          </a:p>
        </p:txBody>
      </p:sp>
      <p:sp>
        <p:nvSpPr>
          <p:cNvPr id="6" name="Slide Number Placeholder 5"/>
          <p:cNvSpPr>
            <a:spLocks noGrp="1"/>
          </p:cNvSpPr>
          <p:nvPr>
            <p:ph type="sldNum" sz="quarter" idx="12"/>
          </p:nvPr>
        </p:nvSpPr>
        <p:spPr/>
        <p:txBody>
          <a:bodyPr/>
          <a:lstStyle/>
          <a:p>
            <a:fld id="{95040236-567B-FD44-B544-CE5F5C296746}" type="slidenum">
              <a:rPr lang="en-IT" smtClean="0"/>
              <a:t>‹#›</a:t>
            </a:fld>
            <a:endParaRPr lang="en-IT"/>
          </a:p>
        </p:txBody>
      </p:sp>
    </p:spTree>
    <p:extLst>
      <p:ext uri="{BB962C8B-B14F-4D97-AF65-F5344CB8AC3E}">
        <p14:creationId xmlns:p14="http://schemas.microsoft.com/office/powerpoint/2010/main" val="2273752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9BEAE00-A495-DB45-9D93-037BD27D3BF3}" type="datetimeFigureOut">
              <a:rPr lang="en-IT" smtClean="0"/>
              <a:t>10/02/24</a:t>
            </a:fld>
            <a:endParaRPr lang="en-IT"/>
          </a:p>
        </p:txBody>
      </p:sp>
      <p:sp>
        <p:nvSpPr>
          <p:cNvPr id="5" name="Footer Placeholder 4"/>
          <p:cNvSpPr>
            <a:spLocks noGrp="1"/>
          </p:cNvSpPr>
          <p:nvPr>
            <p:ph type="ftr" sz="quarter" idx="11"/>
          </p:nvPr>
        </p:nvSpPr>
        <p:spPr/>
        <p:txBody>
          <a:bodyPr/>
          <a:lstStyle/>
          <a:p>
            <a:endParaRPr lang="en-IT"/>
          </a:p>
        </p:txBody>
      </p:sp>
      <p:sp>
        <p:nvSpPr>
          <p:cNvPr id="6" name="Slide Number Placeholder 5"/>
          <p:cNvSpPr>
            <a:spLocks noGrp="1"/>
          </p:cNvSpPr>
          <p:nvPr>
            <p:ph type="sldNum" sz="quarter" idx="12"/>
          </p:nvPr>
        </p:nvSpPr>
        <p:spPr/>
        <p:txBody>
          <a:bodyPr/>
          <a:lstStyle/>
          <a:p>
            <a:fld id="{95040236-567B-FD44-B544-CE5F5C296746}" type="slidenum">
              <a:rPr lang="en-IT" smtClean="0"/>
              <a:t>‹#›</a:t>
            </a:fld>
            <a:endParaRPr lang="en-IT"/>
          </a:p>
        </p:txBody>
      </p:sp>
    </p:spTree>
    <p:extLst>
      <p:ext uri="{BB962C8B-B14F-4D97-AF65-F5344CB8AC3E}">
        <p14:creationId xmlns:p14="http://schemas.microsoft.com/office/powerpoint/2010/main" val="3898014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9BEAE00-A495-DB45-9D93-037BD27D3BF3}" type="datetimeFigureOut">
              <a:rPr lang="en-IT" smtClean="0"/>
              <a:t>10/02/24</a:t>
            </a:fld>
            <a:endParaRPr lang="en-IT"/>
          </a:p>
        </p:txBody>
      </p:sp>
      <p:sp>
        <p:nvSpPr>
          <p:cNvPr id="5" name="Footer Placeholder 4"/>
          <p:cNvSpPr>
            <a:spLocks noGrp="1"/>
          </p:cNvSpPr>
          <p:nvPr>
            <p:ph type="ftr" sz="quarter" idx="11"/>
          </p:nvPr>
        </p:nvSpPr>
        <p:spPr/>
        <p:txBody>
          <a:bodyPr/>
          <a:lstStyle/>
          <a:p>
            <a:endParaRPr lang="en-IT"/>
          </a:p>
        </p:txBody>
      </p:sp>
      <p:sp>
        <p:nvSpPr>
          <p:cNvPr id="6" name="Slide Number Placeholder 5"/>
          <p:cNvSpPr>
            <a:spLocks noGrp="1"/>
          </p:cNvSpPr>
          <p:nvPr>
            <p:ph type="sldNum" sz="quarter" idx="12"/>
          </p:nvPr>
        </p:nvSpPr>
        <p:spPr/>
        <p:txBody>
          <a:bodyPr/>
          <a:lstStyle/>
          <a:p>
            <a:fld id="{95040236-567B-FD44-B544-CE5F5C296746}" type="slidenum">
              <a:rPr lang="en-IT" smtClean="0"/>
              <a:t>‹#›</a:t>
            </a:fld>
            <a:endParaRPr lang="en-IT"/>
          </a:p>
        </p:txBody>
      </p:sp>
    </p:spTree>
    <p:extLst>
      <p:ext uri="{BB962C8B-B14F-4D97-AF65-F5344CB8AC3E}">
        <p14:creationId xmlns:p14="http://schemas.microsoft.com/office/powerpoint/2010/main" val="3389195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9BEAE00-A495-DB45-9D93-037BD27D3BF3}" type="datetimeFigureOut">
              <a:rPr lang="en-IT" smtClean="0"/>
              <a:t>10/02/24</a:t>
            </a:fld>
            <a:endParaRPr lang="en-IT"/>
          </a:p>
        </p:txBody>
      </p:sp>
      <p:sp>
        <p:nvSpPr>
          <p:cNvPr id="5" name="Footer Placeholder 4"/>
          <p:cNvSpPr>
            <a:spLocks noGrp="1"/>
          </p:cNvSpPr>
          <p:nvPr>
            <p:ph type="ftr" sz="quarter" idx="11"/>
          </p:nvPr>
        </p:nvSpPr>
        <p:spPr/>
        <p:txBody>
          <a:bodyPr/>
          <a:lstStyle/>
          <a:p>
            <a:endParaRPr lang="en-IT"/>
          </a:p>
        </p:txBody>
      </p:sp>
      <p:sp>
        <p:nvSpPr>
          <p:cNvPr id="6" name="Slide Number Placeholder 5"/>
          <p:cNvSpPr>
            <a:spLocks noGrp="1"/>
          </p:cNvSpPr>
          <p:nvPr>
            <p:ph type="sldNum" sz="quarter" idx="12"/>
          </p:nvPr>
        </p:nvSpPr>
        <p:spPr/>
        <p:txBody>
          <a:bodyPr/>
          <a:lstStyle/>
          <a:p>
            <a:fld id="{95040236-567B-FD44-B544-CE5F5C296746}" type="slidenum">
              <a:rPr lang="en-IT" smtClean="0"/>
              <a:t>‹#›</a:t>
            </a:fld>
            <a:endParaRPr lang="en-IT"/>
          </a:p>
        </p:txBody>
      </p:sp>
    </p:spTree>
    <p:extLst>
      <p:ext uri="{BB962C8B-B14F-4D97-AF65-F5344CB8AC3E}">
        <p14:creationId xmlns:p14="http://schemas.microsoft.com/office/powerpoint/2010/main" val="323844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9BEAE00-A495-DB45-9D93-037BD27D3BF3}" type="datetimeFigureOut">
              <a:rPr lang="en-IT" smtClean="0"/>
              <a:t>10/02/24</a:t>
            </a:fld>
            <a:endParaRPr lang="en-IT"/>
          </a:p>
        </p:txBody>
      </p:sp>
      <p:sp>
        <p:nvSpPr>
          <p:cNvPr id="5" name="Footer Placeholder 4"/>
          <p:cNvSpPr>
            <a:spLocks noGrp="1"/>
          </p:cNvSpPr>
          <p:nvPr>
            <p:ph type="ftr" sz="quarter" idx="11"/>
          </p:nvPr>
        </p:nvSpPr>
        <p:spPr/>
        <p:txBody>
          <a:bodyPr/>
          <a:lstStyle/>
          <a:p>
            <a:endParaRPr lang="en-IT"/>
          </a:p>
        </p:txBody>
      </p:sp>
      <p:sp>
        <p:nvSpPr>
          <p:cNvPr id="6" name="Slide Number Placeholder 5"/>
          <p:cNvSpPr>
            <a:spLocks noGrp="1"/>
          </p:cNvSpPr>
          <p:nvPr>
            <p:ph type="sldNum" sz="quarter" idx="12"/>
          </p:nvPr>
        </p:nvSpPr>
        <p:spPr/>
        <p:txBody>
          <a:bodyPr/>
          <a:lstStyle/>
          <a:p>
            <a:fld id="{95040236-567B-FD44-B544-CE5F5C296746}" type="slidenum">
              <a:rPr lang="en-IT" smtClean="0"/>
              <a:t>‹#›</a:t>
            </a:fld>
            <a:endParaRPr lang="en-IT"/>
          </a:p>
        </p:txBody>
      </p:sp>
    </p:spTree>
    <p:extLst>
      <p:ext uri="{BB962C8B-B14F-4D97-AF65-F5344CB8AC3E}">
        <p14:creationId xmlns:p14="http://schemas.microsoft.com/office/powerpoint/2010/main" val="1315074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29BEAE00-A495-DB45-9D93-037BD27D3BF3}" type="datetimeFigureOut">
              <a:rPr lang="en-IT" smtClean="0"/>
              <a:t>10/02/24</a:t>
            </a:fld>
            <a:endParaRPr lang="en-IT"/>
          </a:p>
        </p:txBody>
      </p:sp>
      <p:sp>
        <p:nvSpPr>
          <p:cNvPr id="6" name="Footer Placeholder 5"/>
          <p:cNvSpPr>
            <a:spLocks noGrp="1"/>
          </p:cNvSpPr>
          <p:nvPr>
            <p:ph type="ftr" sz="quarter" idx="11"/>
          </p:nvPr>
        </p:nvSpPr>
        <p:spPr/>
        <p:txBody>
          <a:bodyPr/>
          <a:lstStyle/>
          <a:p>
            <a:endParaRPr lang="en-IT"/>
          </a:p>
        </p:txBody>
      </p:sp>
      <p:sp>
        <p:nvSpPr>
          <p:cNvPr id="7" name="Slide Number Placeholder 6"/>
          <p:cNvSpPr>
            <a:spLocks noGrp="1"/>
          </p:cNvSpPr>
          <p:nvPr>
            <p:ph type="sldNum" sz="quarter" idx="12"/>
          </p:nvPr>
        </p:nvSpPr>
        <p:spPr/>
        <p:txBody>
          <a:bodyPr/>
          <a:lstStyle/>
          <a:p>
            <a:fld id="{95040236-567B-FD44-B544-CE5F5C296746}" type="slidenum">
              <a:rPr lang="en-IT" smtClean="0"/>
              <a:t>‹#›</a:t>
            </a:fld>
            <a:endParaRPr lang="en-IT"/>
          </a:p>
        </p:txBody>
      </p:sp>
    </p:spTree>
    <p:extLst>
      <p:ext uri="{BB962C8B-B14F-4D97-AF65-F5344CB8AC3E}">
        <p14:creationId xmlns:p14="http://schemas.microsoft.com/office/powerpoint/2010/main" val="142366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29BEAE00-A495-DB45-9D93-037BD27D3BF3}" type="datetimeFigureOut">
              <a:rPr lang="en-IT" smtClean="0"/>
              <a:t>10/02/24</a:t>
            </a:fld>
            <a:endParaRPr lang="en-IT"/>
          </a:p>
        </p:txBody>
      </p:sp>
      <p:sp>
        <p:nvSpPr>
          <p:cNvPr id="8" name="Footer Placeholder 7"/>
          <p:cNvSpPr>
            <a:spLocks noGrp="1"/>
          </p:cNvSpPr>
          <p:nvPr>
            <p:ph type="ftr" sz="quarter" idx="11"/>
          </p:nvPr>
        </p:nvSpPr>
        <p:spPr/>
        <p:txBody>
          <a:bodyPr/>
          <a:lstStyle/>
          <a:p>
            <a:endParaRPr lang="en-IT"/>
          </a:p>
        </p:txBody>
      </p:sp>
      <p:sp>
        <p:nvSpPr>
          <p:cNvPr id="9" name="Slide Number Placeholder 8"/>
          <p:cNvSpPr>
            <a:spLocks noGrp="1"/>
          </p:cNvSpPr>
          <p:nvPr>
            <p:ph type="sldNum" sz="quarter" idx="12"/>
          </p:nvPr>
        </p:nvSpPr>
        <p:spPr/>
        <p:txBody>
          <a:bodyPr/>
          <a:lstStyle/>
          <a:p>
            <a:fld id="{95040236-567B-FD44-B544-CE5F5C296746}" type="slidenum">
              <a:rPr lang="en-IT" smtClean="0"/>
              <a:t>‹#›</a:t>
            </a:fld>
            <a:endParaRPr lang="en-IT"/>
          </a:p>
        </p:txBody>
      </p:sp>
    </p:spTree>
    <p:extLst>
      <p:ext uri="{BB962C8B-B14F-4D97-AF65-F5344CB8AC3E}">
        <p14:creationId xmlns:p14="http://schemas.microsoft.com/office/powerpoint/2010/main" val="1261722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29BEAE00-A495-DB45-9D93-037BD27D3BF3}" type="datetimeFigureOut">
              <a:rPr lang="en-IT" smtClean="0"/>
              <a:t>10/02/24</a:t>
            </a:fld>
            <a:endParaRPr lang="en-IT"/>
          </a:p>
        </p:txBody>
      </p:sp>
      <p:sp>
        <p:nvSpPr>
          <p:cNvPr id="4" name="Footer Placeholder 3"/>
          <p:cNvSpPr>
            <a:spLocks noGrp="1"/>
          </p:cNvSpPr>
          <p:nvPr>
            <p:ph type="ftr" sz="quarter" idx="11"/>
          </p:nvPr>
        </p:nvSpPr>
        <p:spPr/>
        <p:txBody>
          <a:bodyPr/>
          <a:lstStyle/>
          <a:p>
            <a:endParaRPr lang="en-IT"/>
          </a:p>
        </p:txBody>
      </p:sp>
      <p:sp>
        <p:nvSpPr>
          <p:cNvPr id="5" name="Slide Number Placeholder 4"/>
          <p:cNvSpPr>
            <a:spLocks noGrp="1"/>
          </p:cNvSpPr>
          <p:nvPr>
            <p:ph type="sldNum" sz="quarter" idx="12"/>
          </p:nvPr>
        </p:nvSpPr>
        <p:spPr/>
        <p:txBody>
          <a:bodyPr/>
          <a:lstStyle/>
          <a:p>
            <a:fld id="{95040236-567B-FD44-B544-CE5F5C296746}" type="slidenum">
              <a:rPr lang="en-IT" smtClean="0"/>
              <a:t>‹#›</a:t>
            </a:fld>
            <a:endParaRPr lang="en-IT"/>
          </a:p>
        </p:txBody>
      </p:sp>
    </p:spTree>
    <p:extLst>
      <p:ext uri="{BB962C8B-B14F-4D97-AF65-F5344CB8AC3E}">
        <p14:creationId xmlns:p14="http://schemas.microsoft.com/office/powerpoint/2010/main" val="2807875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BEAE00-A495-DB45-9D93-037BD27D3BF3}" type="datetimeFigureOut">
              <a:rPr lang="en-IT" smtClean="0"/>
              <a:t>10/02/24</a:t>
            </a:fld>
            <a:endParaRPr lang="en-IT"/>
          </a:p>
        </p:txBody>
      </p:sp>
      <p:sp>
        <p:nvSpPr>
          <p:cNvPr id="3" name="Footer Placeholder 2"/>
          <p:cNvSpPr>
            <a:spLocks noGrp="1"/>
          </p:cNvSpPr>
          <p:nvPr>
            <p:ph type="ftr" sz="quarter" idx="11"/>
          </p:nvPr>
        </p:nvSpPr>
        <p:spPr/>
        <p:txBody>
          <a:bodyPr/>
          <a:lstStyle/>
          <a:p>
            <a:endParaRPr lang="en-IT"/>
          </a:p>
        </p:txBody>
      </p:sp>
      <p:sp>
        <p:nvSpPr>
          <p:cNvPr id="4" name="Slide Number Placeholder 3"/>
          <p:cNvSpPr>
            <a:spLocks noGrp="1"/>
          </p:cNvSpPr>
          <p:nvPr>
            <p:ph type="sldNum" sz="quarter" idx="12"/>
          </p:nvPr>
        </p:nvSpPr>
        <p:spPr/>
        <p:txBody>
          <a:bodyPr/>
          <a:lstStyle/>
          <a:p>
            <a:fld id="{95040236-567B-FD44-B544-CE5F5C296746}" type="slidenum">
              <a:rPr lang="en-IT" smtClean="0"/>
              <a:t>‹#›</a:t>
            </a:fld>
            <a:endParaRPr lang="en-IT"/>
          </a:p>
        </p:txBody>
      </p:sp>
    </p:spTree>
    <p:extLst>
      <p:ext uri="{BB962C8B-B14F-4D97-AF65-F5344CB8AC3E}">
        <p14:creationId xmlns:p14="http://schemas.microsoft.com/office/powerpoint/2010/main" val="3651571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29BEAE00-A495-DB45-9D93-037BD27D3BF3}" type="datetimeFigureOut">
              <a:rPr lang="en-IT" smtClean="0"/>
              <a:t>10/02/24</a:t>
            </a:fld>
            <a:endParaRPr lang="en-IT"/>
          </a:p>
        </p:txBody>
      </p:sp>
      <p:sp>
        <p:nvSpPr>
          <p:cNvPr id="6" name="Footer Placeholder 5"/>
          <p:cNvSpPr>
            <a:spLocks noGrp="1"/>
          </p:cNvSpPr>
          <p:nvPr>
            <p:ph type="ftr" sz="quarter" idx="11"/>
          </p:nvPr>
        </p:nvSpPr>
        <p:spPr/>
        <p:txBody>
          <a:bodyPr/>
          <a:lstStyle/>
          <a:p>
            <a:endParaRPr lang="en-IT"/>
          </a:p>
        </p:txBody>
      </p:sp>
      <p:sp>
        <p:nvSpPr>
          <p:cNvPr id="7" name="Slide Number Placeholder 6"/>
          <p:cNvSpPr>
            <a:spLocks noGrp="1"/>
          </p:cNvSpPr>
          <p:nvPr>
            <p:ph type="sldNum" sz="quarter" idx="12"/>
          </p:nvPr>
        </p:nvSpPr>
        <p:spPr/>
        <p:txBody>
          <a:bodyPr/>
          <a:lstStyle/>
          <a:p>
            <a:fld id="{95040236-567B-FD44-B544-CE5F5C296746}" type="slidenum">
              <a:rPr lang="en-IT" smtClean="0"/>
              <a:t>‹#›</a:t>
            </a:fld>
            <a:endParaRPr lang="en-IT"/>
          </a:p>
        </p:txBody>
      </p:sp>
    </p:spTree>
    <p:extLst>
      <p:ext uri="{BB962C8B-B14F-4D97-AF65-F5344CB8AC3E}">
        <p14:creationId xmlns:p14="http://schemas.microsoft.com/office/powerpoint/2010/main" val="2651874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29BEAE00-A495-DB45-9D93-037BD27D3BF3}" type="datetimeFigureOut">
              <a:rPr lang="en-IT" smtClean="0"/>
              <a:t>10/02/24</a:t>
            </a:fld>
            <a:endParaRPr lang="en-IT"/>
          </a:p>
        </p:txBody>
      </p:sp>
      <p:sp>
        <p:nvSpPr>
          <p:cNvPr id="6" name="Footer Placeholder 5"/>
          <p:cNvSpPr>
            <a:spLocks noGrp="1"/>
          </p:cNvSpPr>
          <p:nvPr>
            <p:ph type="ftr" sz="quarter" idx="11"/>
          </p:nvPr>
        </p:nvSpPr>
        <p:spPr/>
        <p:txBody>
          <a:bodyPr/>
          <a:lstStyle/>
          <a:p>
            <a:endParaRPr lang="en-IT"/>
          </a:p>
        </p:txBody>
      </p:sp>
      <p:sp>
        <p:nvSpPr>
          <p:cNvPr id="7" name="Slide Number Placeholder 6"/>
          <p:cNvSpPr>
            <a:spLocks noGrp="1"/>
          </p:cNvSpPr>
          <p:nvPr>
            <p:ph type="sldNum" sz="quarter" idx="12"/>
          </p:nvPr>
        </p:nvSpPr>
        <p:spPr/>
        <p:txBody>
          <a:bodyPr/>
          <a:lstStyle/>
          <a:p>
            <a:fld id="{95040236-567B-FD44-B544-CE5F5C296746}" type="slidenum">
              <a:rPr lang="en-IT" smtClean="0"/>
              <a:t>‹#›</a:t>
            </a:fld>
            <a:endParaRPr lang="en-IT"/>
          </a:p>
        </p:txBody>
      </p:sp>
    </p:spTree>
    <p:extLst>
      <p:ext uri="{BB962C8B-B14F-4D97-AF65-F5344CB8AC3E}">
        <p14:creationId xmlns:p14="http://schemas.microsoft.com/office/powerpoint/2010/main" val="3668170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BEAE00-A495-DB45-9D93-037BD27D3BF3}" type="datetimeFigureOut">
              <a:rPr lang="en-IT" smtClean="0"/>
              <a:t>10/02/24</a:t>
            </a:fld>
            <a:endParaRPr lang="en-IT"/>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T"/>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040236-567B-FD44-B544-CE5F5C296746}" type="slidenum">
              <a:rPr lang="en-IT" smtClean="0"/>
              <a:t>‹#›</a:t>
            </a:fld>
            <a:endParaRPr lang="en-IT"/>
          </a:p>
        </p:txBody>
      </p:sp>
    </p:spTree>
    <p:extLst>
      <p:ext uri="{BB962C8B-B14F-4D97-AF65-F5344CB8AC3E}">
        <p14:creationId xmlns:p14="http://schemas.microsoft.com/office/powerpoint/2010/main" val="1432674007"/>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archive.ics.uci.edu/dataset/487/gas+sensor+array+temperature+modulatio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E7321D-B825-20BA-C077-42F27F5D16A8}"/>
              </a:ext>
            </a:extLst>
          </p:cNvPr>
          <p:cNvSpPr>
            <a:spLocks noGrp="1"/>
          </p:cNvSpPr>
          <p:nvPr>
            <p:ph idx="1"/>
          </p:nvPr>
        </p:nvSpPr>
        <p:spPr>
          <a:xfrm>
            <a:off x="277091" y="1012370"/>
            <a:ext cx="6213864" cy="3613149"/>
          </a:xfrm>
        </p:spPr>
        <p:txBody>
          <a:bodyPr anchor="ctr">
            <a:normAutofit/>
          </a:bodyPr>
          <a:lstStyle/>
          <a:p>
            <a:pPr marL="0" indent="0">
              <a:buNone/>
            </a:pPr>
            <a:r>
              <a:rPr lang="en-IT" b="1" dirty="0"/>
              <a:t>Big Data Analytics Project (Prof. Lodi)</a:t>
            </a:r>
          </a:p>
          <a:p>
            <a:pPr marL="0" indent="0">
              <a:buNone/>
            </a:pPr>
            <a:endParaRPr lang="en-GB" sz="2000" dirty="0"/>
          </a:p>
          <a:p>
            <a:pPr marL="0" indent="0">
              <a:buNone/>
            </a:pPr>
            <a:r>
              <a:rPr lang="en-GB" sz="2000" b="1" dirty="0"/>
              <a:t>Gas Sensor Array Temperature Modulation</a:t>
            </a:r>
            <a:endParaRPr lang="en-IT" sz="2000" b="1" dirty="0"/>
          </a:p>
          <a:p>
            <a:pPr marL="0" indent="0">
              <a:buNone/>
            </a:pPr>
            <a:r>
              <a:rPr lang="en-IT" sz="2000" dirty="0"/>
              <a:t>-Farhad Bayrami </a:t>
            </a:r>
          </a:p>
          <a:p>
            <a:pPr marL="0" indent="0">
              <a:buNone/>
            </a:pPr>
            <a:r>
              <a:rPr lang="en-IT" sz="2000" dirty="0"/>
              <a:t>-Mahmut Kaan Molla</a:t>
            </a:r>
          </a:p>
        </p:txBody>
      </p:sp>
      <p:pic>
        <p:nvPicPr>
          <p:cNvPr id="5" name="Picture 4" descr="Abstract background of mesh on pink">
            <a:extLst>
              <a:ext uri="{FF2B5EF4-FFF2-40B4-BE49-F238E27FC236}">
                <a16:creationId xmlns:a16="http://schemas.microsoft.com/office/drawing/2014/main" id="{E8438790-F378-D7FF-5533-6DDB9184A2BD}"/>
              </a:ext>
            </a:extLst>
          </p:cNvPr>
          <p:cNvPicPr>
            <a:picLocks noChangeAspect="1"/>
          </p:cNvPicPr>
          <p:nvPr/>
        </p:nvPicPr>
        <p:blipFill rotWithShape="1">
          <a:blip r:embed="rId2"/>
          <a:srcRect l="26636" r="13964" b="-2"/>
          <a:stretch/>
        </p:blipFill>
        <p:spPr>
          <a:xfrm>
            <a:off x="6497782" y="1"/>
            <a:ext cx="5701043" cy="6858000"/>
          </a:xfrm>
          <a:prstGeom prst="rect">
            <a:avLst/>
          </a:prstGeom>
        </p:spPr>
      </p:pic>
    </p:spTree>
    <p:extLst>
      <p:ext uri="{BB962C8B-B14F-4D97-AF65-F5344CB8AC3E}">
        <p14:creationId xmlns:p14="http://schemas.microsoft.com/office/powerpoint/2010/main" val="2433549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18C3B53-746A-84B2-92E0-2AE34C00C337}"/>
              </a:ext>
            </a:extLst>
          </p:cNvPr>
          <p:cNvSpPr>
            <a:spLocks noGrp="1"/>
          </p:cNvSpPr>
          <p:nvPr>
            <p:ph type="title"/>
          </p:nvPr>
        </p:nvSpPr>
        <p:spPr>
          <a:xfrm>
            <a:off x="289560" y="144714"/>
            <a:ext cx="9460230" cy="685800"/>
          </a:xfrm>
        </p:spPr>
        <p:txBody>
          <a:bodyPr>
            <a:normAutofit fontScale="90000"/>
          </a:bodyPr>
          <a:lstStyle/>
          <a:p>
            <a:r>
              <a:rPr lang="en-GB" b="1" dirty="0"/>
              <a:t>4) Correlation Map of the Data</a:t>
            </a:r>
            <a:endParaRPr lang="en-IT" b="1" dirty="0"/>
          </a:p>
        </p:txBody>
      </p:sp>
      <p:pic>
        <p:nvPicPr>
          <p:cNvPr id="1028" name="Picture 4">
            <a:extLst>
              <a:ext uri="{FF2B5EF4-FFF2-40B4-BE49-F238E27FC236}">
                <a16:creationId xmlns:a16="http://schemas.microsoft.com/office/drawing/2014/main" id="{6C54AFFB-61D3-0903-FDBC-0494068E17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7553" y="754936"/>
            <a:ext cx="8056893" cy="6103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5509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CB795-79AD-0BC8-FF36-C46584C39FA8}"/>
              </a:ext>
            </a:extLst>
          </p:cNvPr>
          <p:cNvSpPr>
            <a:spLocks noGrp="1"/>
          </p:cNvSpPr>
          <p:nvPr>
            <p:ph type="title"/>
          </p:nvPr>
        </p:nvSpPr>
        <p:spPr/>
        <p:txBody>
          <a:bodyPr/>
          <a:lstStyle/>
          <a:p>
            <a:r>
              <a:rPr lang="en-GB" b="1" dirty="0"/>
              <a:t>4) Evaluation</a:t>
            </a:r>
            <a:endParaRPr lang="en-IT" b="1" dirty="0"/>
          </a:p>
        </p:txBody>
      </p:sp>
      <p:sp>
        <p:nvSpPr>
          <p:cNvPr id="4" name="Content Placeholder 2">
            <a:extLst>
              <a:ext uri="{FF2B5EF4-FFF2-40B4-BE49-F238E27FC236}">
                <a16:creationId xmlns:a16="http://schemas.microsoft.com/office/drawing/2014/main" id="{A3C206CC-852F-A6A3-1213-6E31363E27D2}"/>
              </a:ext>
            </a:extLst>
          </p:cNvPr>
          <p:cNvSpPr>
            <a:spLocks noGrp="1"/>
          </p:cNvSpPr>
          <p:nvPr>
            <p:ph idx="1"/>
          </p:nvPr>
        </p:nvSpPr>
        <p:spPr/>
        <p:txBody>
          <a:bodyPr>
            <a:normAutofit/>
          </a:bodyPr>
          <a:lstStyle/>
          <a:p>
            <a:r>
              <a:rPr lang="en-IT" dirty="0"/>
              <a:t>We used supervised learning algorithms for our evaluation since we have CO with 3 labels. </a:t>
            </a:r>
          </a:p>
          <a:p>
            <a:r>
              <a:rPr lang="en-US" sz="2800" b="0" dirty="0"/>
              <a:t>For optimal performance of our algorithms, </a:t>
            </a:r>
            <a:r>
              <a:rPr lang="en-US" dirty="0"/>
              <a:t>we</a:t>
            </a:r>
            <a:r>
              <a:rPr lang="en-US" sz="2800" b="0" dirty="0"/>
              <a:t> need to standardize our features to ensure they're on the same scale.</a:t>
            </a:r>
          </a:p>
          <a:p>
            <a:r>
              <a:rPr lang="en-US" dirty="0"/>
              <a:t>To get our data ready for machine learning, we used the </a:t>
            </a:r>
            <a:r>
              <a:rPr lang="en-US" dirty="0" err="1"/>
              <a:t>VectorAssembler</a:t>
            </a:r>
            <a:r>
              <a:rPr lang="en-US" dirty="0"/>
              <a:t>, a transformer that combines a given list of columns into a single vector column. In this case, it's transforming our features into one single vector column, which we have labeled as 'features'.</a:t>
            </a:r>
            <a:endParaRPr lang="en-IT" dirty="0"/>
          </a:p>
          <a:p>
            <a:pPr marL="0" indent="0">
              <a:buNone/>
            </a:pPr>
            <a:endParaRPr lang="en-IT" dirty="0"/>
          </a:p>
        </p:txBody>
      </p:sp>
    </p:spTree>
    <p:extLst>
      <p:ext uri="{BB962C8B-B14F-4D97-AF65-F5344CB8AC3E}">
        <p14:creationId xmlns:p14="http://schemas.microsoft.com/office/powerpoint/2010/main" val="28768878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CB795-79AD-0BC8-FF36-C46584C39FA8}"/>
              </a:ext>
            </a:extLst>
          </p:cNvPr>
          <p:cNvSpPr>
            <a:spLocks noGrp="1"/>
          </p:cNvSpPr>
          <p:nvPr>
            <p:ph type="title"/>
          </p:nvPr>
        </p:nvSpPr>
        <p:spPr/>
        <p:txBody>
          <a:bodyPr/>
          <a:lstStyle/>
          <a:p>
            <a:r>
              <a:rPr lang="en-GB" b="1" dirty="0"/>
              <a:t>4) Evaluation</a:t>
            </a:r>
            <a:endParaRPr lang="en-IT" b="1" dirty="0"/>
          </a:p>
        </p:txBody>
      </p:sp>
      <p:sp>
        <p:nvSpPr>
          <p:cNvPr id="4" name="Content Placeholder 2">
            <a:extLst>
              <a:ext uri="{FF2B5EF4-FFF2-40B4-BE49-F238E27FC236}">
                <a16:creationId xmlns:a16="http://schemas.microsoft.com/office/drawing/2014/main" id="{A3C206CC-852F-A6A3-1213-6E31363E27D2}"/>
              </a:ext>
            </a:extLst>
          </p:cNvPr>
          <p:cNvSpPr>
            <a:spLocks noGrp="1"/>
          </p:cNvSpPr>
          <p:nvPr>
            <p:ph idx="1"/>
          </p:nvPr>
        </p:nvSpPr>
        <p:spPr>
          <a:xfrm>
            <a:off x="838200" y="1825625"/>
            <a:ext cx="10515600" cy="3603625"/>
          </a:xfrm>
        </p:spPr>
        <p:txBody>
          <a:bodyPr>
            <a:normAutofit lnSpcReduction="10000"/>
          </a:bodyPr>
          <a:lstStyle/>
          <a:p>
            <a:pPr marL="0" indent="0">
              <a:buNone/>
            </a:pPr>
            <a:endParaRPr lang="en-GB" dirty="0"/>
          </a:p>
          <a:p>
            <a:r>
              <a:rPr lang="en-GB" dirty="0"/>
              <a:t>We used </a:t>
            </a:r>
            <a:r>
              <a:rPr lang="en-GB" dirty="0" err="1"/>
              <a:t>BinaryClassificationEvaluator</a:t>
            </a:r>
            <a:r>
              <a:rPr lang="en-GB" dirty="0"/>
              <a:t> to evaluate the accuracy of the trained model's predictions. It compares the predicted labels (</a:t>
            </a:r>
            <a:r>
              <a:rPr lang="en-GB" dirty="0" err="1"/>
              <a:t>predictionCol</a:t>
            </a:r>
            <a:r>
              <a:rPr lang="en-GB" dirty="0"/>
              <a:t>) with the actual labels (</a:t>
            </a:r>
            <a:r>
              <a:rPr lang="en-GB" dirty="0" err="1"/>
              <a:t>labelCol</a:t>
            </a:r>
            <a:r>
              <a:rPr lang="en-GB" dirty="0"/>
              <a:t>) and computes the accuracy metric.</a:t>
            </a:r>
            <a:endParaRPr lang="it-IT" dirty="0"/>
          </a:p>
          <a:p>
            <a:r>
              <a:rPr lang="it-IT" dirty="0" err="1"/>
              <a:t>We</a:t>
            </a:r>
            <a:r>
              <a:rPr lang="it-IT" dirty="0"/>
              <a:t> </a:t>
            </a:r>
            <a:r>
              <a:rPr lang="it-IT" dirty="0" err="1"/>
              <a:t>used</a:t>
            </a:r>
            <a:r>
              <a:rPr lang="it-IT" dirty="0"/>
              <a:t> a pipeline </a:t>
            </a:r>
            <a:r>
              <a:rPr lang="it-IT" dirty="0" err="1"/>
              <a:t>that</a:t>
            </a:r>
            <a:r>
              <a:rPr lang="it-IT" dirty="0"/>
              <a:t> </a:t>
            </a:r>
            <a:r>
              <a:rPr lang="it-IT" dirty="0" err="1"/>
              <a:t>includes</a:t>
            </a:r>
            <a:r>
              <a:rPr lang="it-IT" dirty="0"/>
              <a:t> feature assembly, label </a:t>
            </a:r>
            <a:r>
              <a:rPr lang="it-IT" dirty="0" err="1"/>
              <a:t>indexing</a:t>
            </a:r>
            <a:r>
              <a:rPr lang="it-IT" dirty="0"/>
              <a:t>, feature scaling, and model training stages. The </a:t>
            </a:r>
            <a:r>
              <a:rPr lang="it-IT" dirty="0" err="1"/>
              <a:t>trained</a:t>
            </a:r>
            <a:r>
              <a:rPr lang="it-IT" dirty="0"/>
              <a:t> model (</a:t>
            </a:r>
            <a:r>
              <a:rPr lang="it-IT" dirty="0" err="1"/>
              <a:t>lr_model</a:t>
            </a:r>
            <a:r>
              <a:rPr lang="it-IT" dirty="0"/>
              <a:t>) </a:t>
            </a:r>
            <a:r>
              <a:rPr lang="it-IT" dirty="0" err="1"/>
              <a:t>is</a:t>
            </a:r>
            <a:r>
              <a:rPr lang="it-IT" dirty="0"/>
              <a:t> </a:t>
            </a:r>
            <a:r>
              <a:rPr lang="it-IT" dirty="0" err="1"/>
              <a:t>fitted</a:t>
            </a:r>
            <a:r>
              <a:rPr lang="it-IT" dirty="0"/>
              <a:t> to the training data (</a:t>
            </a:r>
            <a:r>
              <a:rPr lang="it-IT" dirty="0" err="1"/>
              <a:t>train_data</a:t>
            </a:r>
            <a:r>
              <a:rPr lang="it-IT" dirty="0"/>
              <a:t>) to </a:t>
            </a:r>
            <a:r>
              <a:rPr lang="it-IT" dirty="0" err="1"/>
              <a:t>predict</a:t>
            </a:r>
            <a:r>
              <a:rPr lang="it-IT" dirty="0"/>
              <a:t> the target labels </a:t>
            </a:r>
            <a:r>
              <a:rPr lang="it-IT" dirty="0" err="1"/>
              <a:t>based</a:t>
            </a:r>
            <a:r>
              <a:rPr lang="it-IT" dirty="0"/>
              <a:t> on the </a:t>
            </a:r>
            <a:r>
              <a:rPr lang="it-IT" dirty="0" err="1"/>
              <a:t>scaled</a:t>
            </a:r>
            <a:r>
              <a:rPr lang="it-IT" dirty="0"/>
              <a:t> features.</a:t>
            </a:r>
          </a:p>
          <a:p>
            <a:endParaRPr lang="en-GB" dirty="0"/>
          </a:p>
        </p:txBody>
      </p:sp>
    </p:spTree>
    <p:extLst>
      <p:ext uri="{BB962C8B-B14F-4D97-AF65-F5344CB8AC3E}">
        <p14:creationId xmlns:p14="http://schemas.microsoft.com/office/powerpoint/2010/main" val="689448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CB795-79AD-0BC8-FF36-C46584C39FA8}"/>
              </a:ext>
            </a:extLst>
          </p:cNvPr>
          <p:cNvSpPr>
            <a:spLocks noGrp="1"/>
          </p:cNvSpPr>
          <p:nvPr>
            <p:ph type="title"/>
          </p:nvPr>
        </p:nvSpPr>
        <p:spPr/>
        <p:txBody>
          <a:bodyPr/>
          <a:lstStyle/>
          <a:p>
            <a:r>
              <a:rPr lang="en-GB" b="1" dirty="0"/>
              <a:t>5) Models</a:t>
            </a:r>
            <a:endParaRPr lang="en-IT" b="1" dirty="0"/>
          </a:p>
        </p:txBody>
      </p:sp>
      <p:sp>
        <p:nvSpPr>
          <p:cNvPr id="3" name="Rectangle 2">
            <a:extLst>
              <a:ext uri="{FF2B5EF4-FFF2-40B4-BE49-F238E27FC236}">
                <a16:creationId xmlns:a16="http://schemas.microsoft.com/office/drawing/2014/main" id="{072DB544-B5DF-62ED-A4C1-6369ADB8E87C}"/>
              </a:ext>
            </a:extLst>
          </p:cNvPr>
          <p:cNvSpPr/>
          <p:nvPr/>
        </p:nvSpPr>
        <p:spPr>
          <a:xfrm>
            <a:off x="561975" y="2663348"/>
            <a:ext cx="2548890" cy="15313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b="1" dirty="0" err="1"/>
              <a:t>Decision</a:t>
            </a:r>
            <a:r>
              <a:rPr lang="it-IT" b="1" dirty="0"/>
              <a:t> </a:t>
            </a:r>
            <a:r>
              <a:rPr lang="it-IT" b="1" dirty="0" err="1"/>
              <a:t>Tree</a:t>
            </a:r>
            <a:r>
              <a:rPr lang="it-IT" b="1" dirty="0"/>
              <a:t> </a:t>
            </a:r>
            <a:r>
              <a:rPr lang="it-IT" b="1" dirty="0" err="1"/>
              <a:t>Classifier</a:t>
            </a:r>
            <a:r>
              <a:rPr lang="it-IT" b="1" dirty="0"/>
              <a:t> </a:t>
            </a:r>
            <a:endParaRPr lang="en-IT" b="1" dirty="0"/>
          </a:p>
          <a:p>
            <a:pPr algn="ctr"/>
            <a:r>
              <a:rPr lang="en-IT" dirty="0"/>
              <a:t>Accuracy = 0.86</a:t>
            </a:r>
          </a:p>
        </p:txBody>
      </p:sp>
      <p:sp>
        <p:nvSpPr>
          <p:cNvPr id="5" name="Rectangle 4">
            <a:extLst>
              <a:ext uri="{FF2B5EF4-FFF2-40B4-BE49-F238E27FC236}">
                <a16:creationId xmlns:a16="http://schemas.microsoft.com/office/drawing/2014/main" id="{296DEBD5-6E57-242B-6AD9-8334E88CDC4D}"/>
              </a:ext>
            </a:extLst>
          </p:cNvPr>
          <p:cNvSpPr/>
          <p:nvPr/>
        </p:nvSpPr>
        <p:spPr>
          <a:xfrm>
            <a:off x="3366135" y="2663348"/>
            <a:ext cx="2548890" cy="15313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r>
              <a:rPr lang="it-IT" b="1" dirty="0"/>
              <a:t>Random </a:t>
            </a:r>
            <a:r>
              <a:rPr lang="it-IT" b="1" dirty="0" err="1"/>
              <a:t>Forest</a:t>
            </a:r>
            <a:r>
              <a:rPr lang="it-IT" b="1" dirty="0"/>
              <a:t> </a:t>
            </a:r>
            <a:r>
              <a:rPr lang="it-IT" b="1" dirty="0" err="1"/>
              <a:t>Classifier</a:t>
            </a:r>
            <a:endParaRPr lang="it-IT" b="1" dirty="0"/>
          </a:p>
          <a:p>
            <a:pPr algn="ctr"/>
            <a:r>
              <a:rPr lang="en-IT" dirty="0"/>
              <a:t>Accuracy = 0.87</a:t>
            </a:r>
          </a:p>
        </p:txBody>
      </p:sp>
      <p:sp>
        <p:nvSpPr>
          <p:cNvPr id="6" name="Rectangle 5">
            <a:extLst>
              <a:ext uri="{FF2B5EF4-FFF2-40B4-BE49-F238E27FC236}">
                <a16:creationId xmlns:a16="http://schemas.microsoft.com/office/drawing/2014/main" id="{AB045A82-1901-62C8-C9AC-747D0473742D}"/>
              </a:ext>
            </a:extLst>
          </p:cNvPr>
          <p:cNvSpPr/>
          <p:nvPr/>
        </p:nvSpPr>
        <p:spPr>
          <a:xfrm>
            <a:off x="6269355" y="2663348"/>
            <a:ext cx="2548890" cy="15313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r>
              <a:rPr lang="it-IT" dirty="0"/>
              <a:t>      </a:t>
            </a:r>
            <a:r>
              <a:rPr lang="it-IT" b="1" dirty="0" err="1"/>
              <a:t>Logistic</a:t>
            </a:r>
            <a:r>
              <a:rPr lang="it-IT" b="1" dirty="0"/>
              <a:t> </a:t>
            </a:r>
            <a:r>
              <a:rPr lang="it-IT" b="1" dirty="0" err="1"/>
              <a:t>Regression</a:t>
            </a:r>
            <a:endParaRPr lang="it-IT" b="1" dirty="0"/>
          </a:p>
          <a:p>
            <a:pPr algn="ctr"/>
            <a:r>
              <a:rPr lang="en-IT" dirty="0"/>
              <a:t>Accuracy = 0.83</a:t>
            </a:r>
          </a:p>
        </p:txBody>
      </p:sp>
      <p:sp>
        <p:nvSpPr>
          <p:cNvPr id="7" name="Rectangle 6">
            <a:extLst>
              <a:ext uri="{FF2B5EF4-FFF2-40B4-BE49-F238E27FC236}">
                <a16:creationId xmlns:a16="http://schemas.microsoft.com/office/drawing/2014/main" id="{82FA6CB8-0E66-8037-4922-D243068D408B}"/>
              </a:ext>
            </a:extLst>
          </p:cNvPr>
          <p:cNvSpPr/>
          <p:nvPr/>
        </p:nvSpPr>
        <p:spPr>
          <a:xfrm>
            <a:off x="9069705" y="2663348"/>
            <a:ext cx="2548890" cy="15313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r>
              <a:rPr lang="it-IT" dirty="0"/>
              <a:t>    </a:t>
            </a:r>
            <a:r>
              <a:rPr lang="it-IT" b="1" dirty="0" err="1"/>
              <a:t>Naive</a:t>
            </a:r>
            <a:r>
              <a:rPr lang="it-IT" b="1" dirty="0"/>
              <a:t> </a:t>
            </a:r>
            <a:r>
              <a:rPr lang="it-IT" b="1" dirty="0" err="1"/>
              <a:t>Bayes</a:t>
            </a:r>
            <a:r>
              <a:rPr lang="it-IT" b="1" dirty="0"/>
              <a:t> </a:t>
            </a:r>
            <a:r>
              <a:rPr lang="it-IT" b="1" dirty="0" err="1"/>
              <a:t>Classifier</a:t>
            </a:r>
            <a:endParaRPr lang="en-IT" b="1" dirty="0"/>
          </a:p>
          <a:p>
            <a:pPr algn="ctr"/>
            <a:r>
              <a:rPr lang="en-IT" dirty="0"/>
              <a:t>Accuracy = 0.71</a:t>
            </a:r>
          </a:p>
        </p:txBody>
      </p:sp>
    </p:spTree>
    <p:extLst>
      <p:ext uri="{BB962C8B-B14F-4D97-AF65-F5344CB8AC3E}">
        <p14:creationId xmlns:p14="http://schemas.microsoft.com/office/powerpoint/2010/main" val="24419746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1252-DBE0-F78D-8610-FDB569B9393D}"/>
              </a:ext>
            </a:extLst>
          </p:cNvPr>
          <p:cNvSpPr>
            <a:spLocks noGrp="1"/>
          </p:cNvSpPr>
          <p:nvPr>
            <p:ph type="title"/>
          </p:nvPr>
        </p:nvSpPr>
        <p:spPr/>
        <p:txBody>
          <a:bodyPr/>
          <a:lstStyle/>
          <a:p>
            <a:r>
              <a:rPr lang="en-IT" b="1" dirty="0"/>
              <a:t>6) Experiment</a:t>
            </a:r>
          </a:p>
        </p:txBody>
      </p:sp>
      <p:sp>
        <p:nvSpPr>
          <p:cNvPr id="3" name="Content Placeholder 2">
            <a:extLst>
              <a:ext uri="{FF2B5EF4-FFF2-40B4-BE49-F238E27FC236}">
                <a16:creationId xmlns:a16="http://schemas.microsoft.com/office/drawing/2014/main" id="{1DCA7598-0DFC-5FA8-3022-71A97E1F0818}"/>
              </a:ext>
            </a:extLst>
          </p:cNvPr>
          <p:cNvSpPr>
            <a:spLocks noGrp="1"/>
          </p:cNvSpPr>
          <p:nvPr>
            <p:ph idx="1"/>
          </p:nvPr>
        </p:nvSpPr>
        <p:spPr>
          <a:xfrm>
            <a:off x="838200" y="1825625"/>
            <a:ext cx="10515600" cy="2003425"/>
          </a:xfrm>
        </p:spPr>
        <p:txBody>
          <a:bodyPr>
            <a:normAutofit lnSpcReduction="10000"/>
          </a:bodyPr>
          <a:lstStyle/>
          <a:p>
            <a:r>
              <a:rPr lang="en-IT" dirty="0"/>
              <a:t>According to our observations in Correlation Map of the Data, we saw that first three features of our data is oppositely correlated with the other ones. To gain some space and increase the performance of the models we </a:t>
            </a:r>
            <a:r>
              <a:rPr lang="en-IT" b="1" dirty="0"/>
              <a:t>removed</a:t>
            </a:r>
            <a:r>
              <a:rPr lang="en-IT" dirty="0"/>
              <a:t> them from our data. And calculated the accuracy one more time. </a:t>
            </a:r>
          </a:p>
        </p:txBody>
      </p:sp>
      <p:pic>
        <p:nvPicPr>
          <p:cNvPr id="4" name="Picture 3">
            <a:extLst>
              <a:ext uri="{FF2B5EF4-FFF2-40B4-BE49-F238E27FC236}">
                <a16:creationId xmlns:a16="http://schemas.microsoft.com/office/drawing/2014/main" id="{4A458660-3353-01A7-8360-F1B562572F32}"/>
              </a:ext>
            </a:extLst>
          </p:cNvPr>
          <p:cNvPicPr>
            <a:picLocks noChangeAspect="1"/>
          </p:cNvPicPr>
          <p:nvPr/>
        </p:nvPicPr>
        <p:blipFill>
          <a:blip r:embed="rId2"/>
          <a:stretch>
            <a:fillRect/>
          </a:stretch>
        </p:blipFill>
        <p:spPr>
          <a:xfrm>
            <a:off x="838200" y="3829050"/>
            <a:ext cx="10634983" cy="1211580"/>
          </a:xfrm>
          <a:prstGeom prst="rect">
            <a:avLst/>
          </a:prstGeom>
        </p:spPr>
      </p:pic>
    </p:spTree>
    <p:extLst>
      <p:ext uri="{BB962C8B-B14F-4D97-AF65-F5344CB8AC3E}">
        <p14:creationId xmlns:p14="http://schemas.microsoft.com/office/powerpoint/2010/main" val="3177186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2BEF250-E700-C9EA-2FA3-DCAE8D89CA04}"/>
              </a:ext>
            </a:extLst>
          </p:cNvPr>
          <p:cNvSpPr>
            <a:spLocks noGrp="1"/>
          </p:cNvSpPr>
          <p:nvPr>
            <p:ph type="title"/>
          </p:nvPr>
        </p:nvSpPr>
        <p:spPr/>
        <p:txBody>
          <a:bodyPr/>
          <a:lstStyle/>
          <a:p>
            <a:r>
              <a:rPr lang="en-IT" b="1" dirty="0"/>
              <a:t>6) Experiment</a:t>
            </a:r>
          </a:p>
        </p:txBody>
      </p:sp>
      <p:pic>
        <p:nvPicPr>
          <p:cNvPr id="3074" name="Picture 2">
            <a:extLst>
              <a:ext uri="{FF2B5EF4-FFF2-40B4-BE49-F238E27FC236}">
                <a16:creationId xmlns:a16="http://schemas.microsoft.com/office/drawing/2014/main" id="{0DAB47D8-A38E-53A9-54B1-64165C47DF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8561" y="1220203"/>
            <a:ext cx="7494877" cy="5637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28728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1252-DBE0-F78D-8610-FDB569B9393D}"/>
              </a:ext>
            </a:extLst>
          </p:cNvPr>
          <p:cNvSpPr>
            <a:spLocks noGrp="1"/>
          </p:cNvSpPr>
          <p:nvPr>
            <p:ph type="title"/>
          </p:nvPr>
        </p:nvSpPr>
        <p:spPr/>
        <p:txBody>
          <a:bodyPr/>
          <a:lstStyle/>
          <a:p>
            <a:r>
              <a:rPr lang="en-IT" b="1" dirty="0"/>
              <a:t>7) Results of the Experiment</a:t>
            </a:r>
          </a:p>
        </p:txBody>
      </p:sp>
      <p:sp>
        <p:nvSpPr>
          <p:cNvPr id="11" name="Content Placeholder 2">
            <a:extLst>
              <a:ext uri="{FF2B5EF4-FFF2-40B4-BE49-F238E27FC236}">
                <a16:creationId xmlns:a16="http://schemas.microsoft.com/office/drawing/2014/main" id="{8B457BDD-FD9E-7CB7-472A-7DFCDD43119C}"/>
              </a:ext>
            </a:extLst>
          </p:cNvPr>
          <p:cNvSpPr>
            <a:spLocks noGrp="1"/>
          </p:cNvSpPr>
          <p:nvPr>
            <p:ph idx="1"/>
          </p:nvPr>
        </p:nvSpPr>
        <p:spPr>
          <a:xfrm>
            <a:off x="724395" y="4334494"/>
            <a:ext cx="10629405" cy="1993362"/>
          </a:xfrm>
        </p:spPr>
        <p:txBody>
          <a:bodyPr>
            <a:normAutofit/>
          </a:bodyPr>
          <a:lstStyle/>
          <a:p>
            <a:pPr marL="0" indent="0">
              <a:buNone/>
            </a:pPr>
            <a:endParaRPr lang="en-GB" dirty="0"/>
          </a:p>
          <a:p>
            <a:r>
              <a:rPr lang="en-GB" dirty="0"/>
              <a:t>Accuracy scores got lower after that experiment, but we use less memory. </a:t>
            </a:r>
          </a:p>
        </p:txBody>
      </p:sp>
      <p:sp>
        <p:nvSpPr>
          <p:cNvPr id="7" name="Rectangle 6">
            <a:extLst>
              <a:ext uri="{FF2B5EF4-FFF2-40B4-BE49-F238E27FC236}">
                <a16:creationId xmlns:a16="http://schemas.microsoft.com/office/drawing/2014/main" id="{61A8AF4A-FB5B-94C9-C54E-AB914A11B906}"/>
              </a:ext>
            </a:extLst>
          </p:cNvPr>
          <p:cNvSpPr/>
          <p:nvPr/>
        </p:nvSpPr>
        <p:spPr>
          <a:xfrm>
            <a:off x="561975" y="2663348"/>
            <a:ext cx="2548890" cy="15313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b="1" dirty="0" err="1"/>
              <a:t>Decision</a:t>
            </a:r>
            <a:r>
              <a:rPr lang="it-IT" b="1" dirty="0"/>
              <a:t> </a:t>
            </a:r>
            <a:r>
              <a:rPr lang="it-IT" b="1" dirty="0" err="1"/>
              <a:t>Tree</a:t>
            </a:r>
            <a:r>
              <a:rPr lang="it-IT" b="1" dirty="0"/>
              <a:t> </a:t>
            </a:r>
            <a:r>
              <a:rPr lang="it-IT" b="1" dirty="0" err="1"/>
              <a:t>Classifier</a:t>
            </a:r>
            <a:r>
              <a:rPr lang="it-IT" b="1" dirty="0"/>
              <a:t> </a:t>
            </a:r>
            <a:endParaRPr lang="en-IT" b="1" dirty="0"/>
          </a:p>
          <a:p>
            <a:pPr algn="ctr"/>
            <a:r>
              <a:rPr lang="en-IT" dirty="0"/>
              <a:t>Accuracy = 0.85</a:t>
            </a:r>
          </a:p>
        </p:txBody>
      </p:sp>
      <p:sp>
        <p:nvSpPr>
          <p:cNvPr id="8" name="Rectangle 7">
            <a:extLst>
              <a:ext uri="{FF2B5EF4-FFF2-40B4-BE49-F238E27FC236}">
                <a16:creationId xmlns:a16="http://schemas.microsoft.com/office/drawing/2014/main" id="{C93A7F7C-CC40-37AC-23F9-00CCF5E69D1B}"/>
              </a:ext>
            </a:extLst>
          </p:cNvPr>
          <p:cNvSpPr/>
          <p:nvPr/>
        </p:nvSpPr>
        <p:spPr>
          <a:xfrm>
            <a:off x="3366135" y="2663348"/>
            <a:ext cx="2548890" cy="15313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r>
              <a:rPr lang="it-IT" b="1" dirty="0"/>
              <a:t>Random </a:t>
            </a:r>
            <a:r>
              <a:rPr lang="it-IT" b="1" dirty="0" err="1"/>
              <a:t>Forest</a:t>
            </a:r>
            <a:r>
              <a:rPr lang="it-IT" b="1" dirty="0"/>
              <a:t> </a:t>
            </a:r>
            <a:r>
              <a:rPr lang="it-IT" b="1" dirty="0" err="1"/>
              <a:t>Classifier</a:t>
            </a:r>
            <a:endParaRPr lang="it-IT" b="1" dirty="0"/>
          </a:p>
          <a:p>
            <a:pPr algn="ctr"/>
            <a:r>
              <a:rPr lang="en-IT" dirty="0"/>
              <a:t>Accuracy = 0.86</a:t>
            </a:r>
          </a:p>
        </p:txBody>
      </p:sp>
      <p:sp>
        <p:nvSpPr>
          <p:cNvPr id="9" name="Rectangle 8">
            <a:extLst>
              <a:ext uri="{FF2B5EF4-FFF2-40B4-BE49-F238E27FC236}">
                <a16:creationId xmlns:a16="http://schemas.microsoft.com/office/drawing/2014/main" id="{B633FC54-83B4-5F1B-B249-7B51EFE3AEF0}"/>
              </a:ext>
            </a:extLst>
          </p:cNvPr>
          <p:cNvSpPr/>
          <p:nvPr/>
        </p:nvSpPr>
        <p:spPr>
          <a:xfrm>
            <a:off x="6269355" y="2663348"/>
            <a:ext cx="2548890" cy="15313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r>
              <a:rPr lang="it-IT" dirty="0"/>
              <a:t>      </a:t>
            </a:r>
            <a:r>
              <a:rPr lang="it-IT" b="1" dirty="0" err="1"/>
              <a:t>Logistic</a:t>
            </a:r>
            <a:r>
              <a:rPr lang="it-IT" b="1" dirty="0"/>
              <a:t> </a:t>
            </a:r>
            <a:r>
              <a:rPr lang="it-IT" b="1" dirty="0" err="1"/>
              <a:t>Regression</a:t>
            </a:r>
            <a:endParaRPr lang="it-IT" b="1" dirty="0"/>
          </a:p>
          <a:p>
            <a:pPr algn="ctr"/>
            <a:r>
              <a:rPr lang="en-IT" dirty="0"/>
              <a:t>Accuracy = 0.82</a:t>
            </a:r>
          </a:p>
        </p:txBody>
      </p:sp>
      <p:sp>
        <p:nvSpPr>
          <p:cNvPr id="10" name="Rectangle 9">
            <a:extLst>
              <a:ext uri="{FF2B5EF4-FFF2-40B4-BE49-F238E27FC236}">
                <a16:creationId xmlns:a16="http://schemas.microsoft.com/office/drawing/2014/main" id="{FA4BD351-CDB6-0715-AD60-33F9F917722E}"/>
              </a:ext>
            </a:extLst>
          </p:cNvPr>
          <p:cNvSpPr/>
          <p:nvPr/>
        </p:nvSpPr>
        <p:spPr>
          <a:xfrm>
            <a:off x="9069705" y="2663348"/>
            <a:ext cx="2548890" cy="15313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r>
              <a:rPr lang="it-IT" dirty="0"/>
              <a:t>    </a:t>
            </a:r>
            <a:r>
              <a:rPr lang="it-IT" b="1" dirty="0" err="1"/>
              <a:t>Naive</a:t>
            </a:r>
            <a:r>
              <a:rPr lang="it-IT" b="1" dirty="0"/>
              <a:t> </a:t>
            </a:r>
            <a:r>
              <a:rPr lang="it-IT" b="1" dirty="0" err="1"/>
              <a:t>Bayes</a:t>
            </a:r>
            <a:r>
              <a:rPr lang="it-IT" b="1" dirty="0"/>
              <a:t> </a:t>
            </a:r>
            <a:r>
              <a:rPr lang="it-IT" b="1" dirty="0" err="1"/>
              <a:t>Classifier</a:t>
            </a:r>
            <a:endParaRPr lang="en-IT" b="1" dirty="0"/>
          </a:p>
          <a:p>
            <a:pPr algn="ctr"/>
            <a:r>
              <a:rPr lang="en-IT" dirty="0"/>
              <a:t>Accuracy = 0.66</a:t>
            </a:r>
          </a:p>
        </p:txBody>
      </p:sp>
    </p:spTree>
    <p:extLst>
      <p:ext uri="{BB962C8B-B14F-4D97-AF65-F5344CB8AC3E}">
        <p14:creationId xmlns:p14="http://schemas.microsoft.com/office/powerpoint/2010/main" val="3962116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graph showing the difference between confusion and confusion&#10;&#10;Description automatically generated">
            <a:extLst>
              <a:ext uri="{FF2B5EF4-FFF2-40B4-BE49-F238E27FC236}">
                <a16:creationId xmlns:a16="http://schemas.microsoft.com/office/drawing/2014/main" id="{5607AFCE-F0A1-EC6A-5B84-85F346F89F18}"/>
              </a:ext>
            </a:extLst>
          </p:cNvPr>
          <p:cNvPicPr>
            <a:picLocks noChangeAspect="1"/>
          </p:cNvPicPr>
          <p:nvPr/>
        </p:nvPicPr>
        <p:blipFill>
          <a:blip r:embed="rId2"/>
          <a:stretch>
            <a:fillRect/>
          </a:stretch>
        </p:blipFill>
        <p:spPr>
          <a:xfrm>
            <a:off x="467014" y="1820141"/>
            <a:ext cx="5245100" cy="3467100"/>
          </a:xfrm>
          <a:prstGeom prst="rect">
            <a:avLst/>
          </a:prstGeom>
        </p:spPr>
      </p:pic>
      <p:pic>
        <p:nvPicPr>
          <p:cNvPr id="12" name="Picture 11" descr="A blue squares with white text&#10;&#10;Description automatically generated">
            <a:extLst>
              <a:ext uri="{FF2B5EF4-FFF2-40B4-BE49-F238E27FC236}">
                <a16:creationId xmlns:a16="http://schemas.microsoft.com/office/drawing/2014/main" id="{CA2B5783-C475-439D-F497-5EE57100A8A3}"/>
              </a:ext>
            </a:extLst>
          </p:cNvPr>
          <p:cNvPicPr>
            <a:picLocks noChangeAspect="1"/>
          </p:cNvPicPr>
          <p:nvPr/>
        </p:nvPicPr>
        <p:blipFill>
          <a:blip r:embed="rId3"/>
          <a:stretch>
            <a:fillRect/>
          </a:stretch>
        </p:blipFill>
        <p:spPr>
          <a:xfrm>
            <a:off x="6096000" y="1820141"/>
            <a:ext cx="5245100" cy="3467100"/>
          </a:xfrm>
          <a:prstGeom prst="rect">
            <a:avLst/>
          </a:prstGeom>
        </p:spPr>
      </p:pic>
      <p:sp>
        <p:nvSpPr>
          <p:cNvPr id="15" name="Title 1">
            <a:extLst>
              <a:ext uri="{FF2B5EF4-FFF2-40B4-BE49-F238E27FC236}">
                <a16:creationId xmlns:a16="http://schemas.microsoft.com/office/drawing/2014/main" id="{6F7751E9-7094-D032-3294-5B29997E343C}"/>
              </a:ext>
            </a:extLst>
          </p:cNvPr>
          <p:cNvSpPr>
            <a:spLocks noGrp="1"/>
          </p:cNvSpPr>
          <p:nvPr>
            <p:ph type="title"/>
          </p:nvPr>
        </p:nvSpPr>
        <p:spPr/>
        <p:txBody>
          <a:bodyPr/>
          <a:lstStyle/>
          <a:p>
            <a:r>
              <a:rPr lang="en-IT" b="1" dirty="0"/>
              <a:t>7) Results of the Experiment</a:t>
            </a:r>
          </a:p>
        </p:txBody>
      </p:sp>
      <p:sp>
        <p:nvSpPr>
          <p:cNvPr id="16" name="Content Placeholder 2">
            <a:extLst>
              <a:ext uri="{FF2B5EF4-FFF2-40B4-BE49-F238E27FC236}">
                <a16:creationId xmlns:a16="http://schemas.microsoft.com/office/drawing/2014/main" id="{FC5422DB-4D61-D83D-173B-1163DD4266B9}"/>
              </a:ext>
            </a:extLst>
          </p:cNvPr>
          <p:cNvSpPr>
            <a:spLocks noGrp="1"/>
          </p:cNvSpPr>
          <p:nvPr>
            <p:ph idx="1"/>
          </p:nvPr>
        </p:nvSpPr>
        <p:spPr>
          <a:xfrm>
            <a:off x="354855" y="5416694"/>
            <a:ext cx="5741145" cy="431470"/>
          </a:xfrm>
        </p:spPr>
        <p:txBody>
          <a:bodyPr>
            <a:normAutofit fontScale="85000" lnSpcReduction="10000"/>
          </a:bodyPr>
          <a:lstStyle/>
          <a:p>
            <a:pPr marL="0" indent="0">
              <a:buNone/>
            </a:pPr>
            <a:r>
              <a:rPr lang="en-GB" dirty="0"/>
              <a:t>Confusion Matrix of Decision Tree Classifier</a:t>
            </a:r>
          </a:p>
        </p:txBody>
      </p:sp>
      <p:sp>
        <p:nvSpPr>
          <p:cNvPr id="17" name="Content Placeholder 2">
            <a:extLst>
              <a:ext uri="{FF2B5EF4-FFF2-40B4-BE49-F238E27FC236}">
                <a16:creationId xmlns:a16="http://schemas.microsoft.com/office/drawing/2014/main" id="{B6905AED-6713-8792-6333-1DBB23B13511}"/>
              </a:ext>
            </a:extLst>
          </p:cNvPr>
          <p:cNvSpPr txBox="1">
            <a:spLocks/>
          </p:cNvSpPr>
          <p:nvPr/>
        </p:nvSpPr>
        <p:spPr>
          <a:xfrm>
            <a:off x="6778914" y="5416694"/>
            <a:ext cx="5245101" cy="4314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2200" dirty="0"/>
              <a:t>Confusion Matrix of Random Forest</a:t>
            </a:r>
          </a:p>
        </p:txBody>
      </p:sp>
    </p:spTree>
    <p:extLst>
      <p:ext uri="{BB962C8B-B14F-4D97-AF65-F5344CB8AC3E}">
        <p14:creationId xmlns:p14="http://schemas.microsoft.com/office/powerpoint/2010/main" val="810143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9EC89-2744-E0BA-B7AB-58B0EEBACDA3}"/>
              </a:ext>
            </a:extLst>
          </p:cNvPr>
          <p:cNvSpPr>
            <a:spLocks noGrp="1"/>
          </p:cNvSpPr>
          <p:nvPr>
            <p:ph type="title"/>
          </p:nvPr>
        </p:nvSpPr>
        <p:spPr/>
        <p:txBody>
          <a:bodyPr/>
          <a:lstStyle/>
          <a:p>
            <a:r>
              <a:rPr lang="en-GB" b="1" dirty="0"/>
              <a:t>8)  Discussion of results.</a:t>
            </a:r>
            <a:endParaRPr lang="en-IT" b="1" dirty="0"/>
          </a:p>
        </p:txBody>
      </p:sp>
      <p:sp>
        <p:nvSpPr>
          <p:cNvPr id="4" name="Content Placeholder 2">
            <a:extLst>
              <a:ext uri="{FF2B5EF4-FFF2-40B4-BE49-F238E27FC236}">
                <a16:creationId xmlns:a16="http://schemas.microsoft.com/office/drawing/2014/main" id="{ED214A52-5EF9-7950-FA35-EE9AEEC656E1}"/>
              </a:ext>
            </a:extLst>
          </p:cNvPr>
          <p:cNvSpPr>
            <a:spLocks noGrp="1"/>
          </p:cNvSpPr>
          <p:nvPr>
            <p:ph idx="1"/>
          </p:nvPr>
        </p:nvSpPr>
        <p:spPr>
          <a:xfrm>
            <a:off x="838200" y="1825625"/>
            <a:ext cx="10515600" cy="3603625"/>
          </a:xfrm>
        </p:spPr>
        <p:txBody>
          <a:bodyPr>
            <a:normAutofit/>
          </a:bodyPr>
          <a:lstStyle/>
          <a:p>
            <a:pPr marL="0" indent="0">
              <a:buNone/>
            </a:pPr>
            <a:endParaRPr lang="en-GB" dirty="0"/>
          </a:p>
          <a:p>
            <a:r>
              <a:rPr lang="en-GB" dirty="0"/>
              <a:t>According to our experiments, removing the first 3 features did not change the accuracy that much and can be useful for memory.</a:t>
            </a:r>
          </a:p>
          <a:p>
            <a:r>
              <a:rPr lang="en-GB" dirty="0"/>
              <a:t>On both experiments we saw that </a:t>
            </a:r>
            <a:r>
              <a:rPr lang="en-GB" dirty="0" err="1"/>
              <a:t>RandomForest</a:t>
            </a:r>
            <a:r>
              <a:rPr lang="en-GB" dirty="0"/>
              <a:t> and </a:t>
            </a:r>
            <a:r>
              <a:rPr lang="en-GB" dirty="0" err="1"/>
              <a:t>DecisionTree</a:t>
            </a:r>
            <a:r>
              <a:rPr lang="en-GB" dirty="0"/>
              <a:t> Classifiers are better.</a:t>
            </a:r>
          </a:p>
          <a:p>
            <a:r>
              <a:rPr lang="en-GB" dirty="0"/>
              <a:t>To Decide which one is better, we plot confusion </a:t>
            </a:r>
            <a:r>
              <a:rPr lang="en-GB" dirty="0" err="1"/>
              <a:t>matricies</a:t>
            </a:r>
            <a:r>
              <a:rPr lang="en-GB" dirty="0"/>
              <a:t> and saw that Random Forest is the best model for this project.</a:t>
            </a:r>
          </a:p>
        </p:txBody>
      </p:sp>
    </p:spTree>
    <p:extLst>
      <p:ext uri="{BB962C8B-B14F-4D97-AF65-F5344CB8AC3E}">
        <p14:creationId xmlns:p14="http://schemas.microsoft.com/office/powerpoint/2010/main" val="30802498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2711F4-CAFB-9F3D-2638-AAA33CC9C537}"/>
              </a:ext>
            </a:extLst>
          </p:cNvPr>
          <p:cNvSpPr>
            <a:spLocks noGrp="1"/>
          </p:cNvSpPr>
          <p:nvPr>
            <p:ph idx="1"/>
          </p:nvPr>
        </p:nvSpPr>
        <p:spPr>
          <a:xfrm>
            <a:off x="4863935" y="2769023"/>
            <a:ext cx="1714994" cy="484816"/>
          </a:xfrm>
        </p:spPr>
        <p:txBody>
          <a:bodyPr/>
          <a:lstStyle/>
          <a:p>
            <a:pPr marL="0" indent="0">
              <a:buNone/>
            </a:pPr>
            <a:r>
              <a:rPr lang="en-IT" dirty="0"/>
              <a:t>Thank You</a:t>
            </a:r>
          </a:p>
        </p:txBody>
      </p:sp>
      <p:pic>
        <p:nvPicPr>
          <p:cNvPr id="4098" name="Picture 2" descr="Daisy Flower svg png, download digitale, download istantaneo immagine 1">
            <a:extLst>
              <a:ext uri="{FF2B5EF4-FFF2-40B4-BE49-F238E27FC236}">
                <a16:creationId xmlns:a16="http://schemas.microsoft.com/office/drawing/2014/main" id="{A9CFEC19-3307-5EE2-723D-358FBE47CCF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3333"/>
          <a:stretch/>
        </p:blipFill>
        <p:spPr bwMode="auto">
          <a:xfrm>
            <a:off x="8028855" y="3253839"/>
            <a:ext cx="3858346" cy="2674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7086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9FBF4DF2-C164-6FAC-860B-5D8F6B1E18EC}"/>
              </a:ext>
            </a:extLst>
          </p:cNvPr>
          <p:cNvSpPr txBox="1">
            <a:spLocks noGrp="1"/>
          </p:cNvSpPr>
          <p:nvPr>
            <p:ph idx="1"/>
          </p:nvPr>
        </p:nvSpPr>
        <p:spPr>
          <a:xfrm>
            <a:off x="838200" y="1527583"/>
            <a:ext cx="10515600" cy="3843655"/>
          </a:xfrm>
          <a:prstGeom prst="rect">
            <a:avLst/>
          </a:prstGeom>
          <a:noFill/>
          <a:ln cap="flat">
            <a:noFill/>
          </a:ln>
        </p:spPr>
        <p:txBody>
          <a:bodyPr vert="horz" wrap="square" lIns="91440" tIns="45720" rIns="91440" bIns="45720" anchor="t" anchorCtr="0" compatLnSpc="1">
            <a:noAutofit/>
          </a:bodyPr>
          <a:lstStyle/>
          <a:p>
            <a:pPr marL="228600" marR="0" lvl="0" indent="-228600" algn="l" defTabSz="914400" rtl="0" fontAlgn="auto" hangingPunct="1">
              <a:lnSpc>
                <a:spcPct val="100000"/>
              </a:lnSpc>
              <a:spcBef>
                <a:spcPts val="1000"/>
              </a:spcBef>
              <a:spcAft>
                <a:spcPts val="0"/>
              </a:spcAft>
              <a:buSzPct val="100000"/>
              <a:buFont typeface="Arial" pitchFamily="34"/>
              <a:buChar char="•"/>
              <a:tabLst/>
              <a:defRPr sz="1800" b="0" i="0" u="none" strike="noStrike" kern="0" cap="none" spc="0" baseline="0">
                <a:solidFill>
                  <a:srgbClr val="000000"/>
                </a:solidFill>
                <a:uFillTx/>
              </a:defRPr>
            </a:pPr>
            <a:r>
              <a:rPr lang="en-US" sz="2800" b="0" i="0" u="none" strike="noStrike" kern="1200" cap="none" spc="0" baseline="0" dirty="0">
                <a:solidFill>
                  <a:srgbClr val="000000"/>
                </a:solidFill>
                <a:uFillTx/>
                <a:latin typeface="Century Gothic"/>
              </a:rPr>
              <a:t>1. Installing Oracle and Vagrant</a:t>
            </a:r>
          </a:p>
          <a:p>
            <a:pPr marL="228600" marR="0" lvl="0" indent="-228600" algn="l" defTabSz="914400" rtl="0" fontAlgn="auto" hangingPunct="1">
              <a:lnSpc>
                <a:spcPct val="100000"/>
              </a:lnSpc>
              <a:spcBef>
                <a:spcPts val="1000"/>
              </a:spcBef>
              <a:spcAft>
                <a:spcPts val="0"/>
              </a:spcAft>
              <a:buSzPct val="100000"/>
              <a:buFont typeface="Arial" pitchFamily="34"/>
              <a:buChar char="•"/>
              <a:tabLst/>
              <a:defRPr sz="1800" b="0" i="0" u="none" strike="noStrike" kern="0" cap="none" spc="0" baseline="0">
                <a:solidFill>
                  <a:srgbClr val="000000"/>
                </a:solidFill>
                <a:uFillTx/>
              </a:defRPr>
            </a:pPr>
            <a:r>
              <a:rPr lang="en-US" sz="2800" b="0" i="0" u="none" strike="noStrike" kern="1200" cap="none" spc="0" baseline="0" dirty="0">
                <a:solidFill>
                  <a:srgbClr val="000000"/>
                </a:solidFill>
                <a:uFillTx/>
                <a:latin typeface="Century Gothic"/>
              </a:rPr>
              <a:t>2. Creating a vagrant file and setting up the Ubuntu/jammy64</a:t>
            </a:r>
          </a:p>
          <a:p>
            <a:pPr marL="228600" marR="0" lvl="0" indent="-228600" algn="l" defTabSz="914400" rtl="0" fontAlgn="auto" hangingPunct="1">
              <a:lnSpc>
                <a:spcPct val="100000"/>
              </a:lnSpc>
              <a:spcBef>
                <a:spcPts val="1000"/>
              </a:spcBef>
              <a:spcAft>
                <a:spcPts val="0"/>
              </a:spcAft>
              <a:buSzPct val="100000"/>
              <a:buFont typeface="Arial" pitchFamily="34"/>
              <a:buChar char="•"/>
              <a:tabLst/>
              <a:defRPr sz="1800" b="0" i="0" u="none" strike="noStrike" kern="0" cap="none" spc="0" baseline="0">
                <a:solidFill>
                  <a:srgbClr val="000000"/>
                </a:solidFill>
                <a:uFillTx/>
              </a:defRPr>
            </a:pPr>
            <a:r>
              <a:rPr lang="en-US" sz="2800" b="0" i="0" u="none" strike="noStrike" kern="1200" cap="none" spc="0" baseline="0" dirty="0">
                <a:solidFill>
                  <a:srgbClr val="000000"/>
                </a:solidFill>
                <a:uFillTx/>
                <a:latin typeface="Century Gothic"/>
              </a:rPr>
              <a:t>3. Creating and starting the VM</a:t>
            </a:r>
          </a:p>
          <a:p>
            <a:pPr marL="228600" marR="0" lvl="0" indent="-228600" algn="l" defTabSz="914400" rtl="0" fontAlgn="auto" hangingPunct="1">
              <a:lnSpc>
                <a:spcPct val="100000"/>
              </a:lnSpc>
              <a:spcBef>
                <a:spcPts val="1000"/>
              </a:spcBef>
              <a:spcAft>
                <a:spcPts val="0"/>
              </a:spcAft>
              <a:buSzPct val="100000"/>
              <a:buFont typeface="Arial" pitchFamily="34"/>
              <a:buChar char="•"/>
              <a:tabLst/>
              <a:defRPr sz="1800" b="0" i="0" u="none" strike="noStrike" kern="0" cap="none" spc="0" baseline="0">
                <a:solidFill>
                  <a:srgbClr val="000000"/>
                </a:solidFill>
                <a:uFillTx/>
              </a:defRPr>
            </a:pPr>
            <a:r>
              <a:rPr lang="en-US" sz="2800" b="0" i="0" u="none" strike="noStrike" kern="1200" cap="none" spc="0" baseline="0" dirty="0">
                <a:solidFill>
                  <a:srgbClr val="000000"/>
                </a:solidFill>
                <a:uFillTx/>
                <a:latin typeface="Century Gothic"/>
              </a:rPr>
              <a:t>4. Connecting to the VM with vagrant user</a:t>
            </a:r>
          </a:p>
          <a:p>
            <a:pPr marL="228600" marR="0" lvl="0" indent="-228600" algn="l" defTabSz="914400" rtl="0" fontAlgn="auto" hangingPunct="1">
              <a:lnSpc>
                <a:spcPct val="100000"/>
              </a:lnSpc>
              <a:spcBef>
                <a:spcPts val="1000"/>
              </a:spcBef>
              <a:spcAft>
                <a:spcPts val="0"/>
              </a:spcAft>
              <a:buSzPct val="100000"/>
              <a:buFont typeface="Arial" pitchFamily="34"/>
              <a:buChar char="•"/>
              <a:tabLst/>
              <a:defRPr sz="1800" b="0" i="0" u="none" strike="noStrike" kern="0" cap="none" spc="0" baseline="0">
                <a:solidFill>
                  <a:srgbClr val="000000"/>
                </a:solidFill>
                <a:uFillTx/>
              </a:defRPr>
            </a:pPr>
            <a:r>
              <a:rPr lang="en-US" sz="2800" b="0" i="0" u="none" strike="noStrike" kern="1200" cap="none" spc="0" baseline="0" dirty="0">
                <a:solidFill>
                  <a:srgbClr val="000000"/>
                </a:solidFill>
                <a:uFillTx/>
                <a:latin typeface="Century Gothic"/>
              </a:rPr>
              <a:t>5. Setting up the ports</a:t>
            </a:r>
          </a:p>
          <a:p>
            <a:pPr marL="228600" marR="0" lvl="0" indent="-228600" algn="l" defTabSz="914400" rtl="0" fontAlgn="auto" hangingPunct="1">
              <a:lnSpc>
                <a:spcPct val="100000"/>
              </a:lnSpc>
              <a:spcBef>
                <a:spcPts val="1000"/>
              </a:spcBef>
              <a:spcAft>
                <a:spcPts val="0"/>
              </a:spcAft>
              <a:buSzPct val="100000"/>
              <a:buFont typeface="Arial" pitchFamily="34"/>
              <a:buChar char="•"/>
              <a:tabLst/>
              <a:defRPr sz="1800" b="0" i="0" u="none" strike="noStrike" kern="0" cap="none" spc="0" baseline="0">
                <a:solidFill>
                  <a:srgbClr val="000000"/>
                </a:solidFill>
                <a:uFillTx/>
              </a:defRPr>
            </a:pPr>
            <a:r>
              <a:rPr lang="en-US" sz="2800" b="0" i="0" u="none" strike="noStrike" kern="1200" cap="none" spc="0" baseline="0" dirty="0">
                <a:solidFill>
                  <a:srgbClr val="000000"/>
                </a:solidFill>
                <a:uFillTx/>
                <a:latin typeface="Century Gothic"/>
              </a:rPr>
              <a:t>6. Creating the link to access </a:t>
            </a:r>
            <a:r>
              <a:rPr lang="en-US" sz="2800" b="0" i="0" u="none" strike="noStrike" kern="1200" cap="none" spc="0" baseline="0" dirty="0" err="1">
                <a:solidFill>
                  <a:srgbClr val="000000"/>
                </a:solidFill>
                <a:uFillTx/>
                <a:latin typeface="Century Gothic"/>
              </a:rPr>
              <a:t>Jupyter</a:t>
            </a:r>
            <a:r>
              <a:rPr lang="en-US" sz="2800" b="0" i="0" u="none" strike="noStrike" kern="1200" cap="none" spc="0" baseline="0" dirty="0">
                <a:solidFill>
                  <a:srgbClr val="000000"/>
                </a:solidFill>
                <a:uFillTx/>
                <a:latin typeface="Century Gothic"/>
              </a:rPr>
              <a:t> notebook </a:t>
            </a:r>
          </a:p>
        </p:txBody>
      </p:sp>
      <p:pic>
        <p:nvPicPr>
          <p:cNvPr id="5" name="Picture 7">
            <a:extLst>
              <a:ext uri="{FF2B5EF4-FFF2-40B4-BE49-F238E27FC236}">
                <a16:creationId xmlns:a16="http://schemas.microsoft.com/office/drawing/2014/main" id="{15D3821F-D034-2016-40F8-5687F5836A18}"/>
              </a:ext>
            </a:extLst>
          </p:cNvPr>
          <p:cNvPicPr>
            <a:picLocks noChangeAspect="1"/>
          </p:cNvPicPr>
          <p:nvPr/>
        </p:nvPicPr>
        <p:blipFill>
          <a:blip r:embed="rId2"/>
          <a:stretch>
            <a:fillRect/>
          </a:stretch>
        </p:blipFill>
        <p:spPr>
          <a:xfrm>
            <a:off x="2884813" y="5521641"/>
            <a:ext cx="7096128" cy="295278"/>
          </a:xfrm>
          <a:prstGeom prst="rect">
            <a:avLst/>
          </a:prstGeom>
          <a:noFill/>
          <a:ln cap="flat">
            <a:noFill/>
          </a:ln>
        </p:spPr>
      </p:pic>
      <p:pic>
        <p:nvPicPr>
          <p:cNvPr id="6" name="Picture 8">
            <a:extLst>
              <a:ext uri="{FF2B5EF4-FFF2-40B4-BE49-F238E27FC236}">
                <a16:creationId xmlns:a16="http://schemas.microsoft.com/office/drawing/2014/main" id="{0F8205CC-8E09-7BC0-374B-4374E34ED644}"/>
              </a:ext>
            </a:extLst>
          </p:cNvPr>
          <p:cNvPicPr>
            <a:picLocks noChangeAspect="1"/>
          </p:cNvPicPr>
          <p:nvPr/>
        </p:nvPicPr>
        <p:blipFill>
          <a:blip r:embed="rId3"/>
          <a:stretch>
            <a:fillRect/>
          </a:stretch>
        </p:blipFill>
        <p:spPr>
          <a:xfrm>
            <a:off x="2884813" y="5970556"/>
            <a:ext cx="6562721" cy="276221"/>
          </a:xfrm>
          <a:prstGeom prst="rect">
            <a:avLst/>
          </a:prstGeom>
          <a:noFill/>
          <a:ln cap="flat">
            <a:noFill/>
          </a:ln>
        </p:spPr>
      </p:pic>
      <p:pic>
        <p:nvPicPr>
          <p:cNvPr id="7" name="Picture 9">
            <a:extLst>
              <a:ext uri="{FF2B5EF4-FFF2-40B4-BE49-F238E27FC236}">
                <a16:creationId xmlns:a16="http://schemas.microsoft.com/office/drawing/2014/main" id="{AC547241-7235-3388-7023-8152FCA0569B}"/>
              </a:ext>
            </a:extLst>
          </p:cNvPr>
          <p:cNvPicPr>
            <a:picLocks noChangeAspect="1"/>
          </p:cNvPicPr>
          <p:nvPr/>
        </p:nvPicPr>
        <p:blipFill>
          <a:blip r:embed="rId4"/>
          <a:stretch>
            <a:fillRect/>
          </a:stretch>
        </p:blipFill>
        <p:spPr>
          <a:xfrm>
            <a:off x="2884813" y="6389845"/>
            <a:ext cx="8220071" cy="295278"/>
          </a:xfrm>
          <a:prstGeom prst="rect">
            <a:avLst/>
          </a:prstGeom>
          <a:noFill/>
          <a:ln cap="flat">
            <a:noFill/>
          </a:ln>
        </p:spPr>
      </p:pic>
      <p:sp>
        <p:nvSpPr>
          <p:cNvPr id="8" name="Title 1">
            <a:extLst>
              <a:ext uri="{FF2B5EF4-FFF2-40B4-BE49-F238E27FC236}">
                <a16:creationId xmlns:a16="http://schemas.microsoft.com/office/drawing/2014/main" id="{11BFB0C2-2BAB-EDDB-583C-C02014310E31}"/>
              </a:ext>
            </a:extLst>
          </p:cNvPr>
          <p:cNvSpPr txBox="1">
            <a:spLocks/>
          </p:cNvSpPr>
          <p:nvPr/>
        </p:nvSpPr>
        <p:spPr>
          <a:xfrm>
            <a:off x="461010" y="348627"/>
            <a:ext cx="9144000" cy="89249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900" b="1" dirty="0"/>
              <a:t>1)</a:t>
            </a:r>
            <a:r>
              <a:rPr lang="en-GB" b="1" dirty="0"/>
              <a:t> </a:t>
            </a:r>
            <a:r>
              <a:rPr lang="en-US" sz="4500" b="1" dirty="0"/>
              <a:t>Setting Up The VM</a:t>
            </a:r>
            <a:endParaRPr lang="en-IT" sz="4500" b="1" dirty="0"/>
          </a:p>
        </p:txBody>
      </p:sp>
    </p:spTree>
    <p:extLst>
      <p:ext uri="{BB962C8B-B14F-4D97-AF65-F5344CB8AC3E}">
        <p14:creationId xmlns:p14="http://schemas.microsoft.com/office/powerpoint/2010/main" val="3638229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00982-E51B-4DB9-7546-33A5A2FE9E41}"/>
              </a:ext>
            </a:extLst>
          </p:cNvPr>
          <p:cNvSpPr>
            <a:spLocks noGrp="1"/>
          </p:cNvSpPr>
          <p:nvPr>
            <p:ph type="title"/>
          </p:nvPr>
        </p:nvSpPr>
        <p:spPr/>
        <p:txBody>
          <a:bodyPr/>
          <a:lstStyle/>
          <a:p>
            <a:r>
              <a:rPr lang="en-US" sz="4400" b="1" dirty="0"/>
              <a:t>2) Creating </a:t>
            </a:r>
            <a:r>
              <a:rPr lang="en-US" b="1" dirty="0"/>
              <a:t>The S</a:t>
            </a:r>
            <a:r>
              <a:rPr lang="en-US" sz="4400" b="1" dirty="0"/>
              <a:t>park </a:t>
            </a:r>
            <a:r>
              <a:rPr lang="en-US" b="1" dirty="0"/>
              <a:t>S</a:t>
            </a:r>
            <a:r>
              <a:rPr lang="en-US" sz="4400" b="1" dirty="0"/>
              <a:t>ession</a:t>
            </a:r>
            <a:endParaRPr lang="en-IT" b="1" dirty="0"/>
          </a:p>
        </p:txBody>
      </p:sp>
      <p:pic>
        <p:nvPicPr>
          <p:cNvPr id="4" name="Picture 12">
            <a:extLst>
              <a:ext uri="{FF2B5EF4-FFF2-40B4-BE49-F238E27FC236}">
                <a16:creationId xmlns:a16="http://schemas.microsoft.com/office/drawing/2014/main" id="{C35C052F-099A-109B-382B-16CF634C76CF}"/>
              </a:ext>
            </a:extLst>
          </p:cNvPr>
          <p:cNvPicPr>
            <a:picLocks noGrp="1" noChangeAspect="1"/>
          </p:cNvPicPr>
          <p:nvPr>
            <p:ph idx="1"/>
          </p:nvPr>
        </p:nvPicPr>
        <p:blipFill rotWithShape="1">
          <a:blip r:embed="rId2"/>
          <a:srcRect t="25594" b="16410"/>
          <a:stretch/>
        </p:blipFill>
        <p:spPr>
          <a:xfrm>
            <a:off x="2364272" y="2173184"/>
            <a:ext cx="7463456" cy="2885704"/>
          </a:xfrm>
          <a:prstGeom prst="rect">
            <a:avLst/>
          </a:prstGeom>
          <a:noFill/>
          <a:ln cap="flat">
            <a:noFill/>
          </a:ln>
        </p:spPr>
      </p:pic>
    </p:spTree>
    <p:extLst>
      <p:ext uri="{BB962C8B-B14F-4D97-AF65-F5344CB8AC3E}">
        <p14:creationId xmlns:p14="http://schemas.microsoft.com/office/powerpoint/2010/main" val="3374035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677D8-6CAF-C6E9-2E92-C9974C403224}"/>
              </a:ext>
            </a:extLst>
          </p:cNvPr>
          <p:cNvSpPr>
            <a:spLocks noGrp="1"/>
          </p:cNvSpPr>
          <p:nvPr>
            <p:ph type="ctrTitle"/>
          </p:nvPr>
        </p:nvSpPr>
        <p:spPr>
          <a:xfrm>
            <a:off x="-1242060" y="170973"/>
            <a:ext cx="9144000" cy="892493"/>
          </a:xfrm>
        </p:spPr>
        <p:txBody>
          <a:bodyPr>
            <a:normAutofit fontScale="90000"/>
          </a:bodyPr>
          <a:lstStyle/>
          <a:p>
            <a:r>
              <a:rPr lang="en-GB" sz="4900" b="1" dirty="0"/>
              <a:t>2)</a:t>
            </a:r>
            <a:r>
              <a:rPr lang="en-GB" b="1" dirty="0"/>
              <a:t> </a:t>
            </a:r>
            <a:r>
              <a:rPr lang="en-GB" sz="4900" b="1" dirty="0"/>
              <a:t>Problem</a:t>
            </a:r>
            <a:r>
              <a:rPr lang="en-GB" b="1" dirty="0"/>
              <a:t> </a:t>
            </a:r>
            <a:r>
              <a:rPr lang="en-GB" sz="4900" b="1" dirty="0"/>
              <a:t>description</a:t>
            </a:r>
            <a:endParaRPr lang="en-IT" sz="4900" b="1" dirty="0"/>
          </a:p>
        </p:txBody>
      </p:sp>
      <p:sp>
        <p:nvSpPr>
          <p:cNvPr id="6" name="Content Placeholder 2">
            <a:extLst>
              <a:ext uri="{FF2B5EF4-FFF2-40B4-BE49-F238E27FC236}">
                <a16:creationId xmlns:a16="http://schemas.microsoft.com/office/drawing/2014/main" id="{8FA99DDE-3515-5A1E-E950-0A0431FEFB09}"/>
              </a:ext>
            </a:extLst>
          </p:cNvPr>
          <p:cNvSpPr txBox="1">
            <a:spLocks/>
          </p:cNvSpPr>
          <p:nvPr/>
        </p:nvSpPr>
        <p:spPr>
          <a:xfrm>
            <a:off x="701040" y="145986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IT" dirty="0">
              <a:solidFill>
                <a:srgbClr val="FF0000"/>
              </a:solidFill>
            </a:endParaRPr>
          </a:p>
        </p:txBody>
      </p:sp>
      <p:sp>
        <p:nvSpPr>
          <p:cNvPr id="7" name="Content Placeholder 2">
            <a:extLst>
              <a:ext uri="{FF2B5EF4-FFF2-40B4-BE49-F238E27FC236}">
                <a16:creationId xmlns:a16="http://schemas.microsoft.com/office/drawing/2014/main" id="{0A3D0720-5CEC-764E-3877-CD3120E1DD0E}"/>
              </a:ext>
            </a:extLst>
          </p:cNvPr>
          <p:cNvSpPr txBox="1">
            <a:spLocks/>
          </p:cNvSpPr>
          <p:nvPr/>
        </p:nvSpPr>
        <p:spPr>
          <a:xfrm>
            <a:off x="838200" y="1527583"/>
            <a:ext cx="10515600" cy="3843655"/>
          </a:xfrm>
          <a:prstGeom prst="rect">
            <a:avLst/>
          </a:prstGeom>
          <a:noFill/>
          <a:ln cap="flat">
            <a:noFill/>
          </a:ln>
        </p:spPr>
        <p:txBody>
          <a:bodyPr vert="horz" wrap="square" lIns="91440" tIns="45720" rIns="91440" bIns="45720" rtlCol="0" anchor="t" anchorCtr="0" compatLnSpc="1">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28600" indent="-228600" algn="l">
              <a:lnSpc>
                <a:spcPct val="100000"/>
              </a:lnSpc>
              <a:buSzPct val="100000"/>
              <a:buFont typeface="Arial" pitchFamily="34"/>
              <a:buChar char="•"/>
              <a:defRPr sz="1800" b="0" i="0" u="none" strike="noStrike" kern="0" cap="none" spc="0" baseline="0">
                <a:solidFill>
                  <a:srgbClr val="000000"/>
                </a:solidFill>
                <a:uFillTx/>
              </a:defRPr>
            </a:pPr>
            <a:r>
              <a:rPr lang="en-US" sz="2800" dirty="0">
                <a:solidFill>
                  <a:srgbClr val="000000"/>
                </a:solidFill>
                <a:latin typeface="Century Gothic"/>
              </a:rPr>
              <a:t>There is a machine combines gases together and humidity in random fraction then injects them inside a heating chamber.</a:t>
            </a:r>
          </a:p>
          <a:p>
            <a:pPr marL="228600" indent="-228600" algn="l">
              <a:lnSpc>
                <a:spcPct val="100000"/>
              </a:lnSpc>
              <a:buSzPct val="100000"/>
              <a:buFont typeface="Arial" pitchFamily="34"/>
              <a:buChar char="•"/>
              <a:defRPr sz="1800" b="0" i="0" u="none" strike="noStrike" kern="0" cap="none" spc="0" baseline="0">
                <a:solidFill>
                  <a:srgbClr val="000000"/>
                </a:solidFill>
                <a:uFillTx/>
              </a:defRPr>
            </a:pPr>
            <a:r>
              <a:rPr lang="en-US" sz="2800" dirty="0">
                <a:solidFill>
                  <a:srgbClr val="000000"/>
                </a:solidFill>
                <a:latin typeface="Century Gothic"/>
              </a:rPr>
              <a:t>We have 14 electrical sensors inside the chamber that measures some physical parameters such as (CO, Humidity etc.)</a:t>
            </a:r>
          </a:p>
          <a:p>
            <a:pPr marL="228600" indent="-228600" algn="l">
              <a:lnSpc>
                <a:spcPct val="100000"/>
              </a:lnSpc>
              <a:buSzPct val="100000"/>
              <a:buFont typeface="Arial" pitchFamily="34"/>
              <a:buChar char="•"/>
              <a:defRPr sz="1800" b="0" i="0" u="none" strike="noStrike" kern="0" cap="none" spc="0" baseline="0">
                <a:solidFill>
                  <a:srgbClr val="000000"/>
                </a:solidFill>
                <a:uFillTx/>
              </a:defRPr>
            </a:pPr>
            <a:r>
              <a:rPr lang="en-US" sz="2800" dirty="0">
                <a:solidFill>
                  <a:srgbClr val="000000"/>
                </a:solidFill>
                <a:latin typeface="Century Gothic"/>
              </a:rPr>
              <a:t>We are taking the electrical resistances of these sensors as features in order to predict the amount of CO inside the chamber. </a:t>
            </a:r>
          </a:p>
        </p:txBody>
      </p:sp>
    </p:spTree>
    <p:extLst>
      <p:ext uri="{BB962C8B-B14F-4D97-AF65-F5344CB8AC3E}">
        <p14:creationId xmlns:p14="http://schemas.microsoft.com/office/powerpoint/2010/main" val="150746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CB2B1-0325-44BF-35FD-C8ECDB8B143B}"/>
              </a:ext>
            </a:extLst>
          </p:cNvPr>
          <p:cNvSpPr>
            <a:spLocks noGrp="1"/>
          </p:cNvSpPr>
          <p:nvPr>
            <p:ph type="title"/>
          </p:nvPr>
        </p:nvSpPr>
        <p:spPr/>
        <p:txBody>
          <a:bodyPr/>
          <a:lstStyle/>
          <a:p>
            <a:r>
              <a:rPr lang="en-GB" b="1" dirty="0"/>
              <a:t>2) Experimental setting</a:t>
            </a:r>
            <a:endParaRPr lang="en-IT" b="1" dirty="0"/>
          </a:p>
        </p:txBody>
      </p:sp>
      <p:sp>
        <p:nvSpPr>
          <p:cNvPr id="3" name="Content Placeholder 2">
            <a:extLst>
              <a:ext uri="{FF2B5EF4-FFF2-40B4-BE49-F238E27FC236}">
                <a16:creationId xmlns:a16="http://schemas.microsoft.com/office/drawing/2014/main" id="{37609409-6F9C-6422-31CB-D4F77AD94828}"/>
              </a:ext>
            </a:extLst>
          </p:cNvPr>
          <p:cNvSpPr>
            <a:spLocks noGrp="1"/>
          </p:cNvSpPr>
          <p:nvPr>
            <p:ph idx="1"/>
          </p:nvPr>
        </p:nvSpPr>
        <p:spPr>
          <a:xfrm>
            <a:off x="838200" y="1825625"/>
            <a:ext cx="10515600" cy="3157855"/>
          </a:xfrm>
        </p:spPr>
        <p:txBody>
          <a:bodyPr/>
          <a:lstStyle/>
          <a:p>
            <a:r>
              <a:rPr lang="en-IT" dirty="0"/>
              <a:t>We took our data from UCI website:</a:t>
            </a:r>
            <a:br>
              <a:rPr lang="en-IT" dirty="0"/>
            </a:br>
            <a:r>
              <a:rPr lang="en-GB" dirty="0">
                <a:hlinkClick r:id="rId2"/>
              </a:rPr>
              <a:t>https://archive.ics.uci.edu/dataset/487/gas+sensor+array+temperature+modulation</a:t>
            </a:r>
            <a:endParaRPr lang="en-GB" dirty="0"/>
          </a:p>
          <a:p>
            <a:r>
              <a:rPr lang="en-GB" dirty="0"/>
              <a:t>“Gas sensor array temperature modulation” dataset has 6938 views.</a:t>
            </a:r>
          </a:p>
          <a:p>
            <a:r>
              <a:rPr lang="en-GB" dirty="0"/>
              <a:t>Contains </a:t>
            </a:r>
            <a:r>
              <a:rPr lang="en-IT" b="0" i="0" dirty="0">
                <a:solidFill>
                  <a:srgbClr val="303030"/>
                </a:solidFill>
                <a:effectLst/>
                <a:latin typeface="ui-sans-serif"/>
              </a:rPr>
              <a:t>4095000</a:t>
            </a:r>
            <a:r>
              <a:rPr lang="en-GB" b="0" i="0" dirty="0">
                <a:solidFill>
                  <a:srgbClr val="303030"/>
                </a:solidFill>
                <a:effectLst/>
                <a:latin typeface="ui-sans-serif"/>
              </a:rPr>
              <a:t> instances and </a:t>
            </a:r>
          </a:p>
          <a:p>
            <a:r>
              <a:rPr lang="en-GB" dirty="0">
                <a:solidFill>
                  <a:srgbClr val="303030"/>
                </a:solidFill>
                <a:latin typeface="ui-sans-serif"/>
              </a:rPr>
              <a:t>Mostly this dataset used for the tasks: Classification and Regression. </a:t>
            </a:r>
            <a:endParaRPr lang="en-IT" dirty="0"/>
          </a:p>
        </p:txBody>
      </p:sp>
    </p:spTree>
    <p:extLst>
      <p:ext uri="{BB962C8B-B14F-4D97-AF65-F5344CB8AC3E}">
        <p14:creationId xmlns:p14="http://schemas.microsoft.com/office/powerpoint/2010/main" val="3118990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B01C0-29A0-791C-4982-38C20476489E}"/>
              </a:ext>
            </a:extLst>
          </p:cNvPr>
          <p:cNvSpPr>
            <a:spLocks noGrp="1"/>
          </p:cNvSpPr>
          <p:nvPr>
            <p:ph type="title"/>
          </p:nvPr>
        </p:nvSpPr>
        <p:spPr/>
        <p:txBody>
          <a:bodyPr/>
          <a:lstStyle/>
          <a:p>
            <a:r>
              <a:rPr lang="en-GB" b="1" dirty="0"/>
              <a:t>3) Exploratory analysis of the data:</a:t>
            </a:r>
            <a:endParaRPr lang="en-IT" b="1" dirty="0"/>
          </a:p>
        </p:txBody>
      </p:sp>
      <p:sp>
        <p:nvSpPr>
          <p:cNvPr id="4" name="Content Placeholder 2">
            <a:extLst>
              <a:ext uri="{FF2B5EF4-FFF2-40B4-BE49-F238E27FC236}">
                <a16:creationId xmlns:a16="http://schemas.microsoft.com/office/drawing/2014/main" id="{BB2BE89D-6F61-D97D-E0F9-443CDF530247}"/>
              </a:ext>
            </a:extLst>
          </p:cNvPr>
          <p:cNvSpPr txBox="1">
            <a:spLocks noGrp="1"/>
          </p:cNvSpPr>
          <p:nvPr>
            <p:ph idx="1"/>
          </p:nvPr>
        </p:nvSpPr>
        <p:spPr>
          <a:xfrm>
            <a:off x="617220" y="1496378"/>
            <a:ext cx="10515600" cy="1603375"/>
          </a:xfrm>
          <a:prstGeom prst="rect">
            <a:avLst/>
          </a:prstGeom>
          <a:noFill/>
          <a:ln cap="flat">
            <a:noFill/>
          </a:ln>
        </p:spPr>
        <p:txBody>
          <a:bodyPr vert="horz" wrap="square" lIns="91440" tIns="45720" rIns="91440" bIns="45720" rtlCol="0" anchor="t" anchorCtr="0" compatLnSpc="1">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28600" indent="-228600" algn="l">
              <a:lnSpc>
                <a:spcPct val="100000"/>
              </a:lnSpc>
              <a:buSzPct val="100000"/>
              <a:buFont typeface="Arial" pitchFamily="34"/>
              <a:buChar char="•"/>
              <a:defRPr sz="1800" b="0" i="0" u="none" strike="noStrike" kern="0" cap="none" spc="0" baseline="0">
                <a:solidFill>
                  <a:srgbClr val="000000"/>
                </a:solidFill>
                <a:uFillTx/>
              </a:defRPr>
            </a:pPr>
            <a:r>
              <a:rPr lang="en-GB" sz="2800" kern="0" dirty="0">
                <a:solidFill>
                  <a:srgbClr val="000000"/>
                </a:solidFill>
                <a:latin typeface="Century Gothic"/>
              </a:rPr>
              <a:t>We categorized the CO concentration levels into low, medium, or high concentrations based on predefined thresholds. </a:t>
            </a:r>
            <a:endParaRPr lang="en-US" sz="2800" kern="0" dirty="0">
              <a:solidFill>
                <a:srgbClr val="000000"/>
              </a:solidFill>
              <a:latin typeface="Century Gothic"/>
            </a:endParaRPr>
          </a:p>
        </p:txBody>
      </p:sp>
      <p:pic>
        <p:nvPicPr>
          <p:cNvPr id="5" name="Picture 4">
            <a:extLst>
              <a:ext uri="{FF2B5EF4-FFF2-40B4-BE49-F238E27FC236}">
                <a16:creationId xmlns:a16="http://schemas.microsoft.com/office/drawing/2014/main" id="{732CC8A0-BC38-CA19-DB4A-27EEBD107338}"/>
              </a:ext>
            </a:extLst>
          </p:cNvPr>
          <p:cNvPicPr>
            <a:picLocks noChangeAspect="1"/>
          </p:cNvPicPr>
          <p:nvPr/>
        </p:nvPicPr>
        <p:blipFill>
          <a:blip r:embed="rId2"/>
          <a:stretch>
            <a:fillRect/>
          </a:stretch>
        </p:blipFill>
        <p:spPr>
          <a:xfrm>
            <a:off x="3034145" y="2587317"/>
            <a:ext cx="5202382" cy="4064618"/>
          </a:xfrm>
          <a:prstGeom prst="rect">
            <a:avLst/>
          </a:prstGeom>
        </p:spPr>
      </p:pic>
    </p:spTree>
    <p:extLst>
      <p:ext uri="{BB962C8B-B14F-4D97-AF65-F5344CB8AC3E}">
        <p14:creationId xmlns:p14="http://schemas.microsoft.com/office/powerpoint/2010/main" val="3325734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7729A-F44A-26D9-386B-0AF4DF0F5F38}"/>
              </a:ext>
            </a:extLst>
          </p:cNvPr>
          <p:cNvSpPr>
            <a:spLocks noGrp="1"/>
          </p:cNvSpPr>
          <p:nvPr>
            <p:ph type="title"/>
          </p:nvPr>
        </p:nvSpPr>
        <p:spPr/>
        <p:txBody>
          <a:bodyPr/>
          <a:lstStyle/>
          <a:p>
            <a:r>
              <a:rPr lang="en-IT" b="1" dirty="0"/>
              <a:t>Observing Temperature</a:t>
            </a:r>
          </a:p>
        </p:txBody>
      </p:sp>
      <p:sp>
        <p:nvSpPr>
          <p:cNvPr id="3" name="Content Placeholder 2">
            <a:extLst>
              <a:ext uri="{FF2B5EF4-FFF2-40B4-BE49-F238E27FC236}">
                <a16:creationId xmlns:a16="http://schemas.microsoft.com/office/drawing/2014/main" id="{E79A51BA-9592-30C3-1213-D1D4C9631B06}"/>
              </a:ext>
            </a:extLst>
          </p:cNvPr>
          <p:cNvSpPr>
            <a:spLocks noGrp="1"/>
          </p:cNvSpPr>
          <p:nvPr>
            <p:ph idx="1"/>
          </p:nvPr>
        </p:nvSpPr>
        <p:spPr>
          <a:xfrm>
            <a:off x="838200" y="1825625"/>
            <a:ext cx="10515600" cy="447823"/>
          </a:xfrm>
        </p:spPr>
        <p:txBody>
          <a:bodyPr>
            <a:normAutofit lnSpcReduction="10000"/>
          </a:bodyPr>
          <a:lstStyle/>
          <a:p>
            <a:r>
              <a:rPr lang="en-IT" dirty="0"/>
              <a:t>For managing the memory issues we sampled 10% of the data.</a:t>
            </a:r>
          </a:p>
        </p:txBody>
      </p:sp>
      <p:pic>
        <p:nvPicPr>
          <p:cNvPr id="4" name="Picture 3">
            <a:extLst>
              <a:ext uri="{FF2B5EF4-FFF2-40B4-BE49-F238E27FC236}">
                <a16:creationId xmlns:a16="http://schemas.microsoft.com/office/drawing/2014/main" id="{13F55BA2-4E19-08AE-6146-39BE05AD5140}"/>
              </a:ext>
            </a:extLst>
          </p:cNvPr>
          <p:cNvPicPr>
            <a:picLocks noChangeAspect="1"/>
          </p:cNvPicPr>
          <p:nvPr/>
        </p:nvPicPr>
        <p:blipFill>
          <a:blip r:embed="rId2"/>
          <a:stretch>
            <a:fillRect/>
          </a:stretch>
        </p:blipFill>
        <p:spPr>
          <a:xfrm>
            <a:off x="0" y="2273448"/>
            <a:ext cx="12161461" cy="4038452"/>
          </a:xfrm>
          <a:prstGeom prst="rect">
            <a:avLst/>
          </a:prstGeom>
        </p:spPr>
      </p:pic>
    </p:spTree>
    <p:extLst>
      <p:ext uri="{BB962C8B-B14F-4D97-AF65-F5344CB8AC3E}">
        <p14:creationId xmlns:p14="http://schemas.microsoft.com/office/powerpoint/2010/main" val="730954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94909-7BFF-5C7A-8021-2FAE4399F80B}"/>
              </a:ext>
            </a:extLst>
          </p:cNvPr>
          <p:cNvSpPr>
            <a:spLocks noGrp="1"/>
          </p:cNvSpPr>
          <p:nvPr>
            <p:ph type="title"/>
          </p:nvPr>
        </p:nvSpPr>
        <p:spPr/>
        <p:txBody>
          <a:bodyPr/>
          <a:lstStyle/>
          <a:p>
            <a:r>
              <a:rPr lang="en-IT" b="1" dirty="0"/>
              <a:t>Distinct Values of Categorizable Data</a:t>
            </a:r>
          </a:p>
        </p:txBody>
      </p:sp>
      <p:sp>
        <p:nvSpPr>
          <p:cNvPr id="3" name="Content Placeholder 2">
            <a:extLst>
              <a:ext uri="{FF2B5EF4-FFF2-40B4-BE49-F238E27FC236}">
                <a16:creationId xmlns:a16="http://schemas.microsoft.com/office/drawing/2014/main" id="{B1673909-DECF-C339-2985-5A3EB802EDFB}"/>
              </a:ext>
            </a:extLst>
          </p:cNvPr>
          <p:cNvSpPr>
            <a:spLocks noGrp="1"/>
          </p:cNvSpPr>
          <p:nvPr>
            <p:ph idx="1"/>
          </p:nvPr>
        </p:nvSpPr>
        <p:spPr/>
        <p:txBody>
          <a:bodyPr/>
          <a:lstStyle/>
          <a:p>
            <a:r>
              <a:rPr lang="en-IT" dirty="0"/>
              <a:t>Temperature = 35200</a:t>
            </a:r>
          </a:p>
          <a:p>
            <a:r>
              <a:rPr lang="en-IT" dirty="0"/>
              <a:t>Heater Voltage = 4823</a:t>
            </a:r>
          </a:p>
          <a:p>
            <a:r>
              <a:rPr lang="en-IT" dirty="0"/>
              <a:t>CO = 3559</a:t>
            </a:r>
          </a:p>
          <a:p>
            <a:r>
              <a:rPr lang="en-IT" dirty="0"/>
              <a:t>Flow Rate = 25767</a:t>
            </a:r>
          </a:p>
          <a:p>
            <a:pPr marL="0" indent="0">
              <a:buNone/>
            </a:pPr>
            <a:r>
              <a:rPr lang="en-IT" dirty="0"/>
              <a:t> Since the Unique CO count is the lowest, the CO is a good choice for experimenting. </a:t>
            </a:r>
          </a:p>
        </p:txBody>
      </p:sp>
    </p:spTree>
    <p:extLst>
      <p:ext uri="{BB962C8B-B14F-4D97-AF65-F5344CB8AC3E}">
        <p14:creationId xmlns:p14="http://schemas.microsoft.com/office/powerpoint/2010/main" val="870958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A6B6CC08-E129-87E2-63AE-DD0683F448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61490"/>
            <a:ext cx="12192000" cy="37465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2DE838AC-3AFD-5949-A74F-794730133051}"/>
              </a:ext>
            </a:extLst>
          </p:cNvPr>
          <p:cNvSpPr>
            <a:spLocks noGrp="1"/>
          </p:cNvSpPr>
          <p:nvPr>
            <p:ph type="title"/>
          </p:nvPr>
        </p:nvSpPr>
        <p:spPr>
          <a:xfrm>
            <a:off x="255270" y="365125"/>
            <a:ext cx="10515600" cy="1325563"/>
          </a:xfrm>
        </p:spPr>
        <p:txBody>
          <a:bodyPr/>
          <a:lstStyle/>
          <a:p>
            <a:r>
              <a:rPr lang="en-IT" b="1" dirty="0"/>
              <a:t>Boxplot of the Categorizable Data</a:t>
            </a:r>
          </a:p>
        </p:txBody>
      </p:sp>
    </p:spTree>
    <p:extLst>
      <p:ext uri="{BB962C8B-B14F-4D97-AF65-F5344CB8AC3E}">
        <p14:creationId xmlns:p14="http://schemas.microsoft.com/office/powerpoint/2010/main" val="284765447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2664</TotalTime>
  <Words>703</Words>
  <Application>Microsoft Macintosh PowerPoint</Application>
  <PresentationFormat>Widescreen</PresentationFormat>
  <Paragraphs>74</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Century Gothic</vt:lpstr>
      <vt:lpstr>ui-sans-serif</vt:lpstr>
      <vt:lpstr>Office Theme</vt:lpstr>
      <vt:lpstr>PowerPoint Presentation</vt:lpstr>
      <vt:lpstr>PowerPoint Presentation</vt:lpstr>
      <vt:lpstr>2) Creating The Spark Session</vt:lpstr>
      <vt:lpstr>2) Problem description</vt:lpstr>
      <vt:lpstr>2) Experimental setting</vt:lpstr>
      <vt:lpstr>3) Exploratory analysis of the data:</vt:lpstr>
      <vt:lpstr>Observing Temperature</vt:lpstr>
      <vt:lpstr>Distinct Values of Categorizable Data</vt:lpstr>
      <vt:lpstr>Boxplot of the Categorizable Data</vt:lpstr>
      <vt:lpstr>4) Correlation Map of the Data</vt:lpstr>
      <vt:lpstr>4) Evaluation</vt:lpstr>
      <vt:lpstr>4) Evaluation</vt:lpstr>
      <vt:lpstr>5) Models</vt:lpstr>
      <vt:lpstr>6) Experiment</vt:lpstr>
      <vt:lpstr>6) Experiment</vt:lpstr>
      <vt:lpstr>7) Results of the Experiment</vt:lpstr>
      <vt:lpstr>7) Results of the Experiment</vt:lpstr>
      <vt:lpstr>8)  Discussion of results.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Mahmut Kaan Molla - mahmutkaan.molla@studio.unibo.it</dc:creator>
  <cp:lastModifiedBy>Mahmut Kaan Molla - mahmutkaan.molla@studio.unibo.it</cp:lastModifiedBy>
  <cp:revision>2</cp:revision>
  <dcterms:created xsi:type="dcterms:W3CDTF">2024-02-10T12:20:12Z</dcterms:created>
  <dcterms:modified xsi:type="dcterms:W3CDTF">2024-02-12T08:44:22Z</dcterms:modified>
</cp:coreProperties>
</file>