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0099F3-CEF0-4D2E-AF9A-93A5AB9178CC}">
  <a:tblStyle styleId="{7D0099F3-CEF0-4D2E-AF9A-93A5AB9178CC}"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1D3D4A-D1EF-409E-9360-E1236F93C99B}" styleName="Table_1">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 styleId="{4BC7F4FF-08BB-4594-8FB1-D8C8D70117D1}" styleName="Table_2">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lastCol>
    <a:firstCol>
      <a:tcTxStyle b="on" i="off"/>
    </a:firstCol>
    <a:lastRow>
      <a:tcTxStyle b="on" i="off"/>
      <a:tcStyle>
        <a:tcBdr>
          <a:top>
            <a:ln cap="flat" cmpd="sng" w="25400">
              <a:solidFill>
                <a:schemeClr val="accent1"/>
              </a:solidFill>
              <a:prstDash val="solid"/>
              <a:round/>
              <a:headEnd len="sm" w="sm" type="none"/>
              <a:tailEnd len="sm" w="sm" type="none"/>
            </a:ln>
          </a:top>
        </a:tcBdr>
        <a:fill>
          <a:solidFill>
            <a:srgbClr val="E9EFF7"/>
          </a:solidFill>
        </a:fill>
      </a:tcStyle>
    </a:lastRow>
    <a:seCell>
      <a:tcTxStyle/>
    </a:seCell>
    <a:swCell>
      <a:tcTxStyle/>
    </a:swCell>
    <a:firstRow>
      <a:tcTxStyle b="on" i="off"/>
      <a:tcStyle>
        <a:fill>
          <a:solidFill>
            <a:srgbClr val="E9EFF7"/>
          </a:solidFill>
        </a:fill>
      </a:tcStyle>
    </a:firstRow>
    <a:neCell>
      <a:tcTxStyle/>
    </a:neCell>
    <a:nwCell>
      <a:tcTxStyle/>
    </a:nwCell>
  </a:tblStyle>
  <a:tblStyle styleId="{0411AF49-50B0-490F-B77B-B4CD93039419}" styleName="Table_3">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_Location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_Location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_Location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_Location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_Locations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_Locations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_Locations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_Locations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_Locations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_Locations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_Locations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_Locations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_Locations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_Locations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_Build_Group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_Build_Group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_Build_Group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_Build_Group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_Application_Group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_Application_Group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_Application_Group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_Application_Group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_Application_Groups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_Application_Groups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1_Application_Groups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_Application_Groups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1_Dependency_Group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_Dependency_Group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1_Dependency_Group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1_Dependency_Group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1_Dependency_Groups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_Dependency_Groups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1_Dependency_Groups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1_Dependency_Groups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9_Location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_Location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8c3b61b8e5_0_3_Location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8c3b61b8e5_0_3_Location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9_Location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_Location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c3b61b8e5_0_3_Location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8c3b61b8e5_0_3_Location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9_Locations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_Locations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8c3b61b8e5_0_3_Locations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8c3b61b8e5_0_3_Locations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9_Locations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_Locations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8c3b61b8e5_0_3_Locations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8c3b61b8e5_0_3_Locations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19_Locations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_Locations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8c3b61b8e5_0_3_Locations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8c3b61b8e5_0_3_Locations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19_Locations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_Locations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8c3b61b8e5_0_3_Locations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8c3b61b8e5_0_3_Locations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9_Locations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_Locations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8c3b61b8e5_0_3_Locations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8c3b61b8e5_0_3_Locations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9_Build_Group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_Build_Group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8c3b61b8e5_0_3_Build_Group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8c3b61b8e5_0_3_Build_Group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19_Build_Group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_Build_Group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8c3b61b8e5_0_3_Build_Group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g8c3b61b8e5_0_3_Build_Group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9_Application_Group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9_Application_Group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8c3b61b8e5_0_3_Application_Group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8c3b61b8e5_0_3_Application_Group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19_Application_Group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9_Application_Group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8c3b61b8e5_0_3_Application_Group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g8c3b61b8e5_0_3_Application_Group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19_Application_Groups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9_Application_Groups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8c3b61b8e5_0_3_Application_Groups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8c3b61b8e5_0_3_Application_Groups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19_Application_Groups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_Application_Groups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8c3b61b8e5_0_3_Application_Groups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8c3b61b8e5_0_3_Application_Groups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9_Dependency_Group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_Dependency_Group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8c3b61b8e5_0_3_Dependency_Groups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g8c3b61b8e5_0_3_Dependency_Groups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9_Dependency_Group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_Dependency_Group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c3b61b8e5_0_3_Dependency_Groups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g8c3b61b8e5_0_3_Dependency_Groups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9_Dependency_Groups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_Dependency_Groups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8c3b61b8e5_0_3_Dependency_Groups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g8c3b61b8e5_0_3_Dependency_Groups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19_Dependency_Groups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9_Dependency_Groups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8c3b61b8e5_0_3_Dependency_Groups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g8c3b61b8e5_0_3_Dependency_Groups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_rId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_rId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0"/>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7.png"/><Relationship Id="rId5" Type="http://schemas.openxmlformats.org/officeDocument/2006/relationships/image" Target="../media/image17.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3.png"/><Relationship Id="rId5" Type="http://schemas.openxmlformats.org/officeDocument/2006/relationships/image" Target="../media/image39.png"/><Relationship Id="rId6"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4.png"/><Relationship Id="rId5" Type="http://schemas.openxmlformats.org/officeDocument/2006/relationships/image" Target="../media/image38.png"/><Relationship Id="rId6"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44.png"/><Relationship Id="rId5" Type="http://schemas.openxmlformats.org/officeDocument/2006/relationships/image" Target="../media/image35.png"/><Relationship Id="rId6"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45.png"/><Relationship Id="rId5" Type="http://schemas.openxmlformats.org/officeDocument/2006/relationships/image" Target="../media/image37.png"/><Relationship Id="rId6" Type="http://schemas.openxmlformats.org/officeDocument/2006/relationships/image" Target="../media/image5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48.png"/><Relationship Id="rId6"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47.png"/><Relationship Id="rId5" Type="http://schemas.openxmlformats.org/officeDocument/2006/relationships/image" Target="../media/image46.png"/><Relationship Id="rId6"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51.png"/><Relationship Id="rId5" Type="http://schemas.openxmlformats.org/officeDocument/2006/relationships/image" Target="../media/image56.png"/><Relationship Id="rId6"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53.png"/><Relationship Id="rId5" Type="http://schemas.openxmlformats.org/officeDocument/2006/relationships/image" Target="../media/image55.png"/><Relationship Id="rId6"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57.png"/><Relationship Id="rId5" Type="http://schemas.openxmlformats.org/officeDocument/2006/relationships/image" Target="../media/image5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0" y="2071375"/>
            <a:ext cx="11684100" cy="3354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3200" u="none" cap="none" strike="noStrike">
                <a:solidFill>
                  <a:srgbClr val="000000"/>
                </a:solidFill>
                <a:latin typeface="Arial"/>
                <a:ea typeface="Arial"/>
                <a:cs typeface="Arial"/>
                <a:sym typeface="Arial"/>
              </a:rPr>
              <a:t>CLOUD ASSESSMENT</a:t>
            </a:r>
            <a:endParaRPr b="0" i="0" sz="2700" u="none" cap="none" strike="noStrike">
              <a:solidFill>
                <a:srgbClr val="1E90FF"/>
              </a:solidFill>
              <a:latin typeface="Arial"/>
              <a:ea typeface="Arial"/>
              <a:cs typeface="Arial"/>
              <a:sym typeface="Arial"/>
            </a:endParaRPr>
          </a:p>
          <a:p>
            <a:pPr indent="0" lvl="0" marL="0" marR="0" rtl="0" algn="r">
              <a:spcBef>
                <a:spcPts val="0"/>
              </a:spcBef>
              <a:spcAft>
                <a:spcPts val="0"/>
              </a:spcAft>
              <a:buNone/>
            </a:pPr>
            <a:r>
              <a:t/>
            </a:r>
            <a:endParaRPr b="0" i="0" sz="2700" u="none" cap="none" strike="noStrike">
              <a:solidFill>
                <a:srgbClr val="1E90FF"/>
              </a:solidFill>
              <a:latin typeface="Arial"/>
              <a:ea typeface="Arial"/>
              <a:cs typeface="Arial"/>
              <a:sym typeface="Arial"/>
            </a:endParaRPr>
          </a:p>
          <a:p>
            <a:pPr indent="0" lvl="0" marL="0" marR="0" rtl="0" algn="r">
              <a:spcBef>
                <a:spcPts val="0"/>
              </a:spcBef>
              <a:spcAft>
                <a:spcPts val="0"/>
              </a:spcAft>
              <a:buNone/>
            </a:pPr>
            <a:r>
              <a:rPr b="0" i="0" lang="en-US" sz="2700" u="none" cap="none" strike="noStrike">
                <a:solidFill>
                  <a:srgbClr val="1E90FF"/>
                </a:solidFill>
                <a:latin typeface="Arial"/>
                <a:ea typeface="Arial"/>
                <a:cs typeface="Arial"/>
                <a:sym typeface="Arial"/>
              </a:rPr>
              <a:t>Prepared For: </a:t>
            </a:r>
            <a:r>
              <a:rPr lang="en-US" sz="2700">
                <a:solidFill>
                  <a:srgbClr val="1E90FF"/>
                </a:solidFill>
              </a:rPr>
              <a:t>Google Lab Customer 20041</a:t>
            </a:r>
            <a:endParaRPr b="0" i="0" sz="1800" u="none" cap="none" strike="noStrike">
              <a:solidFill>
                <a:srgbClr val="000000"/>
              </a:solidFill>
              <a:latin typeface="Arial"/>
              <a:ea typeface="Arial"/>
              <a:cs typeface="Arial"/>
              <a:sym typeface="Arial"/>
            </a:endParaRPr>
          </a:p>
          <a:p>
            <a:pPr indent="0" lvl="0" marL="0" marR="0" rtl="0" algn="r">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r">
              <a:spcBef>
                <a:spcPts val="0"/>
              </a:spcBef>
              <a:spcAft>
                <a:spcPts val="0"/>
              </a:spcAft>
              <a:buNone/>
            </a:pPr>
            <a:r>
              <a:rPr lang="en-US" sz="1800"/>
              <a:t>February 01, 2022</a:t>
            </a:r>
            <a:endParaRPr/>
          </a:p>
          <a:p>
            <a:pPr indent="0" lvl="0" marL="0" marR="0" rtl="0" algn="r">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r">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r">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r">
              <a:spcBef>
                <a:spcPts val="0"/>
              </a:spcBef>
              <a:spcAft>
                <a:spcPts val="0"/>
              </a:spcAft>
              <a:buNone/>
            </a:pPr>
            <a:r>
              <a:rPr b="0" i="0" lang="en-US" sz="1800" u="none" cap="none" strike="noStrike">
                <a:solidFill>
                  <a:srgbClr val="000000"/>
                </a:solidFill>
                <a:latin typeface="Arial"/>
                <a:ea typeface="Arial"/>
                <a:cs typeface="Arial"/>
                <a:sym typeface="Arial"/>
              </a:rPr>
              <a:t>Delivered By: StratoZone LLC.</a:t>
            </a:r>
            <a:endParaRPr/>
          </a:p>
          <a:p>
            <a:pPr indent="0" lvl="0" marL="0" marR="0" rtl="0" algn="r">
              <a:spcBef>
                <a:spcPts val="0"/>
              </a:spcBef>
              <a:spcAft>
                <a:spcPts val="0"/>
              </a:spcAft>
              <a:buNone/>
            </a:pPr>
            <a:r>
              <a:rPr b="0" i="0" lang="en-US" sz="1800" u="none" cap="none" strike="noStrike">
                <a:solidFill>
                  <a:srgbClr val="000000"/>
                </a:solidFill>
                <a:latin typeface="Arial"/>
                <a:ea typeface="Arial"/>
                <a:cs typeface="Arial"/>
                <a:sym typeface="Arial"/>
              </a:rPr>
              <a:t>www.stratozone.com</a:t>
            </a:r>
            <a:endParaRPr b="0" i="0" sz="1800" u="none" cap="none" strike="noStrike">
              <a:solidFill>
                <a:srgbClr val="000000"/>
              </a:solidFill>
              <a:latin typeface="Arial"/>
              <a:ea typeface="Arial"/>
              <a:cs typeface="Arial"/>
              <a:sym typeface="Arial"/>
            </a:endParaRPr>
          </a:p>
        </p:txBody>
      </p:sp>
      <p:sp>
        <p:nvSpPr>
          <p:cNvPr id="85" name="Google Shape;85;p13"/>
          <p:cNvSpPr txBox="1"/>
          <p:nvPr/>
        </p:nvSpPr>
        <p:spPr>
          <a:xfrm>
            <a:off x="406400" y="4445000"/>
            <a:ext cx="4318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08080"/>
                </a:solidFill>
                <a:latin typeface="Arial"/>
                <a:ea typeface="Arial"/>
                <a:cs typeface="Arial"/>
                <a:sym typeface="Arial"/>
              </a:rPr>
              <a:t>NOTICE OF CONFIDENTIALITY</a:t>
            </a:r>
            <a:endParaRPr/>
          </a:p>
          <a:p>
            <a:pPr indent="0" lvl="0" marL="0" marR="0" rtl="0" algn="l">
              <a:spcBef>
                <a:spcPts val="0"/>
              </a:spcBef>
              <a:spcAft>
                <a:spcPts val="0"/>
              </a:spcAft>
              <a:buNone/>
            </a:pPr>
            <a:r>
              <a:rPr lang="en-US" sz="1200">
                <a:solidFill>
                  <a:srgbClr val="808080"/>
                </a:solidFill>
                <a:latin typeface="Arial"/>
                <a:ea typeface="Arial"/>
                <a:cs typeface="Arial"/>
                <a:sym typeface="Arial"/>
              </a:rPr>
              <a:t>This document contains proprietary and confidential information. It is being furnished to the recipient shown above in confidence with the understanding that it will not, without prior permission of StratoZone LLC, be duplicated, used, or disclosed in whole or in part for any reason other than for evaluation by the recipient.</a:t>
            </a:r>
            <a:endParaRPr sz="1200">
              <a:solidFill>
                <a:srgbClr val="808080"/>
              </a:solidFill>
              <a:latin typeface="Arial"/>
              <a:ea typeface="Arial"/>
              <a:cs typeface="Arial"/>
              <a:sym typeface="Arial"/>
            </a:endParaRPr>
          </a:p>
        </p:txBody>
      </p:sp>
      <p:sp>
        <p:nvSpPr>
          <p:cNvPr id="86" name="Google Shape;86;p13"/>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3"/>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88" name="Google Shape;88;p13"/>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89" name="Google Shape;89;p13"/>
          <p:cNvPicPr preferRelativeResize="0"/>
          <p:nvPr/>
        </p:nvPicPr>
        <p:blipFill>
          <a:blip r:embed="rId4">
            <a:alphaModFix/>
          </a:blip>
          <a:stretch>
            <a:fillRect/>
          </a:stretch>
        </p:blipFill>
        <p:spPr>
          <a:xfrm>
            <a:off x="7924800" y="599698"/>
            <a:ext cx="3657600" cy="5786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Atlanta</a:t>
            </a:r>
            <a:endParaRPr sz="3200">
              <a:solidFill>
                <a:srgbClr val="1E90FF"/>
              </a:solidFill>
            </a:endParaRPr>
          </a:p>
        </p:txBody>
      </p:sp>
      <p:graphicFrame>
        <p:nvGraphicFramePr>
          <p:cNvPr id="179" name="Google Shape;179;p22"/>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180" name="Google Shape;180;p22"/>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4.8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10.3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181" name="Google Shape;181;p22"/>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35.8 MB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75%</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80%</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99%</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100%</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182" name="Google Shape;182;p22"/>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22"/>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184" name="Google Shape;184;p22"/>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185" name="Google Shape;185;p22"/>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186" name="Google Shape;186;p22"/>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187" name="Google Shape;187;p22"/>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Boston</a:t>
            </a:r>
            <a:endParaRPr sz="3200">
              <a:solidFill>
                <a:srgbClr val="1E90FF"/>
              </a:solidFill>
            </a:endParaRPr>
          </a:p>
        </p:txBody>
      </p:sp>
      <p:graphicFrame>
        <p:nvGraphicFramePr>
          <p:cNvPr id="193" name="Google Shape;193;p23"/>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194" name="Google Shape;194;p23"/>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236.7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9.9</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195" name="Google Shape;195;p23"/>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75.4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84%</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89%</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48%</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49%</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196" name="Google Shape;196;p23"/>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3"/>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198" name="Google Shape;198;p23"/>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199" name="Google Shape;199;p23"/>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200" name="Google Shape;200;p23"/>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201" name="Google Shape;201;p23"/>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Chicago</a:t>
            </a:r>
            <a:endParaRPr sz="3200">
              <a:solidFill>
                <a:srgbClr val="1E90FF"/>
              </a:solidFill>
            </a:endParaRPr>
          </a:p>
        </p:txBody>
      </p:sp>
      <p:graphicFrame>
        <p:nvGraphicFramePr>
          <p:cNvPr id="207" name="Google Shape;207;p24"/>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208" name="Google Shape;208;p24"/>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11</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2.4 TB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209" name="Google Shape;209;p24"/>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975.6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86%</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90%</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21%</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23%</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210" name="Google Shape;210;p24"/>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4"/>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212" name="Google Shape;212;p24"/>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213" name="Google Shape;213;p24"/>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214" name="Google Shape;214;p24"/>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215" name="Google Shape;215;p24"/>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Lab Datacenter</a:t>
            </a:r>
            <a:endParaRPr sz="3200">
              <a:solidFill>
                <a:srgbClr val="1E90FF"/>
              </a:solidFill>
            </a:endParaRPr>
          </a:p>
        </p:txBody>
      </p:sp>
      <p:graphicFrame>
        <p:nvGraphicFramePr>
          <p:cNvPr id="221" name="Google Shape;221;p25"/>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222" name="Google Shape;222;p25"/>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74.8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11.1</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223" name="Google Shape;223;p25"/>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26.4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27%</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224" name="Google Shape;224;p25"/>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5"/>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226" name="Google Shape;226;p25"/>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227" name="Google Shape;227;p25"/>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228" name="Google Shape;228;p25"/>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229" name="Google Shape;229;p25"/>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Lab Datacenter Manual</a:t>
            </a:r>
            <a:endParaRPr sz="3200">
              <a:solidFill>
                <a:srgbClr val="1E90FF"/>
              </a:solidFill>
            </a:endParaRPr>
          </a:p>
        </p:txBody>
      </p:sp>
      <p:graphicFrame>
        <p:nvGraphicFramePr>
          <p:cNvPr id="235" name="Google Shape;235;p26"/>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236" name="Google Shape;236;p26"/>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19</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5.0 TB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33 TB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237" name="Google Shape;237;p26"/>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950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238" name="Google Shape;238;p26"/>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6"/>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240" name="Google Shape;240;p26"/>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241" name="Google Shape;241;p26"/>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242" name="Google Shape;242;p26"/>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243" name="Google Shape;243;p26"/>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New York</a:t>
            </a:r>
            <a:endParaRPr sz="3200">
              <a:solidFill>
                <a:srgbClr val="1E90FF"/>
              </a:solidFill>
            </a:endParaRPr>
          </a:p>
        </p:txBody>
      </p:sp>
      <p:graphicFrame>
        <p:nvGraphicFramePr>
          <p:cNvPr id="249" name="Google Shape;249;p27"/>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250" name="Google Shape;250;p27"/>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100.9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251" name="Google Shape;251;p27"/>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39.9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84%</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88%</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28%</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31%</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252" name="Google Shape;252;p27"/>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7"/>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254" name="Google Shape;254;p27"/>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255" name="Google Shape;255;p27"/>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256" name="Google Shape;256;p27"/>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257" name="Google Shape;257;p27"/>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San Francisco</a:t>
            </a:r>
            <a:endParaRPr sz="3200">
              <a:solidFill>
                <a:srgbClr val="1E90FF"/>
              </a:solidFill>
            </a:endParaRPr>
          </a:p>
        </p:txBody>
      </p:sp>
      <p:graphicFrame>
        <p:nvGraphicFramePr>
          <p:cNvPr id="263" name="Google Shape;263;p28"/>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264" name="Google Shape;264;p28"/>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2.1 TB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9.2</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13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265" name="Google Shape;265;p28"/>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544.7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88%</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6%</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266" name="Google Shape;266;p28"/>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8"/>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268" name="Google Shape;268;p28"/>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269" name="Google Shape;269;p28"/>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270" name="Google Shape;270;p28"/>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271" name="Google Shape;271;p28"/>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Dev / Test Servers</a:t>
            </a:r>
            <a:endParaRPr sz="3200">
              <a:solidFill>
                <a:srgbClr val="1E90FF"/>
              </a:solidFill>
            </a:endParaRPr>
          </a:p>
        </p:txBody>
      </p:sp>
      <p:graphicFrame>
        <p:nvGraphicFramePr>
          <p:cNvPr id="277" name="Google Shape;277;p29"/>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278" name="Google Shape;278;p29"/>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18</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2.7 TB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9.4</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279" name="Google Shape;279;p29"/>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1.1 TB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85%</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89%</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31%</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33%</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280" name="Google Shape;280;p29"/>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9"/>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282" name="Google Shape;282;p29"/>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283" name="Google Shape;283;p29"/>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284" name="Google Shape;284;p29"/>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285" name="Google Shape;285;p29"/>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Production Servers</a:t>
            </a:r>
            <a:endParaRPr sz="3200">
              <a:solidFill>
                <a:srgbClr val="1E90FF"/>
              </a:solidFill>
            </a:endParaRPr>
          </a:p>
        </p:txBody>
      </p:sp>
      <p:graphicFrame>
        <p:nvGraphicFramePr>
          <p:cNvPr id="291" name="Google Shape;291;p30"/>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292" name="Google Shape;292;p30"/>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2.1 TB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9.2</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13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293" name="Google Shape;293;p30"/>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544.7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88%</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6%</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294" name="Google Shape;294;p30"/>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30"/>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296" name="Google Shape;296;p30"/>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297" name="Google Shape;297;p30"/>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298" name="Google Shape;298;p30"/>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299" name="Google Shape;299;p30"/>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ERP - Development</a:t>
            </a:r>
            <a:endParaRPr sz="3200">
              <a:solidFill>
                <a:srgbClr val="1E90FF"/>
              </a:solidFill>
            </a:endParaRPr>
          </a:p>
        </p:txBody>
      </p:sp>
      <p:graphicFrame>
        <p:nvGraphicFramePr>
          <p:cNvPr id="305" name="Google Shape;305;p31"/>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306" name="Google Shape;306;p31"/>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839.5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8.5</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26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307" name="Google Shape;307;p31"/>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265.9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90%</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10%</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11%</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308" name="Google Shape;308;p31"/>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31"/>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310" name="Google Shape;310;p31"/>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311" name="Google Shape;311;p31"/>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312" name="Google Shape;312;p31"/>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313" name="Google Shape;313;p31"/>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Table of Contents</a:t>
            </a:r>
            <a:endParaRPr sz="3200">
              <a:solidFill>
                <a:srgbClr val="1E90FF"/>
              </a:solidFill>
            </a:endParaRPr>
          </a:p>
        </p:txBody>
      </p:sp>
      <p:sp>
        <p:nvSpPr>
          <p:cNvPr id="95" name="Google Shape;95;p14"/>
          <p:cNvSpPr txBox="1"/>
          <p:nvPr/>
        </p:nvSpPr>
        <p:spPr>
          <a:xfrm>
            <a:off x="381000" y="956508"/>
            <a:ext cx="5334000" cy="502701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Introduction</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Our Assessment and Planning Approach</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What We Did for Your Assessment</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What We Looked At</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What We Found at a High Level</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Location/Group Based Findings</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Cloud Readiness</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Infrastructure-as-a-Services (IaaS) Fit Score</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Platform-as-a-Services (PaaS) Fit Candidates</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Financial Comparison</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Cost Center</a:t>
            </a:r>
            <a:endParaRPr/>
          </a:p>
          <a:p>
            <a:pPr indent="0" lvl="0" marL="0" marR="0" rtl="0" algn="l">
              <a:lnSpc>
                <a:spcPct val="150000"/>
              </a:lnSpc>
              <a:spcBef>
                <a:spcPts val="0"/>
              </a:spcBef>
              <a:spcAft>
                <a:spcPts val="0"/>
              </a:spcAft>
              <a:buNone/>
            </a:pPr>
            <a:r>
              <a:rPr lang="en-US" sz="1800">
                <a:solidFill>
                  <a:srgbClr val="000000"/>
                </a:solidFill>
                <a:latin typeface="Arial"/>
                <a:ea typeface="Arial"/>
                <a:cs typeface="Arial"/>
                <a:sym typeface="Arial"/>
              </a:rPr>
              <a:t>Next Steps</a:t>
            </a:r>
            <a:endParaRPr sz="1800">
              <a:solidFill>
                <a:srgbClr val="000000"/>
              </a:solidFill>
              <a:latin typeface="Arial"/>
              <a:ea typeface="Arial"/>
              <a:cs typeface="Arial"/>
              <a:sym typeface="Arial"/>
            </a:endParaRPr>
          </a:p>
        </p:txBody>
      </p:sp>
      <p:sp>
        <p:nvSpPr>
          <p:cNvPr id="96" name="Google Shape;96;p14"/>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4"/>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98" name="Google Shape;98;p14"/>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ERP - Production</a:t>
            </a:r>
            <a:endParaRPr sz="3200">
              <a:solidFill>
                <a:srgbClr val="1E90FF"/>
              </a:solidFill>
            </a:endParaRPr>
          </a:p>
        </p:txBody>
      </p:sp>
      <p:graphicFrame>
        <p:nvGraphicFramePr>
          <p:cNvPr id="319" name="Google Shape;319;p32"/>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320" name="Google Shape;320;p32"/>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6</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741.4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321" name="Google Shape;321;p32"/>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263.7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92%</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24%</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26%</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322" name="Google Shape;322;p32"/>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32"/>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324" name="Google Shape;324;p32"/>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325" name="Google Shape;325;p32"/>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326" name="Google Shape;326;p32"/>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327" name="Google Shape;327;p32"/>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OrderON - Production</a:t>
            </a:r>
            <a:endParaRPr sz="3200">
              <a:solidFill>
                <a:srgbClr val="1E90FF"/>
              </a:solidFill>
            </a:endParaRPr>
          </a:p>
        </p:txBody>
      </p:sp>
      <p:graphicFrame>
        <p:nvGraphicFramePr>
          <p:cNvPr id="333" name="Google Shape;333;p33"/>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334" name="Google Shape;334;p33"/>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176.5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335" name="Google Shape;335;p33"/>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94.2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85%</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89%</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10%</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12%</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336" name="Google Shape;336;p33"/>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33"/>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338" name="Google Shape;338;p33"/>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339" name="Google Shape;339;p33"/>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340" name="Google Shape;340;p33"/>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341" name="Google Shape;341;p33"/>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OrderON - Test</a:t>
            </a:r>
            <a:endParaRPr sz="3200">
              <a:solidFill>
                <a:srgbClr val="1E90FF"/>
              </a:solidFill>
            </a:endParaRPr>
          </a:p>
        </p:txBody>
      </p:sp>
      <p:graphicFrame>
        <p:nvGraphicFramePr>
          <p:cNvPr id="347" name="Google Shape;347;p34"/>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348" name="Google Shape;348;p34"/>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229.8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349" name="Google Shape;349;p34"/>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148.0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94%</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95%</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12%</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14%</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350" name="Google Shape;350;p34"/>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34"/>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352" name="Google Shape;352;p34"/>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353" name="Google Shape;353;p34"/>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354" name="Google Shape;354;p34"/>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355" name="Google Shape;355;p34"/>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Boston</a:t>
            </a:r>
            <a:endParaRPr sz="3200">
              <a:solidFill>
                <a:srgbClr val="1E90FF"/>
              </a:solidFill>
            </a:endParaRPr>
          </a:p>
        </p:txBody>
      </p:sp>
      <p:graphicFrame>
        <p:nvGraphicFramePr>
          <p:cNvPr id="361" name="Google Shape;361;p35"/>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362" name="Google Shape;362;p35"/>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879.5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9.2</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18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363" name="Google Shape;363;p35"/>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249.7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86%</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90%</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6%</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364" name="Google Shape;364;p35"/>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5"/>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366" name="Google Shape;366;p35"/>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367" name="Google Shape;367;p35"/>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368" name="Google Shape;368;p35"/>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369" name="Google Shape;369;p35"/>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6"/>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Chicago</a:t>
            </a:r>
            <a:endParaRPr sz="3200">
              <a:solidFill>
                <a:srgbClr val="1E90FF"/>
              </a:solidFill>
            </a:endParaRPr>
          </a:p>
        </p:txBody>
      </p:sp>
      <p:graphicFrame>
        <p:nvGraphicFramePr>
          <p:cNvPr id="375" name="Google Shape;375;p36"/>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376" name="Google Shape;376;p36"/>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149.9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377" name="Google Shape;377;p36"/>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91.0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94%</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96%</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16%</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18%</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378" name="Google Shape;378;p36"/>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36"/>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380" name="Google Shape;380;p36"/>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381" name="Google Shape;381;p36"/>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382" name="Google Shape;382;p36"/>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383" name="Google Shape;383;p36"/>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7"/>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New York</a:t>
            </a:r>
            <a:endParaRPr sz="3200">
              <a:solidFill>
                <a:srgbClr val="1E90FF"/>
              </a:solidFill>
            </a:endParaRPr>
          </a:p>
        </p:txBody>
      </p:sp>
      <p:graphicFrame>
        <p:nvGraphicFramePr>
          <p:cNvPr id="389" name="Google Shape;389;p37"/>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390" name="Google Shape;390;p37"/>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39.7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391" name="Google Shape;391;p37"/>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16.1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83%</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89%</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16%</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18%</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392" name="Google Shape;392;p37"/>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37"/>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394" name="Google Shape;394;p37"/>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395" name="Google Shape;395;p37"/>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396" name="Google Shape;396;p37"/>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397" name="Google Shape;397;p37"/>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8"/>
          <p:cNvSpPr txBox="1"/>
          <p:nvPr/>
        </p:nvSpPr>
        <p:spPr>
          <a:xfrm>
            <a:off x="381000" y="152400"/>
            <a:ext cx="114300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Findings for </a:t>
            </a:r>
            <a:r>
              <a:rPr lang="en-US" sz="3200">
                <a:solidFill>
                  <a:srgbClr val="1E90FF"/>
                </a:solidFill>
              </a:rPr>
              <a:t>San Francisco</a:t>
            </a:r>
            <a:endParaRPr sz="3200">
              <a:solidFill>
                <a:srgbClr val="1E90FF"/>
              </a:solidFill>
            </a:endParaRPr>
          </a:p>
        </p:txBody>
      </p:sp>
      <p:graphicFrame>
        <p:nvGraphicFramePr>
          <p:cNvPr id="403" name="Google Shape;403;p38"/>
          <p:cNvGraphicFramePr/>
          <p:nvPr/>
        </p:nvGraphicFramePr>
        <p:xfrm>
          <a:off x="444500" y="1007308"/>
          <a:ext cx="3000000" cy="3000000"/>
        </p:xfrm>
        <a:graphic>
          <a:graphicData uri="http://schemas.openxmlformats.org/drawingml/2006/table">
            <a:tbl>
              <a:tblPr bandRow="1" firstRow="1">
                <a:noFill/>
                <a:tableStyleId>{7D0099F3-CEF0-4D2E-AF9A-93A5AB9178CC}</a:tableStyleId>
              </a:tblPr>
              <a:tblGrid>
                <a:gridCol w="3725325"/>
                <a:gridCol w="3725325"/>
                <a:gridCol w="3725325"/>
              </a:tblGrid>
              <a:tr h="254000">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Age Distribution</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Operating Systems</a:t>
                      </a:r>
                      <a:endParaRPr b="1" sz="1400">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1" lang="en-US">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Memory Distribution</a:t>
                      </a:r>
                      <a:endParaRPr b="1" sz="1400">
                        <a:solidFill>
                          <a:srgbClr val="000000"/>
                        </a:solidFill>
                        <a:latin typeface="Arial"/>
                        <a:ea typeface="Arial"/>
                        <a:cs typeface="Arial"/>
                        <a:sym typeface="Arial"/>
                      </a:endParaRPr>
                    </a:p>
                  </a:txBody>
                  <a:tcPr marT="45725" marB="45725" marR="91450" marL="91450" anchor="ctr"/>
                </a:tc>
              </a:tr>
            </a:tbl>
          </a:graphicData>
        </a:graphic>
      </p:graphicFrame>
      <p:graphicFrame>
        <p:nvGraphicFramePr>
          <p:cNvPr id="404" name="Google Shape;404;p38"/>
          <p:cNvGraphicFramePr/>
          <p:nvPr/>
        </p:nvGraphicFramePr>
        <p:xfrm>
          <a:off x="444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Statistics</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Assets:</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Total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739.7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Asset 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7.4</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marR="0" rtl="0" algn="l">
                        <a:spcBef>
                          <a:spcPts val="0"/>
                        </a:spcBef>
                        <a:spcAft>
                          <a:spcPts val="0"/>
                        </a:spcAft>
                        <a:buNone/>
                      </a:pPr>
                      <a:r>
                        <a:rPr lang="en-US" sz="1300">
                          <a:latin typeface="Arial"/>
                          <a:ea typeface="Arial"/>
                          <a:cs typeface="Arial"/>
                          <a:sym typeface="Arial"/>
                        </a:rPr>
                        <a:t>Average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48 GB</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405" name="Google Shape;405;p38"/>
          <p:cNvGraphicFramePr/>
          <p:nvPr/>
        </p:nvGraphicFramePr>
        <p:xfrm>
          <a:off x="5778500" y="3579965"/>
          <a:ext cx="3000000" cy="3000000"/>
        </p:xfrm>
        <a:graphic>
          <a:graphicData uri="http://schemas.openxmlformats.org/drawingml/2006/table">
            <a:tbl>
              <a:tblPr bandRow="1" firstRow="1">
                <a:noFill/>
                <a:tableStyleId>{E01D3D4A-D1EF-409E-9360-E1236F93C99B}</a:tableStyleId>
              </a:tblPr>
              <a:tblGrid>
                <a:gridCol w="2540000"/>
                <a:gridCol w="2540000"/>
              </a:tblGrid>
              <a:tr h="177800">
                <a:tc>
                  <a:txBody>
                    <a:bodyPr/>
                    <a:lstStyle/>
                    <a:p>
                      <a:pPr indent="0" lvl="0" marL="0" marR="0" rtl="0" algn="l">
                        <a:spcBef>
                          <a:spcPts val="0"/>
                        </a:spcBef>
                        <a:spcAft>
                          <a:spcPts val="0"/>
                        </a:spcAft>
                        <a:buNone/>
                      </a:pPr>
                      <a:r>
                        <a:rPr b="0" lang="en-US" sz="1400">
                          <a:solidFill>
                            <a:srgbClr val="FFFFFF"/>
                          </a:solidFill>
                          <a:latin typeface="Arial"/>
                          <a:ea typeface="Arial"/>
                          <a:cs typeface="Arial"/>
                          <a:sym typeface="Arial"/>
                        </a:rPr>
                        <a:t>Asset Performance</a:t>
                      </a:r>
                      <a:endParaRPr b="0" sz="14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Total Used Storage: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207.2 GB</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Used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98%</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Memory:</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99%</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7%</a:t>
                      </a:r>
                      <a:endParaRPr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Average Peak CPU Usage:</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8%</a:t>
                      </a:r>
                      <a:endParaRPr sz="1200">
                        <a:solidFill>
                          <a:srgbClr val="000000"/>
                        </a:solidFill>
                        <a:latin typeface="Arial"/>
                        <a:ea typeface="Arial"/>
                        <a:cs typeface="Arial"/>
                        <a:sym typeface="Arial"/>
                      </a:endParaRPr>
                    </a:p>
                  </a:txBody>
                  <a:tcPr marT="45725" marB="45725" marR="91450" marL="91450"/>
                </a:tc>
              </a:tr>
            </a:tbl>
          </a:graphicData>
        </a:graphic>
      </p:graphicFrame>
      <p:sp>
        <p:nvSpPr>
          <p:cNvPr id="406" name="Google Shape;406;p38"/>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38"/>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408" name="Google Shape;408;p38"/>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409" name="Google Shape;409;p38"/>
          <p:cNvPicPr preferRelativeResize="0"/>
          <p:nvPr/>
        </p:nvPicPr>
        <p:blipFill>
          <a:blip r:embed="rId4">
            <a:alphaModFix/>
          </a:blip>
          <a:stretch>
            <a:fillRect/>
          </a:stretch>
        </p:blipFill>
        <p:spPr>
          <a:xfrm>
            <a:off x="386846" y="1280160"/>
            <a:ext cx="2810804" cy="2267700"/>
          </a:xfrm>
          <a:prstGeom prst="rect">
            <a:avLst/>
          </a:prstGeom>
          <a:noFill/>
          <a:ln>
            <a:noFill/>
          </a:ln>
        </p:spPr>
      </p:pic>
      <p:pic>
        <p:nvPicPr>
          <p:cNvPr id="410" name="Google Shape;410;p38"/>
          <p:cNvPicPr preferRelativeResize="0"/>
          <p:nvPr/>
        </p:nvPicPr>
        <p:blipFill>
          <a:blip r:embed="rId5">
            <a:alphaModFix/>
          </a:blip>
          <a:stretch>
            <a:fillRect/>
          </a:stretch>
        </p:blipFill>
        <p:spPr>
          <a:xfrm>
            <a:off x="3547872" y="1307649"/>
            <a:ext cx="3630299" cy="1810386"/>
          </a:xfrm>
          <a:prstGeom prst="rect">
            <a:avLst/>
          </a:prstGeom>
          <a:noFill/>
          <a:ln>
            <a:noFill/>
          </a:ln>
        </p:spPr>
      </p:pic>
      <p:pic>
        <p:nvPicPr>
          <p:cNvPr id="411" name="Google Shape;411;p38"/>
          <p:cNvPicPr preferRelativeResize="0"/>
          <p:nvPr/>
        </p:nvPicPr>
        <p:blipFill>
          <a:blip r:embed="rId6">
            <a:alphaModFix/>
          </a:blip>
          <a:stretch>
            <a:fillRect/>
          </a:stretch>
        </p:blipFill>
        <p:spPr>
          <a:xfrm>
            <a:off x="7510272" y="1308776"/>
            <a:ext cx="3200400" cy="22014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nvSpPr>
        <p:spPr>
          <a:xfrm>
            <a:off x="381000" y="2159000"/>
            <a:ext cx="11430000" cy="89255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200">
                <a:solidFill>
                  <a:srgbClr val="1E90FF"/>
                </a:solidFill>
              </a:rPr>
              <a:t>Cloud Readiness</a:t>
            </a:r>
            <a:endParaRPr sz="5200">
              <a:solidFill>
                <a:srgbClr val="1E90FF"/>
              </a:solidFill>
            </a:endParaRPr>
          </a:p>
        </p:txBody>
      </p:sp>
      <p:sp>
        <p:nvSpPr>
          <p:cNvPr id="417" name="Google Shape;417;p39"/>
          <p:cNvSpPr txBox="1"/>
          <p:nvPr/>
        </p:nvSpPr>
        <p:spPr>
          <a:xfrm>
            <a:off x="381000" y="3178552"/>
            <a:ext cx="114300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8" name="Google Shape;418;p39"/>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39"/>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420" name="Google Shape;420;p39"/>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0"/>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Cloud Readiness Findings</a:t>
            </a:r>
            <a:endParaRPr sz="3200">
              <a:solidFill>
                <a:srgbClr val="1E90FF"/>
              </a:solidFill>
            </a:endParaRPr>
          </a:p>
        </p:txBody>
      </p:sp>
      <p:sp>
        <p:nvSpPr>
          <p:cNvPr id="426" name="Google Shape;426;p40"/>
          <p:cNvSpPr txBox="1"/>
          <p:nvPr/>
        </p:nvSpPr>
        <p:spPr>
          <a:xfrm>
            <a:off x="381000" y="829508"/>
            <a:ext cx="11430000"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We conducted a cloud readiness analysis on each of the assets within your assessment scope. The resulting cloud readiness score is intended to capture the asset's fit in public cloud, based on specific infrastructure characteristics. These characteristics include capacity, performance, age, operating systems, and other machine-based attributes. </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US" sz="1400">
                <a:solidFill>
                  <a:srgbClr val="000000"/>
                </a:solidFill>
                <a:latin typeface="Arial"/>
                <a:ea typeface="Arial"/>
                <a:cs typeface="Arial"/>
                <a:sym typeface="Arial"/>
              </a:rPr>
              <a:t>Overall, this score describes the level of remediation your assets might require for a successful migration to public cloud (under a re-host migration). This score may impact the total cost of migrating certain assets to public cloud.  The cloud readiness score for all your selected build groups is shown below.</a:t>
            </a:r>
            <a:endParaRPr sz="1400">
              <a:solidFill>
                <a:srgbClr val="000000"/>
              </a:solidFill>
              <a:latin typeface="Arial"/>
              <a:ea typeface="Arial"/>
              <a:cs typeface="Arial"/>
              <a:sym typeface="Arial"/>
            </a:endParaRPr>
          </a:p>
        </p:txBody>
      </p:sp>
      <p:sp>
        <p:nvSpPr>
          <p:cNvPr id="427" name="Google Shape;427;p40"/>
          <p:cNvSpPr txBox="1"/>
          <p:nvPr/>
        </p:nvSpPr>
        <p:spPr>
          <a:xfrm>
            <a:off x="381000" y="5049321"/>
            <a:ext cx="1117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40"/>
          <p:cNvSpPr txBox="1"/>
          <p:nvPr/>
        </p:nvSpPr>
        <p:spPr>
          <a:xfrm>
            <a:off x="5461000" y="6438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40"/>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430" name="Google Shape;430;p40"/>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431" name="Google Shape;431;p40" title="Cloud Readiness Score Distribution"/>
          <p:cNvPicPr preferRelativeResize="0"/>
          <p:nvPr/>
        </p:nvPicPr>
        <p:blipFill>
          <a:blip r:embed="rId4">
            <a:alphaModFix/>
          </a:blip>
          <a:stretch>
            <a:fillRect/>
          </a:stretch>
        </p:blipFill>
        <p:spPr>
          <a:xfrm>
            <a:off x="448056" y="2628202"/>
            <a:ext cx="4526401" cy="2296553"/>
          </a:xfrm>
          <a:prstGeom prst="rect">
            <a:avLst/>
          </a:prstGeom>
          <a:noFill/>
          <a:ln>
            <a:noFill/>
          </a:ln>
        </p:spPr>
      </p:pic>
      <p:pic>
        <p:nvPicPr>
          <p:cNvPr id="432" name="Google Shape;432;p40" title="Cloud Readiness Score Distribution"/>
          <p:cNvPicPr preferRelativeResize="0"/>
          <p:nvPr/>
        </p:nvPicPr>
        <p:blipFill>
          <a:blip r:embed="rId5">
            <a:alphaModFix/>
          </a:blip>
          <a:stretch>
            <a:fillRect/>
          </a:stretch>
        </p:blipFill>
        <p:spPr>
          <a:xfrm>
            <a:off x="5605272" y="2625656"/>
            <a:ext cx="5751601" cy="347194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Cloud Readiness Preferences</a:t>
            </a:r>
            <a:endParaRPr sz="3200">
              <a:solidFill>
                <a:srgbClr val="1E90FF"/>
              </a:solidFill>
            </a:endParaRPr>
          </a:p>
        </p:txBody>
      </p:sp>
      <p:sp>
        <p:nvSpPr>
          <p:cNvPr id="438" name="Google Shape;438;p41"/>
          <p:cNvSpPr txBox="1"/>
          <p:nvPr/>
        </p:nvSpPr>
        <p:spPr>
          <a:xfrm>
            <a:off x="381000" y="829508"/>
            <a:ext cx="1117600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The cloud readiness score is impacted by your response to questions in the StratoZone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portal.  The table below shows the parameters that are taken into consideration for the basic cloud readiness scoring along with your indicated preference for each parameter. </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US" sz="1400">
                <a:solidFill>
                  <a:srgbClr val="000000"/>
                </a:solidFill>
                <a:latin typeface="Arial"/>
                <a:ea typeface="Arial"/>
                <a:cs typeface="Arial"/>
                <a:sym typeface="Arial"/>
              </a:rPr>
              <a:t>The StratoSlate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planning engine can be used to further analyze the impact of effort and cost, as well as a services engagement with StratoZone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or your delivery partner.</a:t>
            </a:r>
            <a:endParaRPr sz="1400">
              <a:solidFill>
                <a:srgbClr val="000000"/>
              </a:solidFill>
              <a:latin typeface="Arial"/>
              <a:ea typeface="Arial"/>
              <a:cs typeface="Arial"/>
              <a:sym typeface="Arial"/>
            </a:endParaRPr>
          </a:p>
        </p:txBody>
      </p:sp>
      <p:graphicFrame>
        <p:nvGraphicFramePr>
          <p:cNvPr id="439" name="Google Shape;439;p41"/>
          <p:cNvGraphicFramePr/>
          <p:nvPr/>
        </p:nvGraphicFramePr>
        <p:xfrm>
          <a:off x="444500" y="2126059"/>
          <a:ext cx="3000000" cy="3000000"/>
        </p:xfrm>
        <a:graphic>
          <a:graphicData uri="http://schemas.openxmlformats.org/drawingml/2006/table">
            <a:tbl>
              <a:tblPr bandRow="1" firstRow="1">
                <a:noFill/>
                <a:tableStyleId>{E01D3D4A-D1EF-409E-9360-E1236F93C99B}</a:tableStyleId>
              </a:tblPr>
              <a:tblGrid>
                <a:gridCol w="7620000"/>
                <a:gridCol w="3175000"/>
              </a:tblGrid>
              <a:tr h="203200">
                <a:tc>
                  <a:txBody>
                    <a:bodyPr/>
                    <a:lstStyle/>
                    <a:p>
                      <a:pPr indent="0" lvl="0" marL="0" marR="0" rtl="0" algn="l">
                        <a:spcBef>
                          <a:spcPts val="0"/>
                        </a:spcBef>
                        <a:spcAft>
                          <a:spcPts val="0"/>
                        </a:spcAft>
                        <a:buNone/>
                      </a:pPr>
                      <a:r>
                        <a:rPr lang="en-US" sz="1600">
                          <a:solidFill>
                            <a:srgbClr val="FFFFFF"/>
                          </a:solidFill>
                        </a:rPr>
                        <a:t>Cloud Readiness Characteristic</a:t>
                      </a:r>
                      <a:endParaRPr sz="16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600">
                          <a:solidFill>
                            <a:srgbClr val="FFFFFF"/>
                          </a:solidFill>
                        </a:rPr>
                        <a:t>Your Indicated Importance</a:t>
                      </a:r>
                      <a:endParaRPr sz="1600">
                        <a:solidFill>
                          <a:srgbClr val="FFFFFF"/>
                        </a:solidFill>
                      </a:endParaRPr>
                    </a:p>
                  </a:txBody>
                  <a:tcPr marT="45725" marB="45725" marR="91450" marL="91450" anchor="ctr"/>
                </a:tc>
              </a:tr>
              <a:tr h="177800">
                <a:tc>
                  <a:txBody>
                    <a:bodyPr/>
                    <a:lstStyle/>
                    <a:p>
                      <a:pPr indent="0" lvl="0" marL="0" rtl="0" algn="l">
                        <a:spcBef>
                          <a:spcPts val="0"/>
                        </a:spcBef>
                        <a:spcAft>
                          <a:spcPts val="0"/>
                        </a:spcAft>
                        <a:buNone/>
                      </a:pPr>
                      <a:r>
                        <a:rPr lang="en-US" sz="1300">
                          <a:latin typeface="Arial"/>
                          <a:ea typeface="Arial"/>
                          <a:cs typeface="Arial"/>
                          <a:sym typeface="Arial"/>
                        </a:rPr>
                        <a:t>Your preference regarding high-performance assets</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a:latin typeface="Arial"/>
                          <a:ea typeface="Arial"/>
                          <a:cs typeface="Arial"/>
                          <a:sym typeface="Arial"/>
                        </a:rPr>
                        <a:t>Maybe</a:t>
                      </a:r>
                      <a:endParaRPr sz="1400">
                        <a:latin typeface="Arial"/>
                        <a:ea typeface="Arial"/>
                        <a:cs typeface="Arial"/>
                        <a:sym typeface="Arial"/>
                      </a:endParaRPr>
                    </a:p>
                  </a:txBody>
                  <a:tcPr marT="45725" marB="45725" marR="91450" marL="91450" anchor="ctr"/>
                </a:tc>
              </a:tr>
              <a:tr h="177800">
                <a:tc>
                  <a:txBody>
                    <a:bodyPr/>
                    <a:lstStyle/>
                    <a:p>
                      <a:pPr indent="0" lvl="0" marL="0" rtl="0" algn="l">
                        <a:spcBef>
                          <a:spcPts val="0"/>
                        </a:spcBef>
                        <a:spcAft>
                          <a:spcPts val="0"/>
                        </a:spcAft>
                        <a:buNone/>
                      </a:pPr>
                      <a:r>
                        <a:rPr lang="en-US" sz="1300">
                          <a:latin typeface="Arial"/>
                          <a:ea typeface="Arial"/>
                          <a:cs typeface="Arial"/>
                          <a:sym typeface="Arial"/>
                        </a:rPr>
                        <a:t>Your ability to exit a selected public cloud provider</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a:latin typeface="Arial"/>
                          <a:ea typeface="Arial"/>
                          <a:cs typeface="Arial"/>
                          <a:sym typeface="Arial"/>
                        </a:rPr>
                        <a:t>Somewhat</a:t>
                      </a:r>
                      <a:endParaRPr sz="1400">
                        <a:latin typeface="Arial"/>
                        <a:ea typeface="Arial"/>
                        <a:cs typeface="Arial"/>
                        <a:sym typeface="Arial"/>
                      </a:endParaRPr>
                    </a:p>
                  </a:txBody>
                  <a:tcPr marT="45725" marB="45725" marR="91450" marL="91450" anchor="ctr"/>
                </a:tc>
              </a:tr>
              <a:tr h="177800">
                <a:tc>
                  <a:txBody>
                    <a:bodyPr/>
                    <a:lstStyle/>
                    <a:p>
                      <a:pPr indent="0" lvl="0" marL="0" rtl="0" algn="l">
                        <a:spcBef>
                          <a:spcPts val="0"/>
                        </a:spcBef>
                        <a:spcAft>
                          <a:spcPts val="0"/>
                        </a:spcAft>
                        <a:buNone/>
                      </a:pPr>
                      <a:r>
                        <a:rPr lang="en-US" sz="1300">
                          <a:latin typeface="Arial"/>
                          <a:ea typeface="Arial"/>
                          <a:cs typeface="Arial"/>
                          <a:sym typeface="Arial"/>
                        </a:rPr>
                        <a:t>Your preference regarding older assets</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a:latin typeface="Arial"/>
                          <a:ea typeface="Arial"/>
                          <a:cs typeface="Arial"/>
                          <a:sym typeface="Arial"/>
                        </a:rPr>
                        <a:t>Somewhat</a:t>
                      </a:r>
                      <a:endParaRPr sz="1400">
                        <a:latin typeface="Arial"/>
                        <a:ea typeface="Arial"/>
                        <a:cs typeface="Arial"/>
                        <a:sym typeface="Arial"/>
                      </a:endParaRPr>
                    </a:p>
                  </a:txBody>
                  <a:tcPr marT="45725" marB="45725" marR="91450" marL="91450" anchor="ctr"/>
                </a:tc>
              </a:tr>
              <a:tr h="177800">
                <a:tc>
                  <a:txBody>
                    <a:bodyPr/>
                    <a:lstStyle/>
                    <a:p>
                      <a:pPr indent="0" lvl="0" marL="0" rtl="0" algn="l">
                        <a:spcBef>
                          <a:spcPts val="0"/>
                        </a:spcBef>
                        <a:spcAft>
                          <a:spcPts val="0"/>
                        </a:spcAft>
                        <a:buNone/>
                      </a:pPr>
                      <a:r>
                        <a:rPr lang="en-US" sz="1300">
                          <a:latin typeface="Arial"/>
                          <a:ea typeface="Arial"/>
                          <a:cs typeface="Arial"/>
                          <a:sym typeface="Arial"/>
                        </a:rPr>
                        <a:t>Your preference to migrate certain higher-risk roles (ex: DB Server)</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a:latin typeface="Arial"/>
                          <a:ea typeface="Arial"/>
                          <a:cs typeface="Arial"/>
                          <a:sym typeface="Arial"/>
                        </a:rPr>
                        <a:t>Maybe</a:t>
                      </a:r>
                      <a:endParaRPr sz="1400">
                        <a:latin typeface="Arial"/>
                        <a:ea typeface="Arial"/>
                        <a:cs typeface="Arial"/>
                        <a:sym typeface="Arial"/>
                      </a:endParaRPr>
                    </a:p>
                  </a:txBody>
                  <a:tcPr marT="45725" marB="45725" marR="91450" marL="91450" anchor="ctr"/>
                </a:tc>
              </a:tr>
              <a:tr h="177800">
                <a:tc>
                  <a:txBody>
                    <a:bodyPr/>
                    <a:lstStyle/>
                    <a:p>
                      <a:pPr indent="0" lvl="0" marL="0" rtl="0" algn="l">
                        <a:spcBef>
                          <a:spcPts val="0"/>
                        </a:spcBef>
                        <a:spcAft>
                          <a:spcPts val="0"/>
                        </a:spcAft>
                        <a:buNone/>
                      </a:pPr>
                      <a:r>
                        <a:rPr lang="en-US" sz="1300">
                          <a:latin typeface="Arial"/>
                          <a:ea typeface="Arial"/>
                          <a:cs typeface="Arial"/>
                          <a:sym typeface="Arial"/>
                        </a:rPr>
                        <a:t>Your desire to move assets with high network dependency</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a:latin typeface="Arial"/>
                          <a:ea typeface="Arial"/>
                          <a:cs typeface="Arial"/>
                          <a:sym typeface="Arial"/>
                        </a:rPr>
                        <a:t>Yes</a:t>
                      </a:r>
                      <a:endParaRPr sz="1400">
                        <a:latin typeface="Arial"/>
                        <a:ea typeface="Arial"/>
                        <a:cs typeface="Arial"/>
                        <a:sym typeface="Arial"/>
                      </a:endParaRPr>
                    </a:p>
                  </a:txBody>
                  <a:tcPr marT="45725" marB="45725" marR="91450" marL="91450" anchor="ctr"/>
                </a:tc>
              </a:tr>
              <a:tr h="177800">
                <a:tc>
                  <a:txBody>
                    <a:bodyPr/>
                    <a:lstStyle/>
                    <a:p>
                      <a:pPr indent="0" lvl="0" marL="0" rtl="0" algn="l">
                        <a:spcBef>
                          <a:spcPts val="0"/>
                        </a:spcBef>
                        <a:spcAft>
                          <a:spcPts val="0"/>
                        </a:spcAft>
                        <a:buNone/>
                      </a:pPr>
                      <a:r>
                        <a:rPr lang="en-US" sz="1300">
                          <a:latin typeface="Arial"/>
                          <a:ea typeface="Arial"/>
                          <a:cs typeface="Arial"/>
                          <a:sym typeface="Arial"/>
                        </a:rPr>
                        <a:t>Your preference regarding remediating unsupported OS’s</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a:latin typeface="Arial"/>
                          <a:ea typeface="Arial"/>
                          <a:cs typeface="Arial"/>
                          <a:sym typeface="Arial"/>
                        </a:rPr>
                        <a:t>Yes</a:t>
                      </a:r>
                      <a:endParaRPr sz="1400">
                        <a:latin typeface="Arial"/>
                        <a:ea typeface="Arial"/>
                        <a:cs typeface="Arial"/>
                        <a:sym typeface="Arial"/>
                      </a:endParaRPr>
                    </a:p>
                  </a:txBody>
                  <a:tcPr marT="45725" marB="45725" marR="91450" marL="91450" anchor="ctr"/>
                </a:tc>
              </a:tr>
            </a:tbl>
          </a:graphicData>
        </a:graphic>
      </p:graphicFrame>
      <p:sp>
        <p:nvSpPr>
          <p:cNvPr id="440" name="Google Shape;440;p41"/>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41"/>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442" name="Google Shape;442;p41"/>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Introduction</a:t>
            </a:r>
            <a:endParaRPr sz="3200">
              <a:solidFill>
                <a:srgbClr val="1E90FF"/>
              </a:solidFill>
            </a:endParaRPr>
          </a:p>
        </p:txBody>
      </p:sp>
      <p:sp>
        <p:nvSpPr>
          <p:cNvPr id="104" name="Google Shape;104;p15"/>
          <p:cNvSpPr txBox="1"/>
          <p:nvPr/>
        </p:nvSpPr>
        <p:spPr>
          <a:xfrm>
            <a:off x="381000" y="956508"/>
            <a:ext cx="96520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Shaping the what, where, when, and how of a transition to the cloud is essential to optimizing cost and reducing risk. The StratoZone</a:t>
            </a:r>
            <a:r>
              <a:rPr baseline="30000" lang="en-US" sz="1800">
                <a:solidFill>
                  <a:srgbClr val="000000"/>
                </a:solidFill>
                <a:latin typeface="Arial"/>
                <a:ea typeface="Arial"/>
                <a:cs typeface="Arial"/>
                <a:sym typeface="Arial"/>
              </a:rPr>
              <a:t>®</a:t>
            </a:r>
            <a:r>
              <a:rPr lang="en-US" sz="1800">
                <a:solidFill>
                  <a:srgbClr val="000000"/>
                </a:solidFill>
                <a:latin typeface="Arial"/>
                <a:ea typeface="Arial"/>
                <a:cs typeface="Arial"/>
                <a:sym typeface="Arial"/>
              </a:rPr>
              <a:t> Cloud Assessment and Planning Service (CAPS) delivers a powerful assessment and cloud-decision-framework that answers these questions with quantitative and qualitative analysis.</a:t>
            </a:r>
            <a:endParaRPr/>
          </a:p>
          <a:p>
            <a:pPr indent="0" lvl="0" marL="0" marR="0" rtl="0" algn="l">
              <a:spcBef>
                <a:spcPts val="0"/>
              </a:spcBef>
              <a:spcAft>
                <a:spcPts val="0"/>
              </a:spcAft>
              <a:buNone/>
            </a:pPr>
            <a:r>
              <a:t/>
            </a:r>
            <a:endParaRPr sz="1800">
              <a:solidFill>
                <a:srgbClr val="000000"/>
              </a:solidFill>
              <a:latin typeface="Arial"/>
              <a:ea typeface="Arial"/>
              <a:cs typeface="Arial"/>
              <a:sym typeface="Arial"/>
            </a:endParaRPr>
          </a:p>
          <a:p>
            <a:pPr indent="0" lvl="0" marL="0" marR="0" rtl="0" algn="l">
              <a:spcBef>
                <a:spcPts val="0"/>
              </a:spcBef>
              <a:spcAft>
                <a:spcPts val="0"/>
              </a:spcAft>
              <a:buNone/>
            </a:pPr>
            <a:r>
              <a:rPr lang="en-US" sz="1800">
                <a:solidFill>
                  <a:srgbClr val="000000"/>
                </a:solidFill>
                <a:latin typeface="Arial"/>
                <a:ea typeface="Arial"/>
                <a:cs typeface="Arial"/>
                <a:sym typeface="Arial"/>
              </a:rPr>
              <a:t>Our assessment, driven by the industry-leading StratoZone</a:t>
            </a:r>
            <a:r>
              <a:rPr baseline="30000" lang="en-US" sz="1800">
                <a:solidFill>
                  <a:srgbClr val="000000"/>
                </a:solidFill>
                <a:latin typeface="Arial"/>
                <a:ea typeface="Arial"/>
                <a:cs typeface="Arial"/>
                <a:sym typeface="Arial"/>
              </a:rPr>
              <a:t>®</a:t>
            </a:r>
            <a:r>
              <a:rPr lang="en-US" sz="1800">
                <a:solidFill>
                  <a:srgbClr val="000000"/>
                </a:solidFill>
                <a:latin typeface="Arial"/>
                <a:ea typeface="Arial"/>
                <a:cs typeface="Arial"/>
                <a:sym typeface="Arial"/>
              </a:rPr>
              <a:t> SaaS platform, lays the groundwork to help you analyze your current infrastructure efficiency, plan for public or hybrid cloud, create financial justification, get true cost of ownership, and reduce migration risk. This solution rapidly provides critical insights for customers planning to integrate public or hybrid cloud into their computing infrastructure while delivering actionable results.</a:t>
            </a:r>
            <a:endParaRPr/>
          </a:p>
          <a:p>
            <a:pPr indent="0" lvl="0" marL="0" marR="0" rtl="0" algn="l">
              <a:spcBef>
                <a:spcPts val="0"/>
              </a:spcBef>
              <a:spcAft>
                <a:spcPts val="0"/>
              </a:spcAft>
              <a:buNone/>
            </a:pPr>
            <a:r>
              <a:t/>
            </a:r>
            <a:endParaRPr sz="1800">
              <a:solidFill>
                <a:srgbClr val="000000"/>
              </a:solidFill>
              <a:latin typeface="Arial"/>
              <a:ea typeface="Arial"/>
              <a:cs typeface="Arial"/>
              <a:sym typeface="Arial"/>
            </a:endParaRPr>
          </a:p>
          <a:p>
            <a:pPr indent="0" lvl="0" marL="0" marR="0" rtl="0" algn="l">
              <a:spcBef>
                <a:spcPts val="0"/>
              </a:spcBef>
              <a:spcAft>
                <a:spcPts val="0"/>
              </a:spcAft>
              <a:buNone/>
            </a:pPr>
            <a:r>
              <a:rPr lang="en-US" sz="1800">
                <a:solidFill>
                  <a:srgbClr val="000000"/>
                </a:solidFill>
                <a:latin typeface="Arial"/>
                <a:ea typeface="Arial"/>
                <a:cs typeface="Arial"/>
                <a:sym typeface="Arial"/>
              </a:rPr>
              <a:t>Our capabilities extend beyond the assessment to advanced planning and execution including application mapping, cloud architecture, migration planning, and migration execution, thereby providing a singular, end-to-end service for enterprise customers.</a:t>
            </a:r>
            <a:endParaRPr/>
          </a:p>
          <a:p>
            <a:pPr indent="0" lvl="0" marL="0" marR="0" rtl="0" algn="l">
              <a:spcBef>
                <a:spcPts val="0"/>
              </a:spcBef>
              <a:spcAft>
                <a:spcPts val="0"/>
              </a:spcAft>
              <a:buNone/>
            </a:pPr>
            <a:r>
              <a:t/>
            </a:r>
            <a:endParaRPr sz="1800">
              <a:solidFill>
                <a:srgbClr val="000000"/>
              </a:solidFill>
              <a:latin typeface="Arial"/>
              <a:ea typeface="Arial"/>
              <a:cs typeface="Arial"/>
              <a:sym typeface="Arial"/>
            </a:endParaRPr>
          </a:p>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5" name="Google Shape;105;p15"/>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5"/>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107" name="Google Shape;107;p15"/>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Infrastructure-as-a-Service (IaaS) Fit Score</a:t>
            </a:r>
            <a:endParaRPr sz="3200">
              <a:solidFill>
                <a:srgbClr val="1E90FF"/>
              </a:solidFill>
            </a:endParaRPr>
          </a:p>
        </p:txBody>
      </p:sp>
      <p:sp>
        <p:nvSpPr>
          <p:cNvPr id="448" name="Google Shape;448;p42"/>
          <p:cNvSpPr txBox="1"/>
          <p:nvPr/>
        </p:nvSpPr>
        <p:spPr>
          <a:xfrm>
            <a:off x="381000" y="829508"/>
            <a:ext cx="114300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Your assets were analyzed to determine the remediation level required for migration to public cloud infrastructure-as-a-service (IaaS) products. Each asset was broadly categorized into a high, medium, or low fit group. </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Assets with medium scores may require remediation prior to public cloud migration, and assets with low scores may not be feasible cloud-fit candidates. Using the StratoSlate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planning engine, we can conduct additional analysis to determine the remediation type, associated cost, and effort level required for public cloud IaaS. Assets falling in the high, medium, and low remediation categories are shown below.</a:t>
            </a:r>
            <a:endParaRPr b="1" sz="1400">
              <a:solidFill>
                <a:srgbClr val="000000"/>
              </a:solidFill>
              <a:latin typeface="Arial"/>
              <a:ea typeface="Arial"/>
              <a:cs typeface="Arial"/>
              <a:sym typeface="Arial"/>
            </a:endParaRPr>
          </a:p>
          <a:p>
            <a:pPr indent="0" lvl="0" marL="0" marR="0" rtl="0" algn="l">
              <a:spcBef>
                <a:spcPts val="0"/>
              </a:spcBef>
              <a:spcAft>
                <a:spcPts val="0"/>
              </a:spcAft>
              <a:buNone/>
            </a:pPr>
            <a:r>
              <a:t/>
            </a:r>
            <a:endParaRPr b="1" sz="1400">
              <a:solidFill>
                <a:srgbClr val="000000"/>
              </a:solidFill>
              <a:latin typeface="Arial"/>
              <a:ea typeface="Arial"/>
              <a:cs typeface="Arial"/>
              <a:sym typeface="Arial"/>
            </a:endParaRPr>
          </a:p>
          <a:p>
            <a:pPr indent="0" lvl="0" marL="0" marR="0" rtl="0" algn="l">
              <a:spcBef>
                <a:spcPts val="0"/>
              </a:spcBef>
              <a:spcAft>
                <a:spcPts val="0"/>
              </a:spcAft>
              <a:buNone/>
            </a:pPr>
            <a:r>
              <a:rPr b="1" lang="en-US" sz="1400">
                <a:solidFill>
                  <a:srgbClr val="000000"/>
                </a:solidFill>
                <a:latin typeface="Arial"/>
                <a:ea typeface="Arial"/>
                <a:cs typeface="Arial"/>
                <a:sym typeface="Arial"/>
              </a:rPr>
              <a:t>CloudFit - IaaS</a:t>
            </a:r>
            <a:endParaRPr b="1" sz="1400">
              <a:solidFill>
                <a:srgbClr val="000000"/>
              </a:solidFill>
              <a:latin typeface="Arial"/>
              <a:ea typeface="Arial"/>
              <a:cs typeface="Arial"/>
              <a:sym typeface="Arial"/>
            </a:endParaRPr>
          </a:p>
        </p:txBody>
      </p:sp>
      <p:sp>
        <p:nvSpPr>
          <p:cNvPr id="449" name="Google Shape;449;p42"/>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42"/>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451" name="Google Shape;451;p42"/>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3"/>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Platform-as-a-Service (PaaS) Fit Candidates</a:t>
            </a:r>
            <a:endParaRPr sz="3200">
              <a:solidFill>
                <a:srgbClr val="1E90FF"/>
              </a:solidFill>
            </a:endParaRPr>
          </a:p>
        </p:txBody>
      </p:sp>
      <p:sp>
        <p:nvSpPr>
          <p:cNvPr id="457" name="Google Shape;457;p43"/>
          <p:cNvSpPr txBox="1"/>
          <p:nvPr/>
        </p:nvSpPr>
        <p:spPr>
          <a:xfrm>
            <a:off x="381000" y="829508"/>
            <a:ext cx="1143000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This assessment identified assets that qualify for migration to platform-as-a-service (PaaS) in public cloud.  These PaaS-qualifying assets are shown below.  The PaaS categories are shown in your StratoZone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portal.  Further analysis is necessary to determine the associated cost, risk, and effort level required to migrate these assets to a public cloud platform-as-a-service.</a:t>
            </a:r>
            <a:endParaRPr b="1" sz="1400">
              <a:solidFill>
                <a:srgbClr val="000000"/>
              </a:solidFill>
              <a:latin typeface="Arial"/>
              <a:ea typeface="Arial"/>
              <a:cs typeface="Arial"/>
              <a:sym typeface="Arial"/>
            </a:endParaRPr>
          </a:p>
          <a:p>
            <a:pPr indent="0" lvl="0" marL="0" marR="0" rtl="0" algn="l">
              <a:spcBef>
                <a:spcPts val="0"/>
              </a:spcBef>
              <a:spcAft>
                <a:spcPts val="0"/>
              </a:spcAft>
              <a:buNone/>
            </a:pPr>
            <a:r>
              <a:t/>
            </a:r>
            <a:endParaRPr b="1" sz="1400">
              <a:solidFill>
                <a:srgbClr val="000000"/>
              </a:solidFill>
              <a:latin typeface="Arial"/>
              <a:ea typeface="Arial"/>
              <a:cs typeface="Arial"/>
              <a:sym typeface="Arial"/>
            </a:endParaRPr>
          </a:p>
          <a:p>
            <a:pPr indent="0" lvl="0" marL="0" marR="0" rtl="0" algn="l">
              <a:spcBef>
                <a:spcPts val="0"/>
              </a:spcBef>
              <a:spcAft>
                <a:spcPts val="0"/>
              </a:spcAft>
              <a:buNone/>
            </a:pPr>
            <a:r>
              <a:rPr b="1" lang="en-US" sz="1400">
                <a:solidFill>
                  <a:srgbClr val="000000"/>
                </a:solidFill>
                <a:latin typeface="Arial"/>
                <a:ea typeface="Arial"/>
                <a:cs typeface="Arial"/>
                <a:sym typeface="Arial"/>
              </a:rPr>
              <a:t>CloudFit - PaaS</a:t>
            </a:r>
            <a:endParaRPr b="1" sz="1400">
              <a:solidFill>
                <a:srgbClr val="000000"/>
              </a:solidFill>
              <a:latin typeface="Arial"/>
              <a:ea typeface="Arial"/>
              <a:cs typeface="Arial"/>
              <a:sym typeface="Arial"/>
            </a:endParaRPr>
          </a:p>
        </p:txBody>
      </p:sp>
      <p:sp>
        <p:nvSpPr>
          <p:cNvPr id="458" name="Google Shape;458;p43"/>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43"/>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460" name="Google Shape;460;p43"/>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4"/>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Financial Comparison</a:t>
            </a:r>
            <a:endParaRPr sz="3200">
              <a:solidFill>
                <a:srgbClr val="1E90FF"/>
              </a:solidFill>
            </a:endParaRPr>
          </a:p>
        </p:txBody>
      </p:sp>
      <p:sp>
        <p:nvSpPr>
          <p:cNvPr id="466" name="Google Shape;466;p44"/>
          <p:cNvSpPr txBox="1"/>
          <p:nvPr/>
        </p:nvSpPr>
        <p:spPr>
          <a:xfrm>
            <a:off x="381000" y="829508"/>
            <a:ext cx="11430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We conducted a basic financial comparison for each of your assets within the designated groups. This comparison is conducted at the infrastructure-level, using the process shown below:</a:t>
            </a:r>
            <a:endParaRPr sz="1400">
              <a:solidFill>
                <a:srgbClr val="000000"/>
              </a:solidFill>
              <a:latin typeface="Arial"/>
              <a:ea typeface="Arial"/>
              <a:cs typeface="Arial"/>
              <a:sym typeface="Arial"/>
            </a:endParaRPr>
          </a:p>
        </p:txBody>
      </p:sp>
      <p:graphicFrame>
        <p:nvGraphicFramePr>
          <p:cNvPr id="467" name="Google Shape;467;p44"/>
          <p:cNvGraphicFramePr/>
          <p:nvPr/>
        </p:nvGraphicFramePr>
        <p:xfrm>
          <a:off x="444500" y="1479728"/>
          <a:ext cx="3000000" cy="3000000"/>
        </p:xfrm>
        <a:graphic>
          <a:graphicData uri="http://schemas.openxmlformats.org/drawingml/2006/table">
            <a:tbl>
              <a:tblPr bandRow="1" firstRow="1">
                <a:noFill/>
                <a:tableStyleId>{7D0099F3-CEF0-4D2E-AF9A-93A5AB9178CC}</a:tableStyleId>
              </a:tblPr>
              <a:tblGrid>
                <a:gridCol w="1016000"/>
                <a:gridCol w="8890000"/>
              </a:tblGrid>
              <a:tr h="203200">
                <a:tc>
                  <a:txBody>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Step 1</a:t>
                      </a:r>
                      <a:endParaRPr sz="1600">
                        <a:solidFill>
                          <a:srgbClr val="000000"/>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Performance-based right-sizing</a:t>
                      </a:r>
                      <a:endParaRPr b="1" sz="1600">
                        <a:solidFill>
                          <a:srgbClr val="000000"/>
                        </a:solidFill>
                        <a:latin typeface="Arial"/>
                        <a:ea typeface="Arial"/>
                        <a:cs typeface="Arial"/>
                        <a:sym typeface="Arial"/>
                      </a:endParaRPr>
                    </a:p>
                  </a:txBody>
                  <a:tcPr marT="45725" marB="45725" marR="91450" marL="91450"/>
                </a:tc>
              </a:tr>
              <a:tr h="177800">
                <a:tc>
                  <a:txBody>
                    <a:bodyPr/>
                    <a:lstStyle/>
                    <a:p>
                      <a:pPr indent="0" lvl="0" marL="0" marR="0" rtl="0" algn="l">
                        <a:spcBef>
                          <a:spcPts val="0"/>
                        </a:spcBef>
                        <a:spcAft>
                          <a:spcPts val="0"/>
                        </a:spcAft>
                        <a:buNone/>
                      </a:pPr>
                      <a:r>
                        <a:t/>
                      </a:r>
                      <a:endParaRPr sz="1600">
                        <a:solidFill>
                          <a:srgbClr val="000000"/>
                        </a:solidFill>
                      </a:endParaRPr>
                    </a:p>
                  </a:txBody>
                  <a:tcPr marT="45725" marB="45725" marR="91450" marL="91450"/>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We right-sized each asset’s capacity for a public-cloud metered model.  Asset capacity includes CPU, memory, bandwidth, up-time, OS licensing, and storage performance.</a:t>
                      </a:r>
                      <a:endParaRPr sz="1400">
                        <a:solidFill>
                          <a:srgbClr val="000000"/>
                        </a:solidFill>
                        <a:latin typeface="Arial"/>
                        <a:ea typeface="Arial"/>
                        <a:cs typeface="Arial"/>
                        <a:sym typeface="Arial"/>
                      </a:endParaRPr>
                    </a:p>
                  </a:txBody>
                  <a:tcPr marT="45725" marB="45725" marR="91450" marL="91450"/>
                </a:tc>
              </a:tr>
              <a:tr h="203200">
                <a:tc>
                  <a:txBody>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Step 2</a:t>
                      </a:r>
                      <a:endParaRPr sz="1600">
                        <a:solidFill>
                          <a:srgbClr val="000000"/>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Selection of best-fit public cloud product</a:t>
                      </a:r>
                      <a:endParaRPr b="1" sz="1600">
                        <a:solidFill>
                          <a:srgbClr val="000000"/>
                        </a:solidFill>
                        <a:latin typeface="Arial"/>
                        <a:ea typeface="Arial"/>
                        <a:cs typeface="Arial"/>
                        <a:sym typeface="Arial"/>
                      </a:endParaRPr>
                    </a:p>
                  </a:txBody>
                  <a:tcPr marT="45725" marB="45725" marR="91450" marL="91450"/>
                </a:tc>
              </a:tr>
              <a:tr h="177800">
                <a:tc>
                  <a:txBody>
                    <a:bodyPr/>
                    <a:lstStyle/>
                    <a:p>
                      <a:pPr indent="0" lvl="0" marL="0" marR="0" rtl="0" algn="l">
                        <a:spcBef>
                          <a:spcPts val="0"/>
                        </a:spcBef>
                        <a:spcAft>
                          <a:spcPts val="0"/>
                        </a:spcAft>
                        <a:buNone/>
                      </a:pPr>
                      <a:r>
                        <a:t/>
                      </a:r>
                      <a:endParaRPr sz="1600">
                        <a:solidFill>
                          <a:srgbClr val="000000"/>
                        </a:solidFill>
                      </a:endParaRPr>
                    </a:p>
                  </a:txBody>
                  <a:tcPr marT="45725" marB="45725" marR="91450" marL="91450"/>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We selected the best-fit cloud products from each of your designated vendors, based on capacity, performance, and price.</a:t>
                      </a:r>
                      <a:endParaRPr sz="1400">
                        <a:solidFill>
                          <a:srgbClr val="000000"/>
                        </a:solidFill>
                        <a:latin typeface="Arial"/>
                        <a:ea typeface="Arial"/>
                        <a:cs typeface="Arial"/>
                        <a:sym typeface="Arial"/>
                      </a:endParaRPr>
                    </a:p>
                  </a:txBody>
                  <a:tcPr marT="45725" marB="45725" marR="91450" marL="91450"/>
                </a:tc>
              </a:tr>
              <a:tr h="203200">
                <a:tc>
                  <a:txBody>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Step 3</a:t>
                      </a:r>
                      <a:endParaRPr sz="1600">
                        <a:solidFill>
                          <a:srgbClr val="000000"/>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Compare to benchmark environment</a:t>
                      </a:r>
                      <a:endParaRPr b="1" sz="1600">
                        <a:solidFill>
                          <a:srgbClr val="000000"/>
                        </a:solidFill>
                        <a:latin typeface="Arial"/>
                        <a:ea typeface="Arial"/>
                        <a:cs typeface="Arial"/>
                        <a:sym typeface="Arial"/>
                      </a:endParaRPr>
                    </a:p>
                  </a:txBody>
                  <a:tcPr marT="45725" marB="45725" marR="91450" marL="91450"/>
                </a:tc>
              </a:tr>
              <a:tr h="177800">
                <a:tc>
                  <a:txBody>
                    <a:bodyPr/>
                    <a:lstStyle/>
                    <a:p>
                      <a:pPr indent="0" lvl="0" marL="0" marR="0" rtl="0" algn="l">
                        <a:spcBef>
                          <a:spcPts val="0"/>
                        </a:spcBef>
                        <a:spcAft>
                          <a:spcPts val="0"/>
                        </a:spcAft>
                        <a:buNone/>
                      </a:pPr>
                      <a:r>
                        <a:t/>
                      </a:r>
                      <a:endParaRPr sz="1600">
                        <a:solidFill>
                          <a:srgbClr val="000000"/>
                        </a:solidFill>
                      </a:endParaRPr>
                    </a:p>
                  </a:txBody>
                  <a:tcPr marT="45725" marB="45725" marR="91450" marL="91450"/>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We compared your assets to the best-match benchmark t-shirt sizes, and selected the closest match from your cloud providers.</a:t>
                      </a:r>
                      <a:endParaRPr sz="1400">
                        <a:solidFill>
                          <a:srgbClr val="000000"/>
                        </a:solidFill>
                        <a:latin typeface="Arial"/>
                        <a:ea typeface="Arial"/>
                        <a:cs typeface="Arial"/>
                        <a:sym typeface="Arial"/>
                      </a:endParaRPr>
                    </a:p>
                  </a:txBody>
                  <a:tcPr marT="45725" marB="45725" marR="91450" marL="91450"/>
                </a:tc>
              </a:tr>
            </a:tbl>
          </a:graphicData>
        </a:graphic>
      </p:graphicFrame>
      <p:sp>
        <p:nvSpPr>
          <p:cNvPr id="468" name="Google Shape;468;p44"/>
          <p:cNvSpPr txBox="1"/>
          <p:nvPr/>
        </p:nvSpPr>
        <p:spPr>
          <a:xfrm>
            <a:off x="381000" y="4167048"/>
            <a:ext cx="11430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The financial comparison results are shown on the following page(s). At this stage, the financial comparison does not account for all cost-of-ownership components. Excluded items typically relate to third-party products (such as DR or monitoring) that are sometimes required to operate assets in public cloud. Additionally, this analysis does not take into consideration application modernization, platform-as-a-service migrations, or other cloud–native enhancements that may be available to your asset inventory.  Using the StratoSlate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planning engine, or by engaging your delivery partner, we can conduct additional analysis to determine total cost of ownership and return on investment, on a multi-year basis.</a:t>
            </a:r>
            <a:endParaRPr sz="1400">
              <a:solidFill>
                <a:srgbClr val="000000"/>
              </a:solidFill>
              <a:latin typeface="Arial"/>
              <a:ea typeface="Arial"/>
              <a:cs typeface="Arial"/>
              <a:sym typeface="Arial"/>
            </a:endParaRPr>
          </a:p>
        </p:txBody>
      </p:sp>
      <p:sp>
        <p:nvSpPr>
          <p:cNvPr id="469" name="Google Shape;469;p44"/>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44"/>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471" name="Google Shape;471;p44"/>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graphicFrame>
        <p:nvGraphicFramePr>
          <p:cNvPr id="476" name="Google Shape;476;p45"/>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$154.83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$41.82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$25.10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$17.93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$1.27</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$0.40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$0.40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$0.40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$156.10</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$43.07</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$26.35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$19.18</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$113.04</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72.4%</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$129.75</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83.1%</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$136.92</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87.7%</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477" name="Google Shape;477;p45"/>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45"/>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479" name="Google Shape;479;p45"/>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Atlanta</a:t>
            </a:r>
            <a:endParaRPr sz="3200">
              <a:solidFill>
                <a:srgbClr val="1E90FF"/>
              </a:solidFill>
            </a:endParaRPr>
          </a:p>
        </p:txBody>
      </p:sp>
      <p:sp>
        <p:nvSpPr>
          <p:cNvPr id="480" name="Google Shape;480;p45"/>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1 Asset</a:t>
            </a:r>
            <a:endParaRPr i="1">
              <a:solidFill>
                <a:srgbClr val="1E90FF"/>
              </a:solidFill>
            </a:endParaRPr>
          </a:p>
        </p:txBody>
      </p:sp>
      <p:pic>
        <p:nvPicPr>
          <p:cNvPr id="481" name="Google Shape;481;p45"/>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46"/>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488" name="Google Shape;488;p46"/>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Atlanta</a:t>
            </a:r>
            <a:endParaRPr sz="3200">
              <a:solidFill>
                <a:srgbClr val="1E90FF"/>
              </a:solidFill>
            </a:endParaRPr>
          </a:p>
        </p:txBody>
      </p:sp>
      <p:sp>
        <p:nvSpPr>
          <p:cNvPr id="489" name="Google Shape;489;p46"/>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490" name="Google Shape;490;p46"/>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491" name="Google Shape;491;p46"/>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492" name="Google Shape;492;p46"/>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graphicFrame>
        <p:nvGraphicFramePr>
          <p:cNvPr id="497" name="Google Shape;497;p47"/>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$464.50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$95.37</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$57.25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$40.90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$12.71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$480.57</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$132.95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$94.83</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$78.48</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$347.62</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72.3%</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$385.73</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80.3%</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$402.09</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83.7%</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498" name="Google Shape;498;p47"/>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47"/>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00" name="Google Shape;500;p47"/>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Boston</a:t>
            </a:r>
            <a:endParaRPr sz="3200">
              <a:solidFill>
                <a:srgbClr val="1E90FF"/>
              </a:solidFill>
            </a:endParaRPr>
          </a:p>
        </p:txBody>
      </p:sp>
      <p:sp>
        <p:nvSpPr>
          <p:cNvPr id="501" name="Google Shape;501;p47"/>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3 Assets</a:t>
            </a:r>
            <a:endParaRPr i="1">
              <a:solidFill>
                <a:srgbClr val="1E90FF"/>
              </a:solidFill>
            </a:endParaRPr>
          </a:p>
        </p:txBody>
      </p:sp>
      <p:pic>
        <p:nvPicPr>
          <p:cNvPr id="502" name="Google Shape;502;p47"/>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8"/>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48"/>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09" name="Google Shape;509;p48"/>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Boston</a:t>
            </a:r>
            <a:endParaRPr sz="3200">
              <a:solidFill>
                <a:srgbClr val="1E90FF"/>
              </a:solidFill>
            </a:endParaRPr>
          </a:p>
        </p:txBody>
      </p:sp>
      <p:sp>
        <p:nvSpPr>
          <p:cNvPr id="510" name="Google Shape;510;p48"/>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511" name="Google Shape;511;p48"/>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512" name="Google Shape;512;p48"/>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513" name="Google Shape;513;p48"/>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graphicFrame>
        <p:nvGraphicFramePr>
          <p:cNvPr id="518" name="Google Shape;518;p49"/>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$1,716.08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$555.98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$336.72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$240.53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$671.60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$671.60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$671.60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$157.35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$49.52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$49.52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$49.52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$1,907.01</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$1,294.10</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$1,074.84</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$978.65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$612.92</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32.1%</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$832.17</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43.6%</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$928.37</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48.7%</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519" name="Google Shape;519;p49"/>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49"/>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21" name="Google Shape;521;p49"/>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Chicago</a:t>
            </a:r>
            <a:endParaRPr sz="3200">
              <a:solidFill>
                <a:srgbClr val="1E90FF"/>
              </a:solidFill>
            </a:endParaRPr>
          </a:p>
        </p:txBody>
      </p:sp>
      <p:sp>
        <p:nvSpPr>
          <p:cNvPr id="522" name="Google Shape;522;p49"/>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11 Assets</a:t>
            </a:r>
            <a:endParaRPr i="1">
              <a:solidFill>
                <a:srgbClr val="1E90FF"/>
              </a:solidFill>
            </a:endParaRPr>
          </a:p>
        </p:txBody>
      </p:sp>
      <p:pic>
        <p:nvPicPr>
          <p:cNvPr id="523" name="Google Shape;523;p49"/>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0"/>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50"/>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30" name="Google Shape;530;p50"/>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Chicago</a:t>
            </a:r>
            <a:endParaRPr sz="3200">
              <a:solidFill>
                <a:srgbClr val="1E90FF"/>
              </a:solidFill>
            </a:endParaRPr>
          </a:p>
        </p:txBody>
      </p:sp>
      <p:sp>
        <p:nvSpPr>
          <p:cNvPr id="531" name="Google Shape;531;p50"/>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532" name="Google Shape;532;p50"/>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533" name="Google Shape;533;p50"/>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534" name="Google Shape;534;p50"/>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graphicFrame>
        <p:nvGraphicFramePr>
          <p:cNvPr id="539" name="Google Shape;539;p51"/>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$464.50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$89.60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$53.84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$38.46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$6.23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$3.70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$3.70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$3.70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$474.08</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$127.73</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$91.97</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$76.59</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$346.35</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73.1%</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$382.11</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80.6%</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$397.49</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83.8%</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540" name="Google Shape;540;p51"/>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51"/>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42" name="Google Shape;542;p51"/>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Lab Datacenter</a:t>
            </a:r>
            <a:endParaRPr sz="3200">
              <a:solidFill>
                <a:srgbClr val="1E90FF"/>
              </a:solidFill>
            </a:endParaRPr>
          </a:p>
        </p:txBody>
      </p:sp>
      <p:sp>
        <p:nvSpPr>
          <p:cNvPr id="543" name="Google Shape;543;p51"/>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3 Assets</a:t>
            </a:r>
            <a:endParaRPr i="1">
              <a:solidFill>
                <a:srgbClr val="1E90FF"/>
              </a:solidFill>
            </a:endParaRPr>
          </a:p>
        </p:txBody>
      </p:sp>
      <p:pic>
        <p:nvPicPr>
          <p:cNvPr id="544" name="Google Shape;544;p51"/>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Our Assessment and Planning Approach</a:t>
            </a:r>
            <a:endParaRPr sz="3200">
              <a:solidFill>
                <a:srgbClr val="1E90FF"/>
              </a:solidFill>
            </a:endParaRPr>
          </a:p>
        </p:txBody>
      </p:sp>
      <p:sp>
        <p:nvSpPr>
          <p:cNvPr id="113" name="Google Shape;113;p16"/>
          <p:cNvSpPr txBox="1"/>
          <p:nvPr/>
        </p:nvSpPr>
        <p:spPr>
          <a:xfrm>
            <a:off x="381000" y="829508"/>
            <a:ext cx="9652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Our proven assessment and planning approach shown below was employed for your engagement and integrated the data collection, analytics, and brokerage capabilities of the StratoZone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platform.</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 critical component of any cloud assessment or planning service is to collect and rely on accurate and timely data. As the first step of your assessment, the StratoProbe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data collection application is deployed to retrieve and analyze data from your environments.</a:t>
            </a:r>
            <a:endParaRPr sz="1400">
              <a:solidFill>
                <a:srgbClr val="000000"/>
              </a:solidFill>
              <a:latin typeface="Arial"/>
              <a:ea typeface="Arial"/>
              <a:cs typeface="Arial"/>
              <a:sym typeface="Arial"/>
            </a:endParaRPr>
          </a:p>
        </p:txBody>
      </p:sp>
      <p:pic>
        <p:nvPicPr>
          <p:cNvPr id="114" name="Google Shape;114;p16"/>
          <p:cNvPicPr preferRelativeResize="0"/>
          <p:nvPr/>
        </p:nvPicPr>
        <p:blipFill rotWithShape="1">
          <a:blip r:embed="rId3">
            <a:alphaModFix/>
          </a:blip>
          <a:srcRect b="0" l="0" r="0" t="0"/>
          <a:stretch/>
        </p:blipFill>
        <p:spPr>
          <a:xfrm>
            <a:off x="381000" y="2341503"/>
            <a:ext cx="6985000" cy="1562100"/>
          </a:xfrm>
          <a:prstGeom prst="rect">
            <a:avLst/>
          </a:prstGeom>
          <a:noFill/>
          <a:ln>
            <a:noFill/>
          </a:ln>
        </p:spPr>
      </p:pic>
      <p:sp>
        <p:nvSpPr>
          <p:cNvPr id="115" name="Google Shape;115;p16"/>
          <p:cNvSpPr txBox="1"/>
          <p:nvPr/>
        </p:nvSpPr>
        <p:spPr>
          <a:xfrm>
            <a:off x="381000" y="4030603"/>
            <a:ext cx="9652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Once discovery is completed, the StratoZone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platform is used to analyze data relating to your IT assets that are deemed to be in scope. This analysis is a combination of proprietary technical methodologies combined with robust industry benchmark data, and real-time pricing from the cloud-providers you selected for your assessment.</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US" sz="1400">
                <a:solidFill>
                  <a:srgbClr val="000000"/>
                </a:solidFill>
                <a:latin typeface="Arial"/>
                <a:ea typeface="Arial"/>
                <a:cs typeface="Arial"/>
                <a:sym typeface="Arial"/>
              </a:rPr>
              <a:t>The findings, analysis, and recommendations are made available to you within your StratoZone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portal and summarized in this report.</a:t>
            </a:r>
            <a:endParaRPr sz="1400">
              <a:solidFill>
                <a:srgbClr val="000000"/>
              </a:solidFill>
              <a:latin typeface="Arial"/>
              <a:ea typeface="Arial"/>
              <a:cs typeface="Arial"/>
              <a:sym typeface="Arial"/>
            </a:endParaRPr>
          </a:p>
        </p:txBody>
      </p:sp>
      <p:sp>
        <p:nvSpPr>
          <p:cNvPr id="116" name="Google Shape;116;p16"/>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6"/>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118" name="Google Shape;118;p16"/>
          <p:cNvPicPr preferRelativeResize="0"/>
          <p:nvPr/>
        </p:nvPicPr>
        <p:blipFill>
          <a:blip r:embed="rId4">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2"/>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52"/>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51" name="Google Shape;551;p52"/>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Lab Datacenter</a:t>
            </a:r>
            <a:endParaRPr sz="3200">
              <a:solidFill>
                <a:srgbClr val="1E90FF"/>
              </a:solidFill>
            </a:endParaRPr>
          </a:p>
        </p:txBody>
      </p:sp>
      <p:sp>
        <p:nvSpPr>
          <p:cNvPr id="552" name="Google Shape;552;p52"/>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553" name="Google Shape;553;p52"/>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554" name="Google Shape;554;p52"/>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555" name="Google Shape;555;p52"/>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graphicFrame>
        <p:nvGraphicFramePr>
          <p:cNvPr id="560" name="Google Shape;560;p53"/>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$72,185.76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$1,108,923.85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$669,099.99</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$383,279.27</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$10,257.96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$139,692.80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$139,692.80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$139,692.80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$152.14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$47.88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$47.88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$47.88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$82,595.86</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$1,248,664.53</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$808,840.67</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$523,019.95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-$1,166,068.67</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-1,411.8%</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-$726,244.81</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-879.3%</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-$440,424.09</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-533.2%</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561" name="Google Shape;561;p53"/>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53"/>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63" name="Google Shape;563;p53"/>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Lab Datacenter Manual</a:t>
            </a:r>
            <a:endParaRPr sz="3200">
              <a:solidFill>
                <a:srgbClr val="1E90FF"/>
              </a:solidFill>
            </a:endParaRPr>
          </a:p>
        </p:txBody>
      </p:sp>
      <p:sp>
        <p:nvSpPr>
          <p:cNvPr id="564" name="Google Shape;564;p53"/>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19 Assets</a:t>
            </a:r>
            <a:endParaRPr i="1">
              <a:solidFill>
                <a:srgbClr val="1E90FF"/>
              </a:solidFill>
            </a:endParaRPr>
          </a:p>
        </p:txBody>
      </p:sp>
      <p:pic>
        <p:nvPicPr>
          <p:cNvPr id="565" name="Google Shape;565;p53"/>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4"/>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54"/>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72" name="Google Shape;572;p54"/>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Lab Datacenter Manual</a:t>
            </a:r>
            <a:endParaRPr sz="3200">
              <a:solidFill>
                <a:srgbClr val="1E90FF"/>
              </a:solidFill>
            </a:endParaRPr>
          </a:p>
        </p:txBody>
      </p:sp>
      <p:sp>
        <p:nvSpPr>
          <p:cNvPr id="573" name="Google Shape;573;p54"/>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574" name="Google Shape;574;p54"/>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575" name="Google Shape;575;p54"/>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576" name="Google Shape;576;p54"/>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graphicFrame>
        <p:nvGraphicFramePr>
          <p:cNvPr id="581" name="Google Shape;581;p55"/>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$464.50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$98.62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$59.20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$42.29</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$67.16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$67.16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$67.16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$7.63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$2.40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$2.40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$2.40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$5.10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$5.10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$5.10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$478.84</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$173.28</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$133.86</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$116.95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$305.57</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63.8%</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$344.98</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72.0%</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$361.89</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75.6%</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582" name="Google Shape;582;p55"/>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55"/>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84" name="Google Shape;584;p55"/>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New York</a:t>
            </a:r>
            <a:endParaRPr sz="3200">
              <a:solidFill>
                <a:srgbClr val="1E90FF"/>
              </a:solidFill>
            </a:endParaRPr>
          </a:p>
        </p:txBody>
      </p:sp>
      <p:sp>
        <p:nvSpPr>
          <p:cNvPr id="585" name="Google Shape;585;p55"/>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3 Assets</a:t>
            </a:r>
            <a:endParaRPr i="1">
              <a:solidFill>
                <a:srgbClr val="1E90FF"/>
              </a:solidFill>
            </a:endParaRPr>
          </a:p>
        </p:txBody>
      </p:sp>
      <p:pic>
        <p:nvPicPr>
          <p:cNvPr id="586" name="Google Shape;586;p55"/>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6"/>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56"/>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593" name="Google Shape;593;p56"/>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New York</a:t>
            </a:r>
            <a:endParaRPr sz="3200">
              <a:solidFill>
                <a:srgbClr val="1E90FF"/>
              </a:solidFill>
            </a:endParaRPr>
          </a:p>
        </p:txBody>
      </p:sp>
      <p:sp>
        <p:nvSpPr>
          <p:cNvPr id="594" name="Google Shape;594;p56"/>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595" name="Google Shape;595;p56"/>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596" name="Google Shape;596;p56"/>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597" name="Google Shape;597;p56"/>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graphicFrame>
        <p:nvGraphicFramePr>
          <p:cNvPr id="602" name="Google Shape;602;p57"/>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$1,235.60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$631.48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$379.13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$270.83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$43.80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$873.08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$873.08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$873.08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$86.56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$27.24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$27.24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$27.24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$96.90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$96.90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$96.90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$1,365.95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$1,628.70</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$1,376.35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$1,268.05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-$262.74</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-19.2%</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-$10.40</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-0.8%</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$97.90</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7.2%</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603" name="Google Shape;603;p57"/>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57"/>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05" name="Google Shape;605;p57"/>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San Francisco</a:t>
            </a:r>
            <a:endParaRPr sz="3200">
              <a:solidFill>
                <a:srgbClr val="1E90FF"/>
              </a:solidFill>
            </a:endParaRPr>
          </a:p>
        </p:txBody>
      </p:sp>
      <p:sp>
        <p:nvSpPr>
          <p:cNvPr id="606" name="Google Shape;606;p57"/>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7 Assets</a:t>
            </a:r>
            <a:endParaRPr i="1">
              <a:solidFill>
                <a:srgbClr val="1E90FF"/>
              </a:solidFill>
            </a:endParaRPr>
          </a:p>
        </p:txBody>
      </p:sp>
      <p:pic>
        <p:nvPicPr>
          <p:cNvPr id="607" name="Google Shape;607;p57"/>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8"/>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58"/>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14" name="Google Shape;614;p58"/>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Locations: San Francisco</a:t>
            </a:r>
            <a:endParaRPr sz="3200">
              <a:solidFill>
                <a:srgbClr val="1E90FF"/>
              </a:solidFill>
            </a:endParaRPr>
          </a:p>
        </p:txBody>
      </p:sp>
      <p:sp>
        <p:nvSpPr>
          <p:cNvPr id="615" name="Google Shape;615;p58"/>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616" name="Google Shape;616;p58"/>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617" name="Google Shape;617;p58"/>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618" name="Google Shape;618;p58"/>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graphicFrame>
        <p:nvGraphicFramePr>
          <p:cNvPr id="623" name="Google Shape;623;p59"/>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$2,799.92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$791.78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$478.28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$341.65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$43.65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$772.34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$772.34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$772.34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$178.96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$56.32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$56.32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$56.32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$22.95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$22.95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$22.95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$3,022.53</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$1,643.39</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$1,329.89</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$1,193.26</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$1,379.14</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45.6%</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$1,692.64</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56.0%</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$1,829.27</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60.5%</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624" name="Google Shape;624;p59"/>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59"/>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26" name="Google Shape;626;p59"/>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Build Groups: Dev / Test Servers</a:t>
            </a:r>
            <a:endParaRPr sz="3200">
              <a:solidFill>
                <a:srgbClr val="1E90FF"/>
              </a:solidFill>
            </a:endParaRPr>
          </a:p>
        </p:txBody>
      </p:sp>
      <p:sp>
        <p:nvSpPr>
          <p:cNvPr id="627" name="Google Shape;627;p59"/>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18 Assets</a:t>
            </a:r>
            <a:endParaRPr i="1">
              <a:solidFill>
                <a:srgbClr val="1E90FF"/>
              </a:solidFill>
            </a:endParaRPr>
          </a:p>
        </p:txBody>
      </p:sp>
      <p:pic>
        <p:nvPicPr>
          <p:cNvPr id="628" name="Google Shape;628;p59"/>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0"/>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60"/>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35" name="Google Shape;635;p60"/>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Build Groups: Dev / Test Servers</a:t>
            </a:r>
            <a:endParaRPr sz="3200">
              <a:solidFill>
                <a:srgbClr val="1E90FF"/>
              </a:solidFill>
            </a:endParaRPr>
          </a:p>
        </p:txBody>
      </p:sp>
      <p:sp>
        <p:nvSpPr>
          <p:cNvPr id="636" name="Google Shape;636;p60"/>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637" name="Google Shape;637;p60"/>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638" name="Google Shape;638;p60"/>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639" name="Google Shape;639;p60"/>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aphicFrame>
        <p:nvGraphicFramePr>
          <p:cNvPr id="644" name="Google Shape;644;p61"/>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$1,235.60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$631.48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$379.13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$270.83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$43.80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$873.08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$873.08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$873.08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$86.56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$27.24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$27.24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$27.24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$96.90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$96.90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$96.90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$1,365.95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$1,628.70</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$1,376.35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$1,268.05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-$262.74</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-19.2%</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-$10.40</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-0.8%</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$97.90</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7.2%</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645" name="Google Shape;645;p61"/>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61"/>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47" name="Google Shape;647;p61"/>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Build Groups: Production Servers</a:t>
            </a:r>
            <a:endParaRPr sz="3200">
              <a:solidFill>
                <a:srgbClr val="1E90FF"/>
              </a:solidFill>
            </a:endParaRPr>
          </a:p>
        </p:txBody>
      </p:sp>
      <p:sp>
        <p:nvSpPr>
          <p:cNvPr id="648" name="Google Shape;648;p61"/>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7 Assets</a:t>
            </a:r>
            <a:endParaRPr i="1">
              <a:solidFill>
                <a:srgbClr val="1E90FF"/>
              </a:solidFill>
            </a:endParaRPr>
          </a:p>
        </p:txBody>
      </p:sp>
      <p:pic>
        <p:nvPicPr>
          <p:cNvPr id="649" name="Google Shape;649;p61"/>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What We Did for Your Assessment</a:t>
            </a:r>
            <a:endParaRPr sz="3200">
              <a:solidFill>
                <a:srgbClr val="1E90FF"/>
              </a:solidFill>
            </a:endParaRPr>
          </a:p>
        </p:txBody>
      </p:sp>
      <p:sp>
        <p:nvSpPr>
          <p:cNvPr id="124" name="Google Shape;124;p17"/>
          <p:cNvSpPr txBox="1"/>
          <p:nvPr/>
        </p:nvSpPr>
        <p:spPr>
          <a:xfrm>
            <a:off x="381000" y="829508"/>
            <a:ext cx="10922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Your engagement included a basic assessment. The basic assessment is a starting point for any customer embarking on the journey to public or hybrid cloud. One or more data collectors were deployed in your environment and your data was automatically aggregated, analyzed, and staged for additional planning functions. The phases and tasks of the basic assessment are shown below:</a:t>
            </a:r>
            <a:endParaRPr sz="1400">
              <a:solidFill>
                <a:srgbClr val="000000"/>
              </a:solidFill>
              <a:latin typeface="Arial"/>
              <a:ea typeface="Arial"/>
              <a:cs typeface="Arial"/>
              <a:sym typeface="Arial"/>
            </a:endParaRPr>
          </a:p>
        </p:txBody>
      </p:sp>
      <p:graphicFrame>
        <p:nvGraphicFramePr>
          <p:cNvPr id="125" name="Google Shape;125;p17"/>
          <p:cNvGraphicFramePr/>
          <p:nvPr/>
        </p:nvGraphicFramePr>
        <p:xfrm>
          <a:off x="381000" y="1568172"/>
          <a:ext cx="3000000" cy="3000000"/>
        </p:xfrm>
        <a:graphic>
          <a:graphicData uri="http://schemas.openxmlformats.org/drawingml/2006/table">
            <a:tbl>
              <a:tblPr bandRow="1" firstRow="1">
                <a:noFill/>
                <a:tableStyleId>{7D0099F3-CEF0-4D2E-AF9A-93A5AB9178CC}</a:tableStyleId>
              </a:tblPr>
              <a:tblGrid>
                <a:gridCol w="508000"/>
                <a:gridCol w="10160000"/>
              </a:tblGrid>
              <a:tr h="508000">
                <a:tc>
                  <a:txBody>
                    <a:bodyPr/>
                    <a:lstStyle/>
                    <a:p>
                      <a:pPr indent="0" lvl="0" marL="0" marR="0" rtl="0" algn="l">
                        <a:spcBef>
                          <a:spcPts val="0"/>
                        </a:spcBef>
                        <a:spcAft>
                          <a:spcPts val="0"/>
                        </a:spcAft>
                        <a:buNone/>
                      </a:pPr>
                      <a:r>
                        <a:rPr lang="en-US" sz="3600" u="none" cap="none" strike="noStrike">
                          <a:solidFill>
                            <a:srgbClr val="1E90FF"/>
                          </a:solidFill>
                          <a:latin typeface="Arial"/>
                          <a:ea typeface="Arial"/>
                          <a:cs typeface="Arial"/>
                          <a:sym typeface="Arial"/>
                        </a:rPr>
                        <a:t>1</a:t>
                      </a:r>
                      <a:endParaRPr sz="3600">
                        <a:solidFill>
                          <a:srgbClr val="1E90FF"/>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400"/>
                        <a:t> </a:t>
                      </a:r>
                      <a:endParaRPr b="0" sz="1600">
                        <a:solidFill>
                          <a:srgbClr val="1E90FF"/>
                        </a:solidFill>
                        <a:latin typeface="Arial"/>
                        <a:ea typeface="Arial"/>
                        <a:cs typeface="Arial"/>
                        <a:sym typeface="Arial"/>
                      </a:endParaRPr>
                    </a:p>
                    <a:p>
                      <a:pPr indent="0" lvl="0" marL="0" marR="0" rtl="0" algn="l">
                        <a:spcBef>
                          <a:spcPts val="0"/>
                        </a:spcBef>
                        <a:spcAft>
                          <a:spcPts val="0"/>
                        </a:spcAft>
                        <a:buNone/>
                      </a:pPr>
                      <a:r>
                        <a:rPr b="0" lang="en-US" sz="1600">
                          <a:solidFill>
                            <a:srgbClr val="1E90FF"/>
                          </a:solidFill>
                          <a:latin typeface="Arial"/>
                          <a:ea typeface="Arial"/>
                          <a:cs typeface="Arial"/>
                          <a:sym typeface="Arial"/>
                        </a:rPr>
                        <a:t>Phase 1: Discovery, Inventory Analysis, and Cloud Readiness</a:t>
                      </a:r>
                      <a:endParaRPr b="0" sz="1400">
                        <a:solidFill>
                          <a:srgbClr val="000000"/>
                        </a:solidFill>
                        <a:latin typeface="Arial"/>
                        <a:ea typeface="Arial"/>
                        <a:cs typeface="Arial"/>
                        <a:sym typeface="Arial"/>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The objective of this phase is to collect data from the target </a:t>
                      </a:r>
                      <a:r>
                        <a:rPr lang="en-US">
                          <a:solidFill>
                            <a:srgbClr val="000000"/>
                          </a:solidFill>
                          <a:latin typeface="Arial"/>
                          <a:ea typeface="Arial"/>
                          <a:cs typeface="Arial"/>
                          <a:sym typeface="Arial"/>
                        </a:rPr>
                        <a:t>asset</a:t>
                      </a:r>
                      <a:r>
                        <a:rPr b="0" lang="en-US" sz="1400">
                          <a:solidFill>
                            <a:srgbClr val="000000"/>
                          </a:solidFill>
                          <a:latin typeface="Arial"/>
                          <a:ea typeface="Arial"/>
                          <a:cs typeface="Arial"/>
                          <a:sym typeface="Arial"/>
                        </a:rPr>
                        <a:t>s and complete inventory analysis including basic cloud readiness.  The StratoProbe</a:t>
                      </a:r>
                      <a:r>
                        <a:rPr b="0" baseline="30000" lang="en-US" sz="1400">
                          <a:solidFill>
                            <a:srgbClr val="000000"/>
                          </a:solidFill>
                          <a:latin typeface="Arial"/>
                          <a:ea typeface="Arial"/>
                          <a:cs typeface="Arial"/>
                          <a:sym typeface="Arial"/>
                        </a:rPr>
                        <a:t>®</a:t>
                      </a:r>
                      <a:r>
                        <a:rPr b="0" lang="en-US" sz="1400">
                          <a:solidFill>
                            <a:srgbClr val="000000"/>
                          </a:solidFill>
                          <a:latin typeface="Arial"/>
                          <a:ea typeface="Arial"/>
                          <a:cs typeface="Arial"/>
                          <a:sym typeface="Arial"/>
                        </a:rPr>
                        <a:t> discovery engine gathered </a:t>
                      </a:r>
                      <a:r>
                        <a:rPr lang="en-US">
                          <a:solidFill>
                            <a:srgbClr val="000000"/>
                          </a:solidFill>
                          <a:latin typeface="Arial"/>
                          <a:ea typeface="Arial"/>
                          <a:cs typeface="Arial"/>
                          <a:sym typeface="Arial"/>
                        </a:rPr>
                        <a:t>asset</a:t>
                      </a:r>
                      <a:r>
                        <a:rPr b="0" lang="en-US" sz="1400">
                          <a:solidFill>
                            <a:srgbClr val="000000"/>
                          </a:solidFill>
                          <a:latin typeface="Arial"/>
                          <a:ea typeface="Arial"/>
                          <a:cs typeface="Arial"/>
                          <a:sym typeface="Arial"/>
                        </a:rPr>
                        <a:t>, application and network information and processed the following analytics:</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Inventory Analysis</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Asset performance analysis</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Network dependency mapping</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Cloud-readiness scoring</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Application inventory analysis</a:t>
                      </a:r>
                      <a:endParaRPr b="0" sz="1400">
                        <a:solidFill>
                          <a:srgbClr val="000000"/>
                        </a:solidFill>
                        <a:latin typeface="Arial"/>
                        <a:ea typeface="Arial"/>
                        <a:cs typeface="Arial"/>
                        <a:sym typeface="Arial"/>
                      </a:endParaRPr>
                    </a:p>
                  </a:txBody>
                  <a:tcPr marT="45725" marB="45725" marR="91450" marL="91450"/>
                </a:tc>
              </a:tr>
              <a:tr h="508000">
                <a:tc>
                  <a:txBody>
                    <a:bodyPr/>
                    <a:lstStyle/>
                    <a:p>
                      <a:pPr indent="0" lvl="0" marL="0" marR="0" rtl="0" algn="l">
                        <a:spcBef>
                          <a:spcPts val="0"/>
                        </a:spcBef>
                        <a:spcAft>
                          <a:spcPts val="0"/>
                        </a:spcAft>
                        <a:buNone/>
                      </a:pPr>
                      <a:r>
                        <a:rPr lang="en-US" sz="3600">
                          <a:solidFill>
                            <a:srgbClr val="1E90FF"/>
                          </a:solidFill>
                          <a:latin typeface="Arial"/>
                          <a:ea typeface="Arial"/>
                          <a:cs typeface="Arial"/>
                          <a:sym typeface="Arial"/>
                        </a:rPr>
                        <a:t>2</a:t>
                      </a:r>
                      <a:endParaRPr sz="3600">
                        <a:solidFill>
                          <a:srgbClr val="1E90FF"/>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400"/>
                        <a:t> </a:t>
                      </a:r>
                      <a:endParaRPr b="0" sz="1600">
                        <a:solidFill>
                          <a:srgbClr val="1E90FF"/>
                        </a:solidFill>
                        <a:latin typeface="Arial"/>
                        <a:ea typeface="Arial"/>
                        <a:cs typeface="Arial"/>
                        <a:sym typeface="Arial"/>
                      </a:endParaRPr>
                    </a:p>
                    <a:p>
                      <a:pPr indent="0" lvl="0" marL="0" marR="0" rtl="0" algn="l">
                        <a:spcBef>
                          <a:spcPts val="0"/>
                        </a:spcBef>
                        <a:spcAft>
                          <a:spcPts val="0"/>
                        </a:spcAft>
                        <a:buNone/>
                      </a:pPr>
                      <a:r>
                        <a:rPr b="0" lang="en-US" sz="1600">
                          <a:solidFill>
                            <a:srgbClr val="1E90FF"/>
                          </a:solidFill>
                          <a:latin typeface="Arial"/>
                          <a:ea typeface="Arial"/>
                          <a:cs typeface="Arial"/>
                          <a:sym typeface="Arial"/>
                        </a:rPr>
                        <a:t>Phase 2: Basic Cloud Fit and Financial Analysis</a:t>
                      </a:r>
                      <a:endParaRPr b="0" sz="1400">
                        <a:solidFill>
                          <a:srgbClr val="000000"/>
                        </a:solidFill>
                        <a:latin typeface="Arial"/>
                        <a:ea typeface="Arial"/>
                        <a:cs typeface="Arial"/>
                        <a:sym typeface="Arial"/>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The objective of this phase is to further analyze your data to provide insights into cloud readiness, potential savings from cloud, consumption strategies including IaaS and PaaS alternatives, and to review your projected spend in the selected cloud providers. The expected output from this phase includes:</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Best-fit vendor-product match (IaaS)</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PaaS-fit analysis</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IaaS-fit analysis</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Cloud-spend estimates (by vendor)</a:t>
                      </a:r>
                      <a:endParaRPr/>
                    </a:p>
                    <a:p>
                      <a:pPr indent="0" lvl="0" marL="0" marR="0" rtl="0" algn="l">
                        <a:spcBef>
                          <a:spcPts val="0"/>
                        </a:spcBef>
                        <a:spcAft>
                          <a:spcPts val="0"/>
                        </a:spcAft>
                        <a:buNone/>
                      </a:pPr>
                      <a:r>
                        <a:rPr b="0" lang="en-US" sz="1400">
                          <a:solidFill>
                            <a:srgbClr val="000000"/>
                          </a:solidFill>
                          <a:latin typeface="Arial"/>
                          <a:ea typeface="Arial"/>
                          <a:cs typeface="Arial"/>
                          <a:sym typeface="Arial"/>
                        </a:rPr>
                        <a:t>     •  TCO and ROI against benchmark baselines</a:t>
                      </a:r>
                      <a:endParaRPr b="0" sz="1400">
                        <a:solidFill>
                          <a:srgbClr val="000000"/>
                        </a:solidFill>
                        <a:latin typeface="Arial"/>
                        <a:ea typeface="Arial"/>
                        <a:cs typeface="Arial"/>
                        <a:sym typeface="Arial"/>
                      </a:endParaRPr>
                    </a:p>
                  </a:txBody>
                  <a:tcPr marT="45725" marB="45725" marR="91450" marL="91450"/>
                </a:tc>
              </a:tr>
              <a:tr h="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126" name="Google Shape;126;p17"/>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7"/>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128" name="Google Shape;128;p17"/>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2"/>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62"/>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56" name="Google Shape;656;p62"/>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Build Groups: Production Servers</a:t>
            </a:r>
            <a:endParaRPr sz="3200">
              <a:solidFill>
                <a:srgbClr val="1E90FF"/>
              </a:solidFill>
            </a:endParaRPr>
          </a:p>
        </p:txBody>
      </p:sp>
      <p:sp>
        <p:nvSpPr>
          <p:cNvPr id="657" name="Google Shape;657;p62"/>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658" name="Google Shape;658;p62"/>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659" name="Google Shape;659;p62"/>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660" name="Google Shape;660;p62"/>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graphicFrame>
        <p:nvGraphicFramePr>
          <p:cNvPr id="665" name="Google Shape;665;p63"/>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$390.33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$283.52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$170.23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$121.60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$16.86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$42.20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$13.28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$13.28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$13.28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$68.85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$68.85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$68.85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$449.39</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$701.45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$588.16</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$539.53</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-$252.06</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-56.1%</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-$138.77</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-30.9%</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-$90.14</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-20.1%</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666" name="Google Shape;666;p63"/>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63"/>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68" name="Google Shape;668;p63"/>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Application Groups: ERP - Development</a:t>
            </a:r>
            <a:endParaRPr sz="3200">
              <a:solidFill>
                <a:srgbClr val="1E90FF"/>
              </a:solidFill>
            </a:endParaRPr>
          </a:p>
        </p:txBody>
      </p:sp>
      <p:sp>
        <p:nvSpPr>
          <p:cNvPr id="669" name="Google Shape;669;p63"/>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2 Assets</a:t>
            </a:r>
            <a:endParaRPr i="1">
              <a:solidFill>
                <a:srgbClr val="1E90FF"/>
              </a:solidFill>
            </a:endParaRPr>
          </a:p>
        </p:txBody>
      </p:sp>
      <p:pic>
        <p:nvPicPr>
          <p:cNvPr id="670" name="Google Shape;670;p63"/>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4"/>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64"/>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77" name="Google Shape;677;p64"/>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Application Groups: ERP - Development</a:t>
            </a:r>
            <a:endParaRPr sz="3200">
              <a:solidFill>
                <a:srgbClr val="1E90FF"/>
              </a:solidFill>
            </a:endParaRPr>
          </a:p>
        </p:txBody>
      </p:sp>
      <p:sp>
        <p:nvSpPr>
          <p:cNvPr id="678" name="Google Shape;678;p64"/>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679" name="Google Shape;679;p64"/>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680" name="Google Shape;680;p64"/>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681" name="Google Shape;681;p64"/>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graphicFrame>
        <p:nvGraphicFramePr>
          <p:cNvPr id="686" name="Google Shape;686;p65"/>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$929.00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$239.34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$143.69</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$102.64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$16.79</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$41.94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$13.20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$13.20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$13.20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$25.50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$25.50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$25.50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$987.73</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$613.84</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$518.19</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$477.14</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$373.89</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37.9%</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$469.54</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47.5%</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$510.59</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51.7%</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687" name="Google Shape;687;p65"/>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65"/>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89" name="Google Shape;689;p65"/>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Application Groups: ERP - Production</a:t>
            </a:r>
            <a:endParaRPr sz="3200">
              <a:solidFill>
                <a:srgbClr val="1E90FF"/>
              </a:solidFill>
            </a:endParaRPr>
          </a:p>
        </p:txBody>
      </p:sp>
      <p:sp>
        <p:nvSpPr>
          <p:cNvPr id="690" name="Google Shape;690;p65"/>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6 Assets</a:t>
            </a:r>
            <a:endParaRPr i="1">
              <a:solidFill>
                <a:srgbClr val="1E90FF"/>
              </a:solidFill>
            </a:endParaRPr>
          </a:p>
        </p:txBody>
      </p:sp>
      <p:pic>
        <p:nvPicPr>
          <p:cNvPr id="691" name="Google Shape;691;p65"/>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6"/>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66"/>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698" name="Google Shape;698;p66"/>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Application Groups: ERP - Production</a:t>
            </a:r>
            <a:endParaRPr sz="3200">
              <a:solidFill>
                <a:srgbClr val="1E90FF"/>
              </a:solidFill>
            </a:endParaRPr>
          </a:p>
        </p:txBody>
      </p:sp>
      <p:sp>
        <p:nvSpPr>
          <p:cNvPr id="699" name="Google Shape;699;p66"/>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700" name="Google Shape;700;p66"/>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701" name="Google Shape;701;p66"/>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702" name="Google Shape;702;p66"/>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graphicFrame>
        <p:nvGraphicFramePr>
          <p:cNvPr id="707" name="Google Shape;707;p67"/>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$623.64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$193.62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$118.38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$84.56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$13.43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$235.06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$235.06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$235.06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$16.27</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$5.12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$5.12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$5.12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$653.34</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$435.50</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$360.26</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$326.44</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$217.84</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33.3%</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$293.08</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44.9%</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$326.90</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50.0%</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708" name="Google Shape;708;p67"/>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67"/>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710" name="Google Shape;710;p67"/>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Application Groups: OrderON - Production</a:t>
            </a:r>
            <a:endParaRPr sz="3200">
              <a:solidFill>
                <a:srgbClr val="1E90FF"/>
              </a:solidFill>
            </a:endParaRPr>
          </a:p>
        </p:txBody>
      </p:sp>
      <p:sp>
        <p:nvSpPr>
          <p:cNvPr id="711" name="Google Shape;711;p67"/>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4 Assets</a:t>
            </a:r>
            <a:endParaRPr i="1">
              <a:solidFill>
                <a:srgbClr val="1E90FF"/>
              </a:solidFill>
            </a:endParaRPr>
          </a:p>
        </p:txBody>
      </p:sp>
      <p:pic>
        <p:nvPicPr>
          <p:cNvPr id="712" name="Google Shape;712;p67"/>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8"/>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68"/>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719" name="Google Shape;719;p68"/>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Application Groups: OrderON - Production</a:t>
            </a:r>
            <a:endParaRPr sz="3200">
              <a:solidFill>
                <a:srgbClr val="1E90FF"/>
              </a:solidFill>
            </a:endParaRPr>
          </a:p>
        </p:txBody>
      </p:sp>
      <p:sp>
        <p:nvSpPr>
          <p:cNvPr id="720" name="Google Shape;720;p68"/>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721" name="Google Shape;721;p68"/>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722" name="Google Shape;722;p68"/>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723" name="Google Shape;723;p68"/>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graphicFrame>
        <p:nvGraphicFramePr>
          <p:cNvPr id="728" name="Google Shape;728;p69"/>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$309.67</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$84.75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$50.88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$36.35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$134.32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$134.32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$134.32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$23.51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$7.40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$7.40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$7.40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$4.25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$4.25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$4.25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$339.90</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$230.72</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$196.85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$182.32</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$109.18</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32.1%</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$143.04</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42.1%</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$157.58</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46.4%</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729" name="Google Shape;729;p69"/>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69"/>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731" name="Google Shape;731;p69"/>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Application Groups: OrderON - Test</a:t>
            </a:r>
            <a:endParaRPr sz="3200">
              <a:solidFill>
                <a:srgbClr val="1E90FF"/>
              </a:solidFill>
            </a:endParaRPr>
          </a:p>
        </p:txBody>
      </p:sp>
      <p:sp>
        <p:nvSpPr>
          <p:cNvPr id="732" name="Google Shape;732;p69"/>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2 Assets</a:t>
            </a:r>
            <a:endParaRPr i="1">
              <a:solidFill>
                <a:srgbClr val="1E90FF"/>
              </a:solidFill>
            </a:endParaRPr>
          </a:p>
        </p:txBody>
      </p:sp>
      <p:pic>
        <p:nvPicPr>
          <p:cNvPr id="733" name="Google Shape;733;p69"/>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0"/>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70"/>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740" name="Google Shape;740;p70"/>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Application Groups: OrderON - Test</a:t>
            </a:r>
            <a:endParaRPr sz="3200">
              <a:solidFill>
                <a:srgbClr val="1E90FF"/>
              </a:solidFill>
            </a:endParaRPr>
          </a:p>
        </p:txBody>
      </p:sp>
      <p:sp>
        <p:nvSpPr>
          <p:cNvPr id="741" name="Google Shape;741;p70"/>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742" name="Google Shape;742;p70"/>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743" name="Google Shape;743;p70"/>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744" name="Google Shape;744;p70"/>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graphicFrame>
        <p:nvGraphicFramePr>
          <p:cNvPr id="749" name="Google Shape;749;p71"/>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$545.16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$314.23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$188.67</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$134.77</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$16.86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$40.29</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$12.68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$12.68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$12.68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$73.10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$73.10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$73.10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$602.32</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$735.81</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$610.25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$556.35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-$133.49</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-22.2%</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-$7.93</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-1.3%</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$45.96</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7.6%</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750" name="Google Shape;750;p71"/>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p71"/>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752" name="Google Shape;752;p71"/>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Dependency Groups: Boston</a:t>
            </a:r>
            <a:endParaRPr sz="3200">
              <a:solidFill>
                <a:srgbClr val="1E90FF"/>
              </a:solidFill>
            </a:endParaRPr>
          </a:p>
        </p:txBody>
      </p:sp>
      <p:sp>
        <p:nvSpPr>
          <p:cNvPr id="753" name="Google Shape;753;p71"/>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3 Assets</a:t>
            </a:r>
            <a:endParaRPr i="1">
              <a:solidFill>
                <a:srgbClr val="1E90FF"/>
              </a:solidFill>
            </a:endParaRPr>
          </a:p>
        </p:txBody>
      </p:sp>
      <p:pic>
        <p:nvPicPr>
          <p:cNvPr id="754" name="Google Shape;754;p71"/>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What We Looked At</a:t>
            </a:r>
            <a:endParaRPr sz="3200">
              <a:solidFill>
                <a:srgbClr val="1E90FF"/>
              </a:solidFill>
            </a:endParaRPr>
          </a:p>
        </p:txBody>
      </p:sp>
      <p:sp>
        <p:nvSpPr>
          <p:cNvPr id="134" name="Google Shape;134;p18"/>
          <p:cNvSpPr txBox="1"/>
          <p:nvPr/>
        </p:nvSpPr>
        <p:spPr>
          <a:xfrm>
            <a:off x="381000" y="829508"/>
            <a:ext cx="11430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This assessment is intended to analyze specific areas within your computing environment as designated by you or your personnel. It is important to note that this engagement may not have been a comprehensive assessment of your entire environment. All locations that we analyzed along with the count of assets in each location are shown below.</a:t>
            </a:r>
            <a:endParaRPr sz="1400">
              <a:solidFill>
                <a:srgbClr val="000000"/>
              </a:solidFill>
              <a:latin typeface="Arial"/>
              <a:ea typeface="Arial"/>
              <a:cs typeface="Arial"/>
              <a:sym typeface="Arial"/>
            </a:endParaRPr>
          </a:p>
        </p:txBody>
      </p:sp>
      <p:graphicFrame>
        <p:nvGraphicFramePr>
          <p:cNvPr id="135" name="Google Shape;135;p18"/>
          <p:cNvGraphicFramePr/>
          <p:nvPr/>
        </p:nvGraphicFramePr>
        <p:xfrm>
          <a:off x="444500" y="1695172"/>
          <a:ext cx="3000000" cy="3000000"/>
        </p:xfrm>
        <a:graphic>
          <a:graphicData uri="http://schemas.openxmlformats.org/drawingml/2006/table">
            <a:tbl>
              <a:tblPr bandRow="1" firstRow="1">
                <a:noFill/>
                <a:tableStyleId>{E01D3D4A-D1EF-409E-9360-E1236F93C99B}</a:tableStyleId>
              </a:tblPr>
              <a:tblGrid>
                <a:gridCol w="508000"/>
                <a:gridCol w="2413000"/>
                <a:gridCol w="2413000"/>
                <a:gridCol w="2564650"/>
                <a:gridCol w="1260500"/>
                <a:gridCol w="1203450"/>
                <a:gridCol w="686400"/>
              </a:tblGrid>
              <a:tr h="177800">
                <a:tc>
                  <a:txBody>
                    <a:bodyPr/>
                    <a:lstStyle/>
                    <a:p>
                      <a:pPr indent="0" lvl="0" marL="0" marR="0" rtl="0" algn="l">
                        <a:spcBef>
                          <a:spcPts val="0"/>
                        </a:spcBef>
                        <a:spcAft>
                          <a:spcPts val="0"/>
                        </a:spcAft>
                        <a:buNone/>
                      </a:pPr>
                      <a:r>
                        <a:t/>
                      </a:r>
                      <a:endParaRPr sz="1400">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Location</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Type</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Contact</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Start Date</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End Date</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Total Assets</a:t>
                      </a:r>
                      <a:endParaRPr sz="1400">
                        <a:solidFill>
                          <a:srgbClr val="FFFFFF"/>
                        </a:solidFill>
                      </a:endParaRPr>
                    </a:p>
                  </a:txBody>
                  <a:tcPr marT="45725" marB="45725" marR="91450" marL="91450" anchor="ctr"/>
                </a:tc>
              </a:tr>
              <a:tr h="165100">
                <a:tc>
                  <a:txBody>
                    <a:bodyPr/>
                    <a:lstStyle/>
                    <a:p>
                      <a:pPr indent="0" lvl="0" marL="0" marR="0" rtl="0" algn="l">
                        <a:spcBef>
                          <a:spcPts val="0"/>
                        </a:spcBef>
                        <a:spcAft>
                          <a:spcPts val="0"/>
                        </a:spcAft>
                        <a:buNone/>
                      </a:pPr>
                      <a:r>
                        <a:rPr lang="en-US" sz="1300">
                          <a:latin typeface="Arial"/>
                          <a:ea typeface="Arial"/>
                          <a:cs typeface="Arial"/>
                          <a:sym typeface="Arial"/>
                        </a:rPr>
                        <a:t>#{TableId:TotalAssets}</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Location</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Type</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Contact</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01</a:t>
                      </a:r>
                      <a:r>
                        <a:rPr lang="en-US" sz="1300">
                          <a:latin typeface="Arial"/>
                          <a:ea typeface="Arial"/>
                          <a:cs typeface="Arial"/>
                          <a:sym typeface="Arial"/>
                        </a:rPr>
                        <a:t>-Jan-2000</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01-Jan-2020</a:t>
                      </a:r>
                      <a:endParaRPr sz="1300">
                        <a:latin typeface="Arial"/>
                        <a:ea typeface="Arial"/>
                        <a:cs typeface="Arial"/>
                        <a:sym typeface="Arial"/>
                      </a:endParaRPr>
                    </a:p>
                  </a:txBody>
                  <a:tcPr marT="45725" marB="45725" marR="91450" marL="91450" anchor="ctr"/>
                </a:tc>
                <a:tc>
                  <a:txBody>
                    <a:bodyPr/>
                    <a:lstStyle/>
                    <a:p>
                      <a:pPr indent="0" lvl="0" marL="0" marR="0" rtl="0" algn="r">
                        <a:spcBef>
                          <a:spcPts val="0"/>
                        </a:spcBef>
                        <a:spcAft>
                          <a:spcPts val="0"/>
                        </a:spcAft>
                        <a:buNone/>
                      </a:pPr>
                      <a:r>
                        <a:rPr lang="en-US" sz="1300">
                          <a:latin typeface="Arial"/>
                          <a:ea typeface="Arial"/>
                          <a:cs typeface="Arial"/>
                          <a:sym typeface="Arial"/>
                        </a:rPr>
                        <a:t>0</a:t>
                      </a:r>
                      <a:endParaRPr sz="1300">
                        <a:latin typeface="Arial"/>
                        <a:ea typeface="Arial"/>
                        <a:cs typeface="Arial"/>
                        <a:sym typeface="Arial"/>
                      </a:endParaRPr>
                    </a:p>
                  </a:txBody>
                  <a:tcPr marT="45725" marB="45725" marR="91450" marL="91450" anchor="ctr"/>
                </a:tc>
              </a:tr>
            </a:tbl>
          </a:graphicData>
        </a:graphic>
      </p:graphicFrame>
      <p:sp>
        <p:nvSpPr>
          <p:cNvPr id="136" name="Google Shape;136;p18"/>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8"/>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138" name="Google Shape;138;p18"/>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2"/>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72"/>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761" name="Google Shape;761;p72"/>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Dependency Groups: Boston</a:t>
            </a:r>
            <a:endParaRPr sz="3200">
              <a:solidFill>
                <a:srgbClr val="1E90FF"/>
              </a:solidFill>
            </a:endParaRPr>
          </a:p>
        </p:txBody>
      </p:sp>
      <p:sp>
        <p:nvSpPr>
          <p:cNvPr id="762" name="Google Shape;762;p72"/>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763" name="Google Shape;763;p72"/>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764" name="Google Shape;764;p72"/>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765" name="Google Shape;765;p72"/>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graphicFrame>
        <p:nvGraphicFramePr>
          <p:cNvPr id="770" name="Google Shape;770;p73"/>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$154.83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$42.38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$25.44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$18.17</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$67.16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$67.16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$67.16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$14.49</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$4.56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$4.56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$4.56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$1.70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$172.68</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$115.80</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$98.86</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$91.59</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$56.89</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32.9%</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$73.82</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42.7%</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$81.09</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47.0%</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771" name="Google Shape;771;p73"/>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73"/>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773" name="Google Shape;773;p73"/>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Dependency Groups: Chicago</a:t>
            </a:r>
            <a:endParaRPr sz="3200">
              <a:solidFill>
                <a:srgbClr val="1E90FF"/>
              </a:solidFill>
            </a:endParaRPr>
          </a:p>
        </p:txBody>
      </p:sp>
      <p:sp>
        <p:nvSpPr>
          <p:cNvPr id="774" name="Google Shape;774;p73"/>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1 Asset</a:t>
            </a:r>
            <a:endParaRPr i="1">
              <a:solidFill>
                <a:srgbClr val="1E90FF"/>
              </a:solidFill>
            </a:endParaRPr>
          </a:p>
        </p:txBody>
      </p:sp>
      <p:pic>
        <p:nvPicPr>
          <p:cNvPr id="775" name="Google Shape;775;p73"/>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4"/>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74"/>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782" name="Google Shape;782;p74"/>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Dependency Groups: Chicago</a:t>
            </a:r>
            <a:endParaRPr sz="3200">
              <a:solidFill>
                <a:srgbClr val="1E90FF"/>
              </a:solidFill>
            </a:endParaRPr>
          </a:p>
        </p:txBody>
      </p:sp>
      <p:sp>
        <p:nvSpPr>
          <p:cNvPr id="783" name="Google Shape;783;p74"/>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784" name="Google Shape;784;p74"/>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785" name="Google Shape;785;p74"/>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786" name="Google Shape;786;p74"/>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graphicFrame>
        <p:nvGraphicFramePr>
          <p:cNvPr id="791" name="Google Shape;791;p75"/>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$154.83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$37.20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$22.33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$15.95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$33.58</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$2.54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$0.80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$2.55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$2.55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$2.55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$160.73</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$74.13</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$59.26</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$52.88</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$86.60</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53.9%</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$101.47</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63.1%</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$107.85</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67.1%</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792" name="Google Shape;792;p75"/>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75"/>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794" name="Google Shape;794;p75"/>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Dependency Groups: New York</a:t>
            </a:r>
            <a:endParaRPr sz="3200">
              <a:solidFill>
                <a:srgbClr val="1E90FF"/>
              </a:solidFill>
            </a:endParaRPr>
          </a:p>
        </p:txBody>
      </p:sp>
      <p:sp>
        <p:nvSpPr>
          <p:cNvPr id="795" name="Google Shape;795;p75"/>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1 Asset</a:t>
            </a:r>
            <a:endParaRPr i="1">
              <a:solidFill>
                <a:srgbClr val="1E90FF"/>
              </a:solidFill>
            </a:endParaRPr>
          </a:p>
        </p:txBody>
      </p:sp>
      <p:pic>
        <p:nvPicPr>
          <p:cNvPr id="796" name="Google Shape;796;p75"/>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6"/>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76"/>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803" name="Google Shape;803;p76"/>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Dependency Groups: New York</a:t>
            </a:r>
            <a:endParaRPr sz="3200">
              <a:solidFill>
                <a:srgbClr val="1E90FF"/>
              </a:solidFill>
            </a:endParaRPr>
          </a:p>
        </p:txBody>
      </p:sp>
      <p:sp>
        <p:nvSpPr>
          <p:cNvPr id="804" name="Google Shape;804;p76"/>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805" name="Google Shape;805;p76"/>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806" name="Google Shape;806;p76"/>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807" name="Google Shape;807;p76"/>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graphicFrame>
        <p:nvGraphicFramePr>
          <p:cNvPr id="812" name="Google Shape;812;p77"/>
          <p:cNvGraphicFramePr/>
          <p:nvPr/>
        </p:nvGraphicFramePr>
        <p:xfrm>
          <a:off x="444500" y="1307592"/>
          <a:ext cx="3000000" cy="3000000"/>
        </p:xfrm>
        <a:graphic>
          <a:graphicData uri="http://schemas.openxmlformats.org/drawingml/2006/table">
            <a:tbl>
              <a:tblPr bandRow="1" firstRow="1">
                <a:noFill/>
                <a:tableStyleId>{4BC7F4FF-08BB-4594-8FB1-D8C8D70117D1}</a:tableStyleId>
              </a:tblPr>
              <a:tblGrid>
                <a:gridCol w="2286000"/>
                <a:gridCol w="2286000"/>
                <a:gridCol w="2286000"/>
                <a:gridCol w="2286000"/>
                <a:gridCol w="2286000"/>
              </a:tblGrid>
              <a:tr h="254000">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Cost Component (Monthly)</a:t>
                      </a:r>
                      <a:endParaRPr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Private Data Center</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(On-demand)</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(1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a:solidFill>
                            <a:srgbClr val="000000"/>
                          </a:solidFill>
                          <a:latin typeface="Arial"/>
                          <a:ea typeface="Arial"/>
                          <a:cs typeface="Arial"/>
                          <a:sym typeface="Arial"/>
                        </a:rPr>
                        <a:t>GCE (3 Year Commit)</a:t>
                      </a:r>
                      <a:endParaRPr b="1" sz="1000">
                        <a:solidFill>
                          <a:srgbClr val="000000"/>
                        </a:solidFill>
                        <a:latin typeface="Arial"/>
                        <a:ea typeface="Arial"/>
                        <a:cs typeface="Arial"/>
                        <a:sym typeface="Arial"/>
                      </a:endParaRPr>
                    </a:p>
                  </a:txBody>
                  <a:tcPr marT="45725" marB="45725" marR="91450" marL="91450" anchor="ctr">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Hosting Location:</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North America</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Iowa (us-central1)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Compute: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$235.50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$241.15</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$144.79</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$103.43</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Operating System:</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$13.51</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$268.64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$268.64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$268.64</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Storage:</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$32.92</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$10.36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$10.36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$10.36</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Egress: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$66.30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$66.30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$66.30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lang="en-US" sz="1000">
                          <a:latin typeface="Arial"/>
                          <a:ea typeface="Arial"/>
                          <a:cs typeface="Arial"/>
                          <a:sym typeface="Arial"/>
                        </a:rPr>
                        <a:t>Other Costs:</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Arial"/>
                          <a:ea typeface="Arial"/>
                          <a:cs typeface="Arial"/>
                          <a:sym typeface="Arial"/>
                        </a:rPr>
                        <a:t>$0.00</a:t>
                      </a:r>
                      <a:endParaRPr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latin typeface="Arial"/>
                          <a:ea typeface="Arial"/>
                          <a:cs typeface="Arial"/>
                          <a:sym typeface="Arial"/>
                        </a:rPr>
                        <a:t>Total Monthly Cost:</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$281.92</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$586.45</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$490.09</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latin typeface="Arial"/>
                          <a:ea typeface="Arial"/>
                          <a:cs typeface="Arial"/>
                          <a:sym typeface="Arial"/>
                        </a:rPr>
                        <a:t>$448.73</a:t>
                      </a:r>
                      <a:endParaRPr b="1" sz="1000">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a:txBody>
                    <a:bodyPr/>
                    <a:lstStyle/>
                    <a:p>
                      <a:pPr indent="0" lvl="0" marL="0" rtl="0" algn="l">
                        <a:lnSpc>
                          <a:spcPct val="115000"/>
                        </a:lnSpc>
                        <a:spcBef>
                          <a:spcPts val="0"/>
                        </a:spcBef>
                        <a:spcAft>
                          <a:spcPts val="0"/>
                        </a:spcAft>
                        <a:buNone/>
                      </a:pPr>
                      <a:r>
                        <a:rPr b="1" lang="en-US" sz="1000">
                          <a:solidFill>
                            <a:srgbClr val="1E90FF"/>
                          </a:solidFill>
                          <a:latin typeface="Arial"/>
                          <a:ea typeface="Arial"/>
                          <a:cs typeface="Arial"/>
                          <a:sym typeface="Arial"/>
                        </a:rPr>
                        <a:t>Monthly Savings:</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-$304.52</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-108.0%</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-$208.17</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-73.8%</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-$166.81</a:t>
                      </a:r>
                      <a:endParaRPr b="1" sz="1000">
                        <a:solidFill>
                          <a:srgbClr val="1E90FF"/>
                        </a:solidFill>
                        <a:latin typeface="Arial"/>
                        <a:ea typeface="Arial"/>
                        <a:cs typeface="Arial"/>
                        <a:sym typeface="Arial"/>
                      </a:endParaRPr>
                    </a:p>
                    <a:p>
                      <a:pPr indent="0" lvl="0" marL="0" rtl="0" algn="r">
                        <a:lnSpc>
                          <a:spcPct val="115000"/>
                        </a:lnSpc>
                        <a:spcBef>
                          <a:spcPts val="0"/>
                        </a:spcBef>
                        <a:spcAft>
                          <a:spcPts val="0"/>
                        </a:spcAft>
                        <a:buNone/>
                      </a:pPr>
                      <a:r>
                        <a:rPr b="1" lang="en-US" sz="1000">
                          <a:solidFill>
                            <a:srgbClr val="1E90FF"/>
                          </a:solidFill>
                          <a:latin typeface="Arial"/>
                          <a:ea typeface="Arial"/>
                          <a:cs typeface="Arial"/>
                          <a:sym typeface="Arial"/>
                        </a:rPr>
                        <a:t>-59.2%</a:t>
                      </a:r>
                      <a:endParaRPr b="1" sz="1000">
                        <a:solidFill>
                          <a:srgbClr val="1E90FF"/>
                        </a:solidFill>
                        <a:latin typeface="Arial"/>
                        <a:ea typeface="Arial"/>
                        <a:cs typeface="Arial"/>
                        <a:sym typeface="Arial"/>
                      </a:endParaRPr>
                    </a:p>
                  </a:txBody>
                  <a:tcPr marT="45725" marB="45725" marR="91450" marL="91450"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54000">
                <a:tc gridSpan="5">
                  <a:txBody>
                    <a:bodyPr/>
                    <a:lstStyle/>
                    <a:p>
                      <a:pPr indent="0" lvl="0" marL="0" rtl="0" algn="l">
                        <a:lnSpc>
                          <a:spcPct val="115000"/>
                        </a:lnSpc>
                        <a:spcBef>
                          <a:spcPts val="0"/>
                        </a:spcBef>
                        <a:spcAft>
                          <a:spcPts val="0"/>
                        </a:spcAft>
                        <a:buNone/>
                      </a:pPr>
                      <a:r>
                        <a:t/>
                      </a:r>
                      <a:endParaRPr b="1" sz="1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r h="254000">
                <a:tc gridSpan="5">
                  <a:txBody>
                    <a:bodyPr/>
                    <a:lstStyle/>
                    <a:p>
                      <a:pPr indent="0" lvl="0" marL="0" rtl="0" algn="ctr">
                        <a:lnSpc>
                          <a:spcPct val="115000"/>
                        </a:lnSpc>
                        <a:spcBef>
                          <a:spcPts val="0"/>
                        </a:spcBef>
                        <a:spcAft>
                          <a:spcPts val="0"/>
                        </a:spcAft>
                        <a:buClr>
                          <a:srgbClr val="000000"/>
                        </a:buClr>
                        <a:buSzPts val="1100"/>
                        <a:buFont typeface="Arial"/>
                        <a:buNone/>
                      </a:pPr>
                      <a:r>
                        <a:rPr b="1" lang="en-US" sz="800">
                          <a:solidFill>
                            <a:srgbClr val="85200C"/>
                          </a:solidFill>
                          <a:latin typeface="Arial"/>
                          <a:ea typeface="Arial"/>
                          <a:cs typeface="Arial"/>
                          <a:sym typeface="Arial"/>
                        </a:rPr>
                        <a:t>#{TableId:FinancialComparisonTable-Footer}</a:t>
                      </a:r>
                      <a:endParaRPr b="1" sz="800">
                        <a:solidFill>
                          <a:srgbClr val="85200C"/>
                        </a:solidFill>
                        <a:latin typeface="Arial"/>
                        <a:ea typeface="Arial"/>
                        <a:cs typeface="Arial"/>
                        <a:sym typeface="Arial"/>
                      </a:endParaRPr>
                    </a:p>
                  </a:txBody>
                  <a:tcPr marT="45725" marB="45725" marR="91450" marL="91450" anchor="ctr">
                    <a:lnL cap="flat" cmpd="sng" w="12700">
                      <a:solidFill>
                        <a:srgbClr val="5B9BD5">
                          <a:alpha val="0"/>
                        </a:srgbClr>
                      </a:solidFill>
                      <a:prstDash val="solid"/>
                      <a:round/>
                      <a:headEnd len="sm" w="sm" type="none"/>
                      <a:tailEnd len="sm" w="sm" type="none"/>
                    </a:lnL>
                    <a:lnR cap="flat" cmpd="sng" w="12700">
                      <a:solidFill>
                        <a:srgbClr val="5B9BD5">
                          <a:alpha val="0"/>
                        </a:srgbClr>
                      </a:solidFill>
                      <a:prstDash val="solid"/>
                      <a:round/>
                      <a:headEnd len="sm" w="sm" type="none"/>
                      <a:tailEnd len="sm" w="sm" type="none"/>
                    </a:lnR>
                    <a:lnT cap="flat" cmpd="sng" w="12700">
                      <a:solidFill>
                        <a:srgbClr val="5B9BD5">
                          <a:alpha val="0"/>
                        </a:srgbClr>
                      </a:solidFill>
                      <a:prstDash val="solid"/>
                      <a:round/>
                      <a:headEnd len="sm" w="sm" type="none"/>
                      <a:tailEnd len="sm" w="sm" type="none"/>
                    </a:lnT>
                    <a:lnB cap="flat" cmpd="sng" w="12700">
                      <a:solidFill>
                        <a:srgbClr val="5B9BD5">
                          <a:alpha val="0"/>
                        </a:srgbClr>
                      </a:solidFill>
                      <a:prstDash val="solid"/>
                      <a:round/>
                      <a:headEnd len="sm" w="sm" type="none"/>
                      <a:tailEnd len="sm" w="sm" type="none"/>
                    </a:lnB>
                    <a:solidFill>
                      <a:srgbClr val="FFFFFF"/>
                    </a:solidFill>
                  </a:tcPr>
                </a:tc>
                <a:tc hMerge="1"/>
                <a:tc hMerge="1"/>
                <a:tc hMerge="1"/>
                <a:tc hMerge="1"/>
              </a:tr>
            </a:tbl>
          </a:graphicData>
        </a:graphic>
      </p:graphicFrame>
      <p:sp>
        <p:nvSpPr>
          <p:cNvPr id="813" name="Google Shape;813;p77"/>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77"/>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815" name="Google Shape;815;p77"/>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Dependency Groups: San Francisco</a:t>
            </a:r>
            <a:endParaRPr sz="3200">
              <a:solidFill>
                <a:srgbClr val="1E90FF"/>
              </a:solidFill>
            </a:endParaRPr>
          </a:p>
        </p:txBody>
      </p:sp>
      <p:sp>
        <p:nvSpPr>
          <p:cNvPr id="816" name="Google Shape;816;p77"/>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1 Asset</a:t>
            </a:r>
            <a:endParaRPr i="1">
              <a:solidFill>
                <a:srgbClr val="1E90FF"/>
              </a:solidFill>
            </a:endParaRPr>
          </a:p>
        </p:txBody>
      </p:sp>
      <p:pic>
        <p:nvPicPr>
          <p:cNvPr id="817" name="Google Shape;817;p77"/>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78"/>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Google Shape;823;p78"/>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sp>
        <p:nvSpPr>
          <p:cNvPr id="824" name="Google Shape;824;p78"/>
          <p:cNvSpPr txBox="1"/>
          <p:nvPr/>
        </p:nvSpPr>
        <p:spPr>
          <a:xfrm>
            <a:off x="384048" y="155448"/>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1E90FF"/>
                </a:solidFill>
              </a:rPr>
              <a:t>Dependency Groups: San Francisco</a:t>
            </a:r>
            <a:endParaRPr sz="3200">
              <a:solidFill>
                <a:srgbClr val="1E90FF"/>
              </a:solidFill>
            </a:endParaRPr>
          </a:p>
        </p:txBody>
      </p:sp>
      <p:sp>
        <p:nvSpPr>
          <p:cNvPr id="825" name="Google Shape;825;p78"/>
          <p:cNvSpPr txBox="1"/>
          <p:nvPr/>
        </p:nvSpPr>
        <p:spPr>
          <a:xfrm>
            <a:off x="384048" y="713232"/>
            <a:ext cx="114300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1E90FF"/>
                </a:solidFill>
              </a:rPr>
              <a:t>Financial Assumptions, based on Moderate-level optimization</a:t>
            </a:r>
            <a:endParaRPr i="1">
              <a:solidFill>
                <a:srgbClr val="1E90FF"/>
              </a:solidFill>
            </a:endParaRPr>
          </a:p>
        </p:txBody>
      </p:sp>
      <p:graphicFrame>
        <p:nvGraphicFramePr>
          <p:cNvPr id="826" name="Google Shape;826;p78"/>
          <p:cNvGraphicFramePr/>
          <p:nvPr/>
        </p:nvGraphicFramePr>
        <p:xfrm>
          <a:off x="384048"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0"/>
                        </a:spcAft>
                        <a:buNone/>
                      </a:pPr>
                      <a:r>
                        <a:rPr b="1" lang="en-US" sz="1300">
                          <a:solidFill>
                            <a:schemeClr val="dk1"/>
                          </a:solidFill>
                        </a:rPr>
                        <a:t>Sizing and Requirements</a:t>
                      </a:r>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Machines were sized based on the following performance metrics based on </a:t>
                      </a:r>
                      <a:r>
                        <a:rPr b="1" lang="en-US" sz="1100">
                          <a:solidFill>
                            <a:schemeClr val="dk1"/>
                          </a:solidFill>
                        </a:rPr>
                        <a:t>average</a:t>
                      </a:r>
                      <a:r>
                        <a:rPr lang="en-US" sz="1100">
                          <a:solidFill>
                            <a:schemeClr val="dk1"/>
                          </a:solidFill>
                        </a:rPr>
                        <a:t> performance data:</a:t>
                      </a:r>
                      <a:endParaRPr sz="13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0" marL="914400" rtl="0" algn="l">
                        <a:spcBef>
                          <a:spcPts val="0"/>
                        </a:spcBef>
                        <a:spcAft>
                          <a:spcPts val="0"/>
                        </a:spcAft>
                        <a:buClr>
                          <a:schemeClr val="dk1"/>
                        </a:buClr>
                        <a:buSzPts val="900"/>
                        <a:buChar char="●"/>
                      </a:pPr>
                      <a:r>
                        <a:rPr lang="en-US" sz="1000">
                          <a:solidFill>
                            <a:schemeClr val="dk1"/>
                          </a:solidFill>
                        </a:rPr>
                        <a:t>CPU utilization target of </a:t>
                      </a:r>
                      <a:r>
                        <a:rPr lang="en-US" sz="1000">
                          <a:solidFill>
                            <a:schemeClr val="dk1"/>
                          </a:solidFill>
                        </a:rPr>
                        <a:t>70</a:t>
                      </a:r>
                      <a:r>
                        <a:rPr lang="en-US" sz="1000">
                          <a:solidFill>
                            <a:schemeClr val="dk1"/>
                          </a:solidFill>
                        </a:rPr>
                        <a:t>% (cloud assets would utilize up to </a:t>
                      </a:r>
                      <a:r>
                        <a:rPr b="1" lang="en-US" sz="1000">
                          <a:solidFill>
                            <a:schemeClr val="dk1"/>
                          </a:solidFill>
                        </a:rPr>
                        <a:t>70</a:t>
                      </a:r>
                      <a:r>
                        <a:rPr b="1" lang="en-US" sz="1000">
                          <a:solidFill>
                            <a:schemeClr val="dk1"/>
                          </a:solidFill>
                        </a:rPr>
                        <a:t>%</a:t>
                      </a:r>
                      <a:r>
                        <a:rPr lang="en-US" sz="1000">
                          <a:solidFill>
                            <a:schemeClr val="dk1"/>
                          </a:solidFill>
                        </a:rPr>
                        <a:t> of CPU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RAM utilization target of </a:t>
                      </a:r>
                      <a:r>
                        <a:rPr lang="en-US" sz="1000">
                          <a:solidFill>
                            <a:schemeClr val="dk1"/>
                          </a:solidFill>
                        </a:rPr>
                        <a:t>85</a:t>
                      </a:r>
                      <a:r>
                        <a:rPr lang="en-US" sz="1000">
                          <a:solidFill>
                            <a:schemeClr val="dk1"/>
                          </a:solidFill>
                        </a:rPr>
                        <a:t>% (cloud assets would utilize up to </a:t>
                      </a:r>
                      <a:r>
                        <a:rPr b="1" lang="en-US" sz="1000">
                          <a:solidFill>
                            <a:schemeClr val="dk1"/>
                          </a:solidFill>
                        </a:rPr>
                        <a:t>85</a:t>
                      </a:r>
                      <a:r>
                        <a:rPr b="1" lang="en-US" sz="1000">
                          <a:solidFill>
                            <a:schemeClr val="dk1"/>
                          </a:solidFill>
                        </a:rPr>
                        <a:t>%</a:t>
                      </a:r>
                      <a:r>
                        <a:rPr lang="en-US" sz="1000">
                          <a:solidFill>
                            <a:schemeClr val="dk1"/>
                          </a:solidFill>
                        </a:rPr>
                        <a:t> of RAM based on detected utilization)</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Target drive type (e.g. SSD vs. Standard) determined based on a detected IOPS threshold of </a:t>
                      </a:r>
                      <a:r>
                        <a:rPr b="1" lang="en-US" sz="1000">
                          <a:solidFill>
                            <a:schemeClr val="dk1"/>
                          </a:solidFill>
                        </a:rPr>
                        <a:t>500</a:t>
                      </a:r>
                      <a:r>
                        <a:rPr b="1" lang="en-US" sz="1000">
                          <a:solidFill>
                            <a:schemeClr val="dk1"/>
                          </a:solidFill>
                        </a:rPr>
                        <a:t> IOPS</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85750" lvl="1" marL="914400" rtl="0" algn="l">
                        <a:spcBef>
                          <a:spcPts val="0"/>
                        </a:spcBef>
                        <a:spcAft>
                          <a:spcPts val="0"/>
                        </a:spcAft>
                        <a:buClr>
                          <a:schemeClr val="dk1"/>
                        </a:buClr>
                        <a:buSzPts val="900"/>
                        <a:buChar char="●"/>
                      </a:pPr>
                      <a:r>
                        <a:rPr lang="en-US" sz="1000">
                          <a:solidFill>
                            <a:schemeClr val="dk1"/>
                          </a:solidFill>
                        </a:rPr>
                        <a:t>Storage amount based on </a:t>
                      </a:r>
                      <a:r>
                        <a:rPr b="1" lang="en-US" sz="1000">
                          <a:solidFill>
                            <a:schemeClr val="dk1"/>
                          </a:solidFill>
                        </a:rPr>
                        <a:t>used storage </a:t>
                      </a:r>
                      <a:r>
                        <a:rPr lang="en-US" sz="1000">
                          <a:solidFill>
                            <a:schemeClr val="dk1"/>
                          </a:solidFill>
                        </a:rPr>
                        <a:t>with a </a:t>
                      </a:r>
                      <a:r>
                        <a:rPr b="1" lang="en-US" sz="1000">
                          <a:solidFill>
                            <a:schemeClr val="dk1"/>
                          </a:solidFill>
                        </a:rPr>
                        <a:t>25</a:t>
                      </a:r>
                      <a:r>
                        <a:rPr b="1" lang="en-US" sz="1000">
                          <a:solidFill>
                            <a:schemeClr val="dk1"/>
                          </a:solidFill>
                        </a:rPr>
                        <a:t>%</a:t>
                      </a:r>
                      <a:r>
                        <a:rPr lang="en-US" sz="1000">
                          <a:solidFill>
                            <a:schemeClr val="dk1"/>
                          </a:solidFill>
                        </a:rPr>
                        <a:t> uplift</a:t>
                      </a:r>
                      <a:endParaRPr sz="1000"/>
                    </a:p>
                  </a:txBody>
                  <a:tcPr marT="0" marB="182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Estimated outbound bandwidth incurring egress charges based on </a:t>
                      </a:r>
                      <a:r>
                        <a:rPr b="1" lang="en-US" sz="1100">
                          <a:solidFill>
                            <a:schemeClr val="dk1"/>
                          </a:solidFill>
                        </a:rPr>
                        <a:t>10</a:t>
                      </a:r>
                      <a:r>
                        <a:rPr b="1" lang="en-US" sz="1100">
                          <a:solidFill>
                            <a:schemeClr val="dk1"/>
                          </a:solidFill>
                        </a:rPr>
                        <a:t>% </a:t>
                      </a:r>
                      <a:r>
                        <a:rPr lang="en-US" sz="1100">
                          <a:solidFill>
                            <a:schemeClr val="dk1"/>
                          </a:solidFill>
                        </a:rPr>
                        <a:t>of total outbound detected network traffic </a:t>
                      </a:r>
                      <a:endParaRPr sz="1000">
                        <a:solidFill>
                          <a:schemeClr val="dk1"/>
                        </a:solidFill>
                      </a:endParaRPr>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Target cloud provider CPU performance will meet at least </a:t>
                      </a:r>
                      <a:r>
                        <a:rPr b="1" lang="en-US" sz="1100">
                          <a:solidFill>
                            <a:schemeClr val="dk1"/>
                          </a:solidFill>
                        </a:rPr>
                        <a:t>100</a:t>
                      </a:r>
                      <a:r>
                        <a:rPr b="1" lang="en-US" sz="1100">
                          <a:solidFill>
                            <a:schemeClr val="dk1"/>
                          </a:solidFill>
                        </a:rPr>
                        <a:t>%</a:t>
                      </a:r>
                      <a:r>
                        <a:rPr lang="en-US" sz="1100">
                          <a:solidFill>
                            <a:schemeClr val="dk1"/>
                          </a:solidFill>
                        </a:rPr>
                        <a:t> of the detected CPU benchmark of the machine</a:t>
                      </a:r>
                      <a:endParaRPr sz="1100"/>
                    </a:p>
                  </a:txBody>
                  <a:tcPr marT="36575" marB="3657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0"/>
                        </a:spcAft>
                        <a:buNone/>
                      </a:pPr>
                      <a:r>
                        <a:rPr b="1" lang="en-US" sz="1300">
                          <a:solidFill>
                            <a:schemeClr val="dk1"/>
                          </a:solidFill>
                        </a:rPr>
                        <a:t>Catalogs</a:t>
                      </a:r>
                      <a:endParaRPr sz="1000">
                        <a:solidFill>
                          <a:schemeClr val="dk1"/>
                        </a:solidFill>
                      </a:endParaRPr>
                    </a:p>
                  </a:txBody>
                  <a:tcPr marT="91425"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lnSpc>
                          <a:spcPct val="115000"/>
                        </a:lnSpc>
                        <a:spcBef>
                          <a:spcPts val="0"/>
                        </a:spcBef>
                        <a:spcAft>
                          <a:spcPts val="0"/>
                        </a:spcAft>
                        <a:buClr>
                          <a:schemeClr val="dk1"/>
                        </a:buClr>
                        <a:buSzPts val="1100"/>
                        <a:buChar char="●"/>
                      </a:pPr>
                      <a:r>
                        <a:rPr lang="en-US" sz="1100">
                          <a:solidFill>
                            <a:schemeClr val="dk1"/>
                          </a:solidFill>
                        </a:rPr>
                        <a:t>Google On-Demand catalogs include </a:t>
                      </a:r>
                      <a:r>
                        <a:rPr b="1" lang="en-US" sz="1100">
                          <a:solidFill>
                            <a:schemeClr val="dk1"/>
                          </a:solidFill>
                        </a:rPr>
                        <a:t>Sustained Use Discounts</a:t>
                      </a:r>
                      <a:r>
                        <a:rPr lang="en-US" sz="1100">
                          <a:solidFill>
                            <a:schemeClr val="dk1"/>
                          </a:solidFill>
                        </a:rPr>
                        <a:t> based on runtime, where applicable</a:t>
                      </a:r>
                      <a:endParaRPr sz="1000">
                        <a:solidFill>
                          <a:schemeClr val="dk1"/>
                        </a:solidFill>
                      </a:endParaRPr>
                    </a:p>
                  </a:txBody>
                  <a:tcPr marT="0" marB="9125"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hMerge="1"/>
                <a:tc hMerge="1"/>
                <a:tc hMerge="1"/>
              </a:tr>
              <a:tr h="254000">
                <a:tc gridSpan="4">
                  <a:txBody>
                    <a:bodyPr/>
                    <a:lstStyle/>
                    <a:p>
                      <a:pPr indent="-298450" lvl="0" marL="457200" rtl="0" algn="l">
                        <a:spcBef>
                          <a:spcPts val="0"/>
                        </a:spcBef>
                        <a:spcAft>
                          <a:spcPts val="0"/>
                        </a:spcAft>
                        <a:buClr>
                          <a:schemeClr val="dk1"/>
                        </a:buClr>
                        <a:buSzPts val="1100"/>
                        <a:buChar char="●"/>
                      </a:pPr>
                      <a:r>
                        <a:rPr lang="en-US" sz="1100">
                          <a:solidFill>
                            <a:schemeClr val="dk1"/>
                          </a:solidFill>
                        </a:rPr>
                        <a:t>The following categories of machines were excluded for comparison:</a:t>
                      </a:r>
                      <a:endParaRPr sz="1100">
                        <a:solidFill>
                          <a:schemeClr val="dk1"/>
                        </a:solidFill>
                      </a:endParaRPr>
                    </a:p>
                  </a:txBody>
                  <a:tcPr marT="0" marB="54850" marR="0" marL="0"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r>
              <a:tr h="254000">
                <a:tc>
                  <a:txBody>
                    <a:bodyPr/>
                    <a:lstStyle/>
                    <a:p>
                      <a:pPr indent="0" lvl="0" marL="0" rtl="0" algn="ctr">
                        <a:spcBef>
                          <a:spcPts val="0"/>
                        </a:spcBef>
                        <a:spcAft>
                          <a:spcPts val="0"/>
                        </a:spcAft>
                        <a:buNone/>
                      </a:pPr>
                      <a:r>
                        <a:rPr b="1" lang="en-US" sz="950">
                          <a:solidFill>
                            <a:schemeClr val="dk1"/>
                          </a:solidFill>
                        </a:rPr>
                        <a:t>Private Data Center</a:t>
                      </a:r>
                      <a:endParaRPr b="1" sz="7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(On-demand)</a:t>
                      </a:r>
                      <a:endParaRPr b="1" sz="950">
                        <a:solidFill>
                          <a:srgbClr val="1E90FF"/>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(1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c>
                  <a:txBody>
                    <a:bodyPr/>
                    <a:lstStyle/>
                    <a:p>
                      <a:pPr indent="0" lvl="0" marL="0" rtl="0" algn="ctr">
                        <a:spcBef>
                          <a:spcPts val="0"/>
                        </a:spcBef>
                        <a:spcAft>
                          <a:spcPts val="0"/>
                        </a:spcAft>
                        <a:buNone/>
                      </a:pPr>
                      <a:r>
                        <a:rPr b="1" lang="en-US" sz="950">
                          <a:solidFill>
                            <a:schemeClr val="dk1"/>
                          </a:solidFill>
                        </a:rPr>
                        <a:t>GCE (3 Year Commit)</a:t>
                      </a:r>
                      <a:endParaRPr b="1" sz="950">
                        <a:solidFill>
                          <a:schemeClr val="dk1"/>
                        </a:solidFill>
                      </a:endParaRPr>
                    </a:p>
                  </a:txBody>
                  <a:tcPr marT="0" marB="9125"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4F4"/>
                    </a:solidFill>
                  </a:tcPr>
                </a:tc>
              </a:tr>
              <a:tr h="254000">
                <a:tc>
                  <a:txBody>
                    <a:bodyPr/>
                    <a:lstStyle/>
                    <a:p>
                      <a:pPr indent="0" lvl="0" marL="0" rtl="0" algn="l">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i="1" lang="en-US" sz="900">
                          <a:solidFill>
                            <a:srgbClr val="CCCCCC"/>
                          </a:solidFill>
                        </a:rPr>
                        <a:t>None</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 E2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E2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N1 Shared-core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 Preemptible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 N2D Preemptible</a:t>
                      </a:r>
                      <a:endParaRPr sz="900">
                        <a:solidFill>
                          <a:schemeClr val="dk1"/>
                        </a:solidFill>
                      </a:endParaRPr>
                    </a:p>
                    <a:p>
                      <a:pPr indent="0" lvl="0" marL="0" rtl="0" algn="ctr">
                        <a:spcBef>
                          <a:spcPts val="0"/>
                        </a:spcBef>
                        <a:spcAft>
                          <a:spcPts val="0"/>
                        </a:spcAft>
                        <a:buClr>
                          <a:schemeClr val="dk1"/>
                        </a:buClr>
                        <a:buSzPts val="1100"/>
                        <a:buFont typeface="Arial"/>
                        <a:buNone/>
                      </a:pPr>
                      <a:r>
                        <a:t/>
                      </a:r>
                      <a:endParaRPr i="1" sz="900">
                        <a:solidFill>
                          <a:srgbClr val="CCCCCC"/>
                        </a:solidFill>
                      </a:endParaRPr>
                    </a:p>
                  </a:txBody>
                  <a:tcPr marT="45700" marB="182875"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827" name="Google Shape;827;p78"/>
          <p:cNvGraphicFramePr/>
          <p:nvPr/>
        </p:nvGraphicFramePr>
        <p:xfrm>
          <a:off x="6245352" y="1271016"/>
          <a:ext cx="3000000" cy="3000000"/>
        </p:xfrm>
        <a:graphic>
          <a:graphicData uri="http://schemas.openxmlformats.org/drawingml/2006/table">
            <a:tbl>
              <a:tblPr>
                <a:noFill/>
                <a:tableStyleId>{0411AF49-50B0-490F-B77B-B4CD93039419}</a:tableStyleId>
              </a:tblPr>
              <a:tblGrid>
                <a:gridCol w="1394450"/>
                <a:gridCol w="1394450"/>
                <a:gridCol w="1394450"/>
                <a:gridCol w="1394450"/>
              </a:tblGrid>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Machine Uptime</a:t>
                      </a:r>
                      <a:endParaRPr sz="1300"/>
                    </a:p>
                  </a:txBody>
                  <a:tcPr marT="0"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All machines assumed to be running full time (730 hours, on average, per month)</a:t>
                      </a:r>
                      <a:endParaRPr b="1">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b="1" lang="en-US" sz="1300">
                          <a:solidFill>
                            <a:schemeClr val="dk1"/>
                          </a:solidFill>
                        </a:rPr>
                        <a:t>Operating System Licensing Strategy</a:t>
                      </a:r>
                      <a:endParaRPr b="1" sz="1300">
                        <a:solidFill>
                          <a:schemeClr val="dk1"/>
                        </a:solidFill>
                      </a:endParaRPr>
                    </a:p>
                  </a:txBody>
                  <a:tcPr marT="91425" marB="912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r h="254000">
                <a:tc gridSpan="4">
                  <a:txBody>
                    <a:bodyPr/>
                    <a:lstStyle/>
                    <a:p>
                      <a:pPr indent="0" lvl="0" marL="0" rtl="0" algn="l">
                        <a:spcBef>
                          <a:spcPts val="0"/>
                        </a:spcBef>
                        <a:spcAft>
                          <a:spcPts val="300"/>
                        </a:spcAft>
                        <a:buClr>
                          <a:schemeClr val="dk1"/>
                        </a:buClr>
                        <a:buSzPts val="1100"/>
                        <a:buFont typeface="Arial"/>
                        <a:buNone/>
                      </a:pPr>
                      <a:r>
                        <a:rPr lang="en-US" sz="1100">
                          <a:solidFill>
                            <a:schemeClr val="dk1"/>
                          </a:solidFill>
                        </a:rPr>
                        <a:t>Current on-premise operating system licenses to be brought to cloud, where possible</a:t>
                      </a:r>
                      <a:endParaRPr sz="1200">
                        <a:solidFill>
                          <a:schemeClr val="dk1"/>
                        </a:solidFill>
                      </a:endParaRPr>
                    </a:p>
                  </a:txBody>
                  <a:tcPr marT="36575" marB="36575" marR="0" marL="0" anchor="ctr">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hMerge="1"/>
                <a:tc hMerge="1"/>
                <a:tc hMerge="1"/>
              </a:tr>
            </a:tbl>
          </a:graphicData>
        </a:graphic>
      </p:graphicFrame>
      <p:pic>
        <p:nvPicPr>
          <p:cNvPr id="828" name="Google Shape;828;p78"/>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79"/>
          <p:cNvSpPr txBox="1"/>
          <p:nvPr/>
        </p:nvSpPr>
        <p:spPr>
          <a:xfrm>
            <a:off x="381000" y="2159000"/>
            <a:ext cx="11430000" cy="89255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200">
                <a:solidFill>
                  <a:srgbClr val="1E90FF"/>
                </a:solidFill>
              </a:rPr>
              <a:t>Next Steps</a:t>
            </a:r>
            <a:endParaRPr sz="5200">
              <a:solidFill>
                <a:srgbClr val="1E90FF"/>
              </a:solidFill>
            </a:endParaRPr>
          </a:p>
        </p:txBody>
      </p:sp>
      <p:sp>
        <p:nvSpPr>
          <p:cNvPr id="834" name="Google Shape;834;p79"/>
          <p:cNvSpPr txBox="1"/>
          <p:nvPr/>
        </p:nvSpPr>
        <p:spPr>
          <a:xfrm>
            <a:off x="381000" y="3178552"/>
            <a:ext cx="114300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835" name="Google Shape;835;p79"/>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79"/>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837" name="Google Shape;837;p79"/>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0"/>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Next Steps</a:t>
            </a:r>
            <a:endParaRPr sz="3200">
              <a:solidFill>
                <a:srgbClr val="1E90FF"/>
              </a:solidFill>
            </a:endParaRPr>
          </a:p>
        </p:txBody>
      </p:sp>
      <p:sp>
        <p:nvSpPr>
          <p:cNvPr id="843" name="Google Shape;843;p80"/>
          <p:cNvSpPr txBox="1"/>
          <p:nvPr/>
        </p:nvSpPr>
        <p:spPr>
          <a:xfrm>
            <a:off x="381000" y="829508"/>
            <a:ext cx="114300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To continue the journey towards making public cloud an integral part of your IT infrastructure, we recommend the following next steps.</a:t>
            </a:r>
            <a:endParaRPr sz="1400">
              <a:solidFill>
                <a:srgbClr val="000000"/>
              </a:solidFill>
              <a:latin typeface="Arial"/>
              <a:ea typeface="Arial"/>
              <a:cs typeface="Arial"/>
              <a:sym typeface="Arial"/>
            </a:endParaRPr>
          </a:p>
        </p:txBody>
      </p:sp>
      <p:graphicFrame>
        <p:nvGraphicFramePr>
          <p:cNvPr id="844" name="Google Shape;844;p80"/>
          <p:cNvGraphicFramePr/>
          <p:nvPr/>
        </p:nvGraphicFramePr>
        <p:xfrm>
          <a:off x="381000" y="1264285"/>
          <a:ext cx="3000000" cy="3000000"/>
        </p:xfrm>
        <a:graphic>
          <a:graphicData uri="http://schemas.openxmlformats.org/drawingml/2006/table">
            <a:tbl>
              <a:tblPr bandRow="1" firstRow="1">
                <a:noFill/>
                <a:tableStyleId>{7D0099F3-CEF0-4D2E-AF9A-93A5AB9178CC}</a:tableStyleId>
              </a:tblPr>
              <a:tblGrid>
                <a:gridCol w="2222500"/>
                <a:gridCol w="8890000"/>
              </a:tblGrid>
              <a:tr h="203200">
                <a:tc>
                  <a:txBody>
                    <a:bodyPr/>
                    <a:lstStyle/>
                    <a:p>
                      <a:pPr indent="0" lvl="0" marL="0" marR="0" rtl="0" algn="l">
                        <a:spcBef>
                          <a:spcPts val="0"/>
                        </a:spcBef>
                        <a:spcAft>
                          <a:spcPts val="0"/>
                        </a:spcAft>
                        <a:buNone/>
                      </a:pPr>
                      <a:r>
                        <a:rPr lang="en-US" sz="1600">
                          <a:solidFill>
                            <a:srgbClr val="1E90FF"/>
                          </a:solidFill>
                          <a:latin typeface="Arial"/>
                          <a:ea typeface="Arial"/>
                          <a:cs typeface="Arial"/>
                          <a:sym typeface="Arial"/>
                        </a:rPr>
                        <a:t>Architecture</a:t>
                      </a:r>
                      <a:endParaRPr sz="1600">
                        <a:solidFill>
                          <a:srgbClr val="1E90FF"/>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Establishing Your Network, Security, and Identity Management</a:t>
                      </a:r>
                      <a:endParaRPr b="1" sz="1600">
                        <a:solidFill>
                          <a:srgbClr val="000000"/>
                        </a:solidFill>
                        <a:latin typeface="Arial"/>
                        <a:ea typeface="Arial"/>
                        <a:cs typeface="Arial"/>
                        <a:sym typeface="Arial"/>
                      </a:endParaRPr>
                    </a:p>
                  </a:txBody>
                  <a:tcPr marT="45725" marB="45725" marR="91450" marL="91450"/>
                </a:tc>
              </a:tr>
              <a:tr h="177800">
                <a:tc>
                  <a:txBody>
                    <a:bodyPr/>
                    <a:lstStyle/>
                    <a:p>
                      <a:pPr indent="0" lvl="0" marL="0" marR="0" rtl="0" algn="l">
                        <a:spcBef>
                          <a:spcPts val="0"/>
                        </a:spcBef>
                        <a:spcAft>
                          <a:spcPts val="0"/>
                        </a:spcAft>
                        <a:buNone/>
                      </a:pPr>
                      <a:r>
                        <a:t/>
                      </a:r>
                      <a:endParaRPr sz="1600">
                        <a:solidFill>
                          <a:srgbClr val="000000"/>
                        </a:solidFill>
                      </a:endParaRPr>
                    </a:p>
                  </a:txBody>
                  <a:tcPr marT="45725" marB="45725" marR="91450" marL="91450"/>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Architects your network, security, and identity management frameworks that will allow you to most efficiently consume public cloud.</a:t>
                      </a:r>
                      <a:endParaRPr sz="1400">
                        <a:solidFill>
                          <a:srgbClr val="000000"/>
                        </a:solidFill>
                        <a:latin typeface="Arial"/>
                        <a:ea typeface="Arial"/>
                        <a:cs typeface="Arial"/>
                        <a:sym typeface="Arial"/>
                      </a:endParaRPr>
                    </a:p>
                  </a:txBody>
                  <a:tcPr marT="45725" marB="45725" marR="91450" marL="91450"/>
                </a:tc>
              </a:tr>
              <a:tr h="203200">
                <a:tc>
                  <a:txBody>
                    <a:bodyPr/>
                    <a:lstStyle/>
                    <a:p>
                      <a:pPr indent="0" lvl="0" marL="0" marR="0" rtl="0" algn="l">
                        <a:spcBef>
                          <a:spcPts val="0"/>
                        </a:spcBef>
                        <a:spcAft>
                          <a:spcPts val="0"/>
                        </a:spcAft>
                        <a:buNone/>
                      </a:pPr>
                      <a:r>
                        <a:rPr lang="en-US" sz="1600">
                          <a:solidFill>
                            <a:srgbClr val="1E90FF"/>
                          </a:solidFill>
                          <a:latin typeface="Arial"/>
                          <a:ea typeface="Arial"/>
                          <a:cs typeface="Arial"/>
                          <a:sym typeface="Arial"/>
                        </a:rPr>
                        <a:t>Migration Planning</a:t>
                      </a:r>
                      <a:endParaRPr sz="1600">
                        <a:solidFill>
                          <a:srgbClr val="1E90FF"/>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Establishing and Validating Your Migration Plan</a:t>
                      </a:r>
                      <a:endParaRPr b="1" sz="1600">
                        <a:solidFill>
                          <a:srgbClr val="000000"/>
                        </a:solidFill>
                        <a:latin typeface="Arial"/>
                        <a:ea typeface="Arial"/>
                        <a:cs typeface="Arial"/>
                        <a:sym typeface="Arial"/>
                      </a:endParaRPr>
                    </a:p>
                  </a:txBody>
                  <a:tcPr marT="45725" marB="45725" marR="91450" marL="91450"/>
                </a:tc>
              </a:tr>
              <a:tr h="177800">
                <a:tc>
                  <a:txBody>
                    <a:bodyPr/>
                    <a:lstStyle/>
                    <a:p>
                      <a:pPr indent="0" lvl="0" marL="0" marR="0" rtl="0" algn="l">
                        <a:spcBef>
                          <a:spcPts val="0"/>
                        </a:spcBef>
                        <a:spcAft>
                          <a:spcPts val="0"/>
                        </a:spcAft>
                        <a:buNone/>
                      </a:pPr>
                      <a:r>
                        <a:t/>
                      </a:r>
                      <a:endParaRPr sz="1600">
                        <a:solidFill>
                          <a:srgbClr val="000000"/>
                        </a:solidFill>
                      </a:endParaRPr>
                    </a:p>
                  </a:txBody>
                  <a:tcPr marT="45725" marB="45725" marR="91450" marL="91450"/>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Establishes and tests your migration plan to ensure that your assets can be migrated to your target cloud environment with minimal disruption to your business.</a:t>
                      </a:r>
                      <a:endParaRPr sz="1400">
                        <a:solidFill>
                          <a:srgbClr val="000000"/>
                        </a:solidFill>
                        <a:latin typeface="Arial"/>
                        <a:ea typeface="Arial"/>
                        <a:cs typeface="Arial"/>
                        <a:sym typeface="Arial"/>
                      </a:endParaRPr>
                    </a:p>
                  </a:txBody>
                  <a:tcPr marT="45725" marB="45725" marR="91450" marL="91450"/>
                </a:tc>
              </a:tr>
              <a:tr h="203200">
                <a:tc>
                  <a:txBody>
                    <a:bodyPr/>
                    <a:lstStyle/>
                    <a:p>
                      <a:pPr indent="0" lvl="0" marL="0" marR="0" rtl="0" algn="l">
                        <a:spcBef>
                          <a:spcPts val="0"/>
                        </a:spcBef>
                        <a:spcAft>
                          <a:spcPts val="0"/>
                        </a:spcAft>
                        <a:buNone/>
                      </a:pPr>
                      <a:r>
                        <a:rPr lang="en-US" sz="1600">
                          <a:solidFill>
                            <a:srgbClr val="1E90FF"/>
                          </a:solidFill>
                          <a:latin typeface="Arial"/>
                          <a:ea typeface="Arial"/>
                          <a:cs typeface="Arial"/>
                          <a:sym typeface="Arial"/>
                        </a:rPr>
                        <a:t>Migration</a:t>
                      </a:r>
                      <a:endParaRPr sz="1600">
                        <a:solidFill>
                          <a:srgbClr val="1E90FF"/>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Migrate Your Assets to the Cloud</a:t>
                      </a:r>
                      <a:endParaRPr b="1" sz="1600">
                        <a:solidFill>
                          <a:srgbClr val="000000"/>
                        </a:solidFill>
                        <a:latin typeface="Arial"/>
                        <a:ea typeface="Arial"/>
                        <a:cs typeface="Arial"/>
                        <a:sym typeface="Arial"/>
                      </a:endParaRPr>
                    </a:p>
                  </a:txBody>
                  <a:tcPr marT="45725" marB="45725" marR="91450" marL="91450"/>
                </a:tc>
              </a:tr>
              <a:tr h="177800">
                <a:tc>
                  <a:txBody>
                    <a:bodyPr/>
                    <a:lstStyle/>
                    <a:p>
                      <a:pPr indent="0" lvl="0" marL="0" marR="0" rtl="0" algn="l">
                        <a:spcBef>
                          <a:spcPts val="0"/>
                        </a:spcBef>
                        <a:spcAft>
                          <a:spcPts val="0"/>
                        </a:spcAft>
                        <a:buNone/>
                      </a:pPr>
                      <a:r>
                        <a:t/>
                      </a:r>
                      <a:endParaRPr sz="1600">
                        <a:solidFill>
                          <a:srgbClr val="000000"/>
                        </a:solidFill>
                      </a:endParaRPr>
                    </a:p>
                  </a:txBody>
                  <a:tcPr marT="45725" marB="45725" marR="91450" marL="91450"/>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Migrates your assets to your target cloud environment using the established and approved migration plan and schedule.</a:t>
                      </a:r>
                      <a:endParaRPr sz="1400">
                        <a:solidFill>
                          <a:srgbClr val="000000"/>
                        </a:solidFill>
                        <a:latin typeface="Arial"/>
                        <a:ea typeface="Arial"/>
                        <a:cs typeface="Arial"/>
                        <a:sym typeface="Arial"/>
                      </a:endParaRPr>
                    </a:p>
                  </a:txBody>
                  <a:tcPr marT="45725" marB="45725" marR="91450" marL="91450"/>
                </a:tc>
              </a:tr>
              <a:tr h="203200">
                <a:tc>
                  <a:txBody>
                    <a:bodyPr/>
                    <a:lstStyle/>
                    <a:p>
                      <a:pPr indent="0" lvl="0" marL="0" marR="0" rtl="0" algn="l">
                        <a:spcBef>
                          <a:spcPts val="0"/>
                        </a:spcBef>
                        <a:spcAft>
                          <a:spcPts val="0"/>
                        </a:spcAft>
                        <a:buNone/>
                      </a:pPr>
                      <a:r>
                        <a:rPr lang="en-US" sz="1600">
                          <a:solidFill>
                            <a:srgbClr val="1E90FF"/>
                          </a:solidFill>
                          <a:latin typeface="Arial"/>
                          <a:ea typeface="Arial"/>
                          <a:cs typeface="Arial"/>
                          <a:sym typeface="Arial"/>
                        </a:rPr>
                        <a:t>Application Services</a:t>
                      </a:r>
                      <a:endParaRPr sz="1600">
                        <a:solidFill>
                          <a:srgbClr val="1E90FF"/>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Application Modernization</a:t>
                      </a:r>
                      <a:endParaRPr b="1" sz="1600">
                        <a:solidFill>
                          <a:srgbClr val="000000"/>
                        </a:solidFill>
                        <a:latin typeface="Arial"/>
                        <a:ea typeface="Arial"/>
                        <a:cs typeface="Arial"/>
                        <a:sym typeface="Arial"/>
                      </a:endParaRPr>
                    </a:p>
                  </a:txBody>
                  <a:tcPr marT="45725" marB="45725" marR="91450" marL="91450"/>
                </a:tc>
              </a:tr>
              <a:tr h="177800">
                <a:tc>
                  <a:txBody>
                    <a:bodyPr/>
                    <a:lstStyle/>
                    <a:p>
                      <a:pPr indent="0" lvl="0" marL="0" marR="0" rtl="0" algn="l">
                        <a:spcBef>
                          <a:spcPts val="0"/>
                        </a:spcBef>
                        <a:spcAft>
                          <a:spcPts val="0"/>
                        </a:spcAft>
                        <a:buNone/>
                      </a:pPr>
                      <a:r>
                        <a:t/>
                      </a:r>
                      <a:endParaRPr sz="1600">
                        <a:solidFill>
                          <a:srgbClr val="000000"/>
                        </a:solidFill>
                      </a:endParaRPr>
                    </a:p>
                  </a:txBody>
                  <a:tcPr marT="45725" marB="45725" marR="91450" marL="91450"/>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Analyzes key applications for possible cloud-native optimization and modernization.</a:t>
                      </a:r>
                      <a:endParaRPr sz="1400">
                        <a:solidFill>
                          <a:srgbClr val="000000"/>
                        </a:solidFill>
                        <a:latin typeface="Arial"/>
                        <a:ea typeface="Arial"/>
                        <a:cs typeface="Arial"/>
                        <a:sym typeface="Arial"/>
                      </a:endParaRPr>
                    </a:p>
                  </a:txBody>
                  <a:tcPr marT="45725" marB="45725" marR="91450" marL="91450"/>
                </a:tc>
              </a:tr>
            </a:tbl>
          </a:graphicData>
        </a:graphic>
      </p:graphicFrame>
      <p:sp>
        <p:nvSpPr>
          <p:cNvPr id="845" name="Google Shape;845;p80"/>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6" name="Google Shape;846;p80"/>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847" name="Google Shape;847;p80"/>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aphicFrame>
        <p:nvGraphicFramePr>
          <p:cNvPr id="143" name="Google Shape;143;p19"/>
          <p:cNvGraphicFramePr/>
          <p:nvPr/>
        </p:nvGraphicFramePr>
        <p:xfrm>
          <a:off x="444500" y="127000"/>
          <a:ext cx="3000000" cy="3000000"/>
        </p:xfrm>
        <a:graphic>
          <a:graphicData uri="http://schemas.openxmlformats.org/drawingml/2006/table">
            <a:tbl>
              <a:tblPr bandRow="1" firstRow="1">
                <a:noFill/>
                <a:tableStyleId>{E01D3D4A-D1EF-409E-9360-E1236F93C99B}</a:tableStyleId>
              </a:tblPr>
              <a:tblGrid>
                <a:gridCol w="508000"/>
                <a:gridCol w="2413000"/>
                <a:gridCol w="2413000"/>
                <a:gridCol w="2564650"/>
                <a:gridCol w="1260525"/>
                <a:gridCol w="1203425"/>
                <a:gridCol w="686400"/>
              </a:tblGrid>
              <a:tr h="177800">
                <a:tc>
                  <a:txBody>
                    <a:bodyPr/>
                    <a:lstStyle/>
                    <a:p>
                      <a:pPr indent="0" lvl="0" marL="0" marR="0" rtl="0" algn="l">
                        <a:spcBef>
                          <a:spcPts val="0"/>
                        </a:spcBef>
                        <a:spcAft>
                          <a:spcPts val="0"/>
                        </a:spcAft>
                        <a:buNone/>
                      </a:pPr>
                      <a:r>
                        <a:t/>
                      </a:r>
                      <a:endParaRPr sz="1400">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Location</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Type</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Contact</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Start Date</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End Date</a:t>
                      </a:r>
                      <a:endParaRPr sz="1400">
                        <a:solidFill>
                          <a:srgbClr val="FFFFFF"/>
                        </a:solidFill>
                      </a:endParaRPr>
                    </a:p>
                  </a:txBody>
                  <a:tcPr marT="45725" marB="45725" marR="91450" marL="91450" anchor="ctr"/>
                </a:tc>
                <a:tc>
                  <a:txBody>
                    <a:bodyPr/>
                    <a:lstStyle/>
                    <a:p>
                      <a:pPr indent="0" lvl="0" marL="0" marR="0" rtl="0" algn="l">
                        <a:spcBef>
                          <a:spcPts val="0"/>
                        </a:spcBef>
                        <a:spcAft>
                          <a:spcPts val="0"/>
                        </a:spcAft>
                        <a:buNone/>
                      </a:pPr>
                      <a:r>
                        <a:rPr lang="en-US" sz="1400">
                          <a:solidFill>
                            <a:srgbClr val="FFFFFF"/>
                          </a:solidFill>
                        </a:rPr>
                        <a:t>Total Assets</a:t>
                      </a:r>
                      <a:endParaRPr sz="1400">
                        <a:solidFill>
                          <a:srgbClr val="FFFFFF"/>
                        </a:solidFill>
                      </a:endParaRPr>
                    </a:p>
                  </a:txBody>
                  <a:tcPr marT="45725" marB="45725" marR="91450" marL="91450" anchor="ctr"/>
                </a:tc>
              </a:tr>
              <a:tr h="165100">
                <a:tc>
                  <a:txBody>
                    <a:bodyPr/>
                    <a:lstStyle/>
                    <a:p>
                      <a:pPr indent="0" lvl="0" marL="0" rtl="0" algn="l">
                        <a:spcBef>
                          <a:spcPts val="0"/>
                        </a:spcBef>
                        <a:spcAft>
                          <a:spcPts val="0"/>
                        </a:spcAft>
                        <a:buNone/>
                      </a:pPr>
                      <a:r>
                        <a:rPr lang="en-US" sz="1300">
                          <a:latin typeface="Arial"/>
                          <a:ea typeface="Arial"/>
                          <a:cs typeface="Arial"/>
                          <a:sym typeface="Arial"/>
                        </a:rPr>
                        <a:t>1</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San Francisco</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Automatic Asset Discovery</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27-Jul-2016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03-Aug-2016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7</a:t>
                      </a:r>
                      <a:endParaRPr sz="1300">
                        <a:latin typeface="Arial"/>
                        <a:ea typeface="Arial"/>
                        <a:cs typeface="Arial"/>
                        <a:sym typeface="Arial"/>
                      </a:endParaRPr>
                    </a:p>
                  </a:txBody>
                  <a:tcPr marT="45725" marB="45725" marR="91450" marL="91450" anchor="ctr"/>
                </a:tc>
                <a:tc>
                  <a:txBody>
                    <a:bodyPr/>
                    <a:lstStyle/>
                    <a:p>
                      <a:pPr indent="0" lvl="0" marL="0" marR="0" rtl="0" algn="r">
                        <a:spcBef>
                          <a:spcPts val="0"/>
                        </a:spcBef>
                        <a:spcAft>
                          <a:spcPts val="0"/>
                        </a:spcAft>
                        <a:buNone/>
                      </a:pPr>
                      <a:r>
                        <a:t/>
                      </a:r>
                      <a:endParaRPr sz="1300">
                        <a:latin typeface="Arial"/>
                        <a:ea typeface="Arial"/>
                        <a:cs typeface="Arial"/>
                        <a:sym typeface="Arial"/>
                      </a:endParaRPr>
                    </a:p>
                  </a:txBody>
                  <a:tcPr marT="45725" marB="45725" marR="91450" marL="91450" anchor="ctr"/>
                </a:tc>
              </a:tr>
              <a:tr h="165100">
                <a:tc>
                  <a:txBody>
                    <a:bodyPr/>
                    <a:lstStyle/>
                    <a:p>
                      <a:pPr indent="0" lvl="0" marL="0" rtl="0" algn="l">
                        <a:spcBef>
                          <a:spcPts val="0"/>
                        </a:spcBef>
                        <a:spcAft>
                          <a:spcPts val="0"/>
                        </a:spcAft>
                        <a:buNone/>
                      </a:pPr>
                      <a:r>
                        <a:rPr lang="en-US" sz="1300">
                          <a:latin typeface="Arial"/>
                          <a:ea typeface="Arial"/>
                          <a:cs typeface="Arial"/>
                          <a:sym typeface="Arial"/>
                        </a:rPr>
                        <a:t>2</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New York</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Automatic Asset Discovery</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27-Jul-2016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03-Aug-2016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3</a:t>
                      </a:r>
                      <a:endParaRPr sz="1300">
                        <a:latin typeface="Arial"/>
                        <a:ea typeface="Arial"/>
                        <a:cs typeface="Arial"/>
                        <a:sym typeface="Arial"/>
                      </a:endParaRPr>
                    </a:p>
                  </a:txBody>
                  <a:tcPr marT="45725" marB="45725" marR="91450" marL="91450" anchor="ctr"/>
                </a:tc>
                <a:tc>
                  <a:txBody>
                    <a:bodyPr/>
                    <a:lstStyle/>
                    <a:p>
                      <a:pPr indent="0" lvl="0" marL="0" marR="0" rtl="0" algn="r">
                        <a:spcBef>
                          <a:spcPts val="0"/>
                        </a:spcBef>
                        <a:spcAft>
                          <a:spcPts val="0"/>
                        </a:spcAft>
                        <a:buNone/>
                      </a:pPr>
                      <a:r>
                        <a:t/>
                      </a:r>
                      <a:endParaRPr sz="1300">
                        <a:latin typeface="Arial"/>
                        <a:ea typeface="Arial"/>
                        <a:cs typeface="Arial"/>
                        <a:sym typeface="Arial"/>
                      </a:endParaRPr>
                    </a:p>
                  </a:txBody>
                  <a:tcPr marT="45725" marB="45725" marR="91450" marL="91450" anchor="ctr"/>
                </a:tc>
              </a:tr>
              <a:tr h="165100">
                <a:tc>
                  <a:txBody>
                    <a:bodyPr/>
                    <a:lstStyle/>
                    <a:p>
                      <a:pPr indent="0" lvl="0" marL="0" rtl="0" algn="l">
                        <a:spcBef>
                          <a:spcPts val="0"/>
                        </a:spcBef>
                        <a:spcAft>
                          <a:spcPts val="0"/>
                        </a:spcAft>
                        <a:buNone/>
                      </a:pPr>
                      <a:r>
                        <a:rPr lang="en-US" sz="1300">
                          <a:latin typeface="Arial"/>
                          <a:ea typeface="Arial"/>
                          <a:cs typeface="Arial"/>
                          <a:sym typeface="Arial"/>
                        </a:rPr>
                        <a:t>3</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Atlanta</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Automatic Asset Discovery</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26-Aug-2016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02-Sep-2016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1</a:t>
                      </a:r>
                      <a:endParaRPr sz="1300">
                        <a:latin typeface="Arial"/>
                        <a:ea typeface="Arial"/>
                        <a:cs typeface="Arial"/>
                        <a:sym typeface="Arial"/>
                      </a:endParaRPr>
                    </a:p>
                  </a:txBody>
                  <a:tcPr marT="45725" marB="45725" marR="91450" marL="91450" anchor="ctr"/>
                </a:tc>
                <a:tc>
                  <a:txBody>
                    <a:bodyPr/>
                    <a:lstStyle/>
                    <a:p>
                      <a:pPr indent="0" lvl="0" marL="0" marR="0" rtl="0" algn="r">
                        <a:spcBef>
                          <a:spcPts val="0"/>
                        </a:spcBef>
                        <a:spcAft>
                          <a:spcPts val="0"/>
                        </a:spcAft>
                        <a:buNone/>
                      </a:pPr>
                      <a:r>
                        <a:t/>
                      </a:r>
                      <a:endParaRPr sz="1300">
                        <a:latin typeface="Arial"/>
                        <a:ea typeface="Arial"/>
                        <a:cs typeface="Arial"/>
                        <a:sym typeface="Arial"/>
                      </a:endParaRPr>
                    </a:p>
                  </a:txBody>
                  <a:tcPr marT="45725" marB="45725" marR="91450" marL="91450" anchor="ctr"/>
                </a:tc>
              </a:tr>
              <a:tr h="165100">
                <a:tc>
                  <a:txBody>
                    <a:bodyPr/>
                    <a:lstStyle/>
                    <a:p>
                      <a:pPr indent="0" lvl="0" marL="0" rtl="0" algn="l">
                        <a:spcBef>
                          <a:spcPts val="0"/>
                        </a:spcBef>
                        <a:spcAft>
                          <a:spcPts val="0"/>
                        </a:spcAft>
                        <a:buNone/>
                      </a:pPr>
                      <a:r>
                        <a:rPr lang="en-US" sz="1300">
                          <a:latin typeface="Arial"/>
                          <a:ea typeface="Arial"/>
                          <a:cs typeface="Arial"/>
                          <a:sym typeface="Arial"/>
                        </a:rPr>
                        <a:t>4</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Chicago</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Automatic Asset Discovery</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09-Sep-2016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17-Sep-2016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11</a:t>
                      </a:r>
                      <a:endParaRPr sz="1300">
                        <a:latin typeface="Arial"/>
                        <a:ea typeface="Arial"/>
                        <a:cs typeface="Arial"/>
                        <a:sym typeface="Arial"/>
                      </a:endParaRPr>
                    </a:p>
                  </a:txBody>
                  <a:tcPr marT="45725" marB="45725" marR="91450" marL="91450" anchor="ctr"/>
                </a:tc>
                <a:tc>
                  <a:txBody>
                    <a:bodyPr/>
                    <a:lstStyle/>
                    <a:p>
                      <a:pPr indent="0" lvl="0" marL="0" marR="0" rtl="0" algn="r">
                        <a:spcBef>
                          <a:spcPts val="0"/>
                        </a:spcBef>
                        <a:spcAft>
                          <a:spcPts val="0"/>
                        </a:spcAft>
                        <a:buNone/>
                      </a:pPr>
                      <a:r>
                        <a:t/>
                      </a:r>
                      <a:endParaRPr sz="1300">
                        <a:latin typeface="Arial"/>
                        <a:ea typeface="Arial"/>
                        <a:cs typeface="Arial"/>
                        <a:sym typeface="Arial"/>
                      </a:endParaRPr>
                    </a:p>
                  </a:txBody>
                  <a:tcPr marT="45725" marB="45725" marR="91450" marL="91450" anchor="ctr"/>
                </a:tc>
              </a:tr>
              <a:tr h="165100">
                <a:tc>
                  <a:txBody>
                    <a:bodyPr/>
                    <a:lstStyle/>
                    <a:p>
                      <a:pPr indent="0" lvl="0" marL="0" rtl="0" algn="l">
                        <a:spcBef>
                          <a:spcPts val="0"/>
                        </a:spcBef>
                        <a:spcAft>
                          <a:spcPts val="0"/>
                        </a:spcAft>
                        <a:buNone/>
                      </a:pPr>
                      <a:r>
                        <a:rPr lang="en-US" sz="1300">
                          <a:latin typeface="Arial"/>
                          <a:ea typeface="Arial"/>
                          <a:cs typeface="Arial"/>
                          <a:sym typeface="Arial"/>
                        </a:rPr>
                        <a:t>5</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Boston</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Automatic Asset Discovery</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09-Sep-2016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16-Sep-2016</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3</a:t>
                      </a:r>
                      <a:endParaRPr sz="1300">
                        <a:latin typeface="Arial"/>
                        <a:ea typeface="Arial"/>
                        <a:cs typeface="Arial"/>
                        <a:sym typeface="Arial"/>
                      </a:endParaRPr>
                    </a:p>
                  </a:txBody>
                  <a:tcPr marT="45725" marB="45725" marR="91450" marL="91450" anchor="ctr"/>
                </a:tc>
                <a:tc>
                  <a:txBody>
                    <a:bodyPr/>
                    <a:lstStyle/>
                    <a:p>
                      <a:pPr indent="0" lvl="0" marL="0" marR="0" rtl="0" algn="r">
                        <a:spcBef>
                          <a:spcPts val="0"/>
                        </a:spcBef>
                        <a:spcAft>
                          <a:spcPts val="0"/>
                        </a:spcAft>
                        <a:buNone/>
                      </a:pPr>
                      <a:r>
                        <a:t/>
                      </a:r>
                      <a:endParaRPr sz="1300">
                        <a:latin typeface="Arial"/>
                        <a:ea typeface="Arial"/>
                        <a:cs typeface="Arial"/>
                        <a:sym typeface="Arial"/>
                      </a:endParaRPr>
                    </a:p>
                  </a:txBody>
                  <a:tcPr marT="45725" marB="45725" marR="91450" marL="91450" anchor="ctr"/>
                </a:tc>
              </a:tr>
              <a:tr h="165100">
                <a:tc>
                  <a:txBody>
                    <a:bodyPr/>
                    <a:lstStyle/>
                    <a:p>
                      <a:pPr indent="0" lvl="0" marL="0" rtl="0" algn="l">
                        <a:spcBef>
                          <a:spcPts val="0"/>
                        </a:spcBef>
                        <a:spcAft>
                          <a:spcPts val="0"/>
                        </a:spcAft>
                        <a:buNone/>
                      </a:pPr>
                      <a:r>
                        <a:rPr lang="en-US" sz="1300">
                          <a:latin typeface="Arial"/>
                          <a:ea typeface="Arial"/>
                          <a:cs typeface="Arial"/>
                          <a:sym typeface="Arial"/>
                        </a:rPr>
                        <a:t>6</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Lab Datacenter</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Automatic Asset Discovery</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01-Feb-2022</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04-Mar-2022</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3</a:t>
                      </a:r>
                      <a:endParaRPr sz="1300">
                        <a:latin typeface="Arial"/>
                        <a:ea typeface="Arial"/>
                        <a:cs typeface="Arial"/>
                        <a:sym typeface="Arial"/>
                      </a:endParaRPr>
                    </a:p>
                  </a:txBody>
                  <a:tcPr marT="45725" marB="45725" marR="91450" marL="91450" anchor="ctr"/>
                </a:tc>
                <a:tc>
                  <a:txBody>
                    <a:bodyPr/>
                    <a:lstStyle/>
                    <a:p>
                      <a:pPr indent="0" lvl="0" marL="0" marR="0" rtl="0" algn="r">
                        <a:spcBef>
                          <a:spcPts val="0"/>
                        </a:spcBef>
                        <a:spcAft>
                          <a:spcPts val="0"/>
                        </a:spcAft>
                        <a:buNone/>
                      </a:pPr>
                      <a:r>
                        <a:t/>
                      </a:r>
                      <a:endParaRPr sz="1300">
                        <a:latin typeface="Arial"/>
                        <a:ea typeface="Arial"/>
                        <a:cs typeface="Arial"/>
                        <a:sym typeface="Arial"/>
                      </a:endParaRPr>
                    </a:p>
                  </a:txBody>
                  <a:tcPr marT="45725" marB="45725" marR="91450" marL="91450" anchor="ctr"/>
                </a:tc>
              </a:tr>
              <a:tr h="165100">
                <a:tc>
                  <a:txBody>
                    <a:bodyPr/>
                    <a:lstStyle/>
                    <a:p>
                      <a:pPr indent="0" lvl="0" marL="0" rtl="0" algn="l">
                        <a:spcBef>
                          <a:spcPts val="0"/>
                        </a:spcBef>
                        <a:spcAft>
                          <a:spcPts val="0"/>
                        </a:spcAft>
                        <a:buNone/>
                      </a:pPr>
                      <a:r>
                        <a:rPr lang="en-US" sz="1300">
                          <a:latin typeface="Arial"/>
                          <a:ea typeface="Arial"/>
                          <a:cs typeface="Arial"/>
                          <a:sym typeface="Arial"/>
                        </a:rPr>
                        <a:t>7</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Lab Datacenter Manual</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Manual Asset Entry</a:t>
                      </a:r>
                      <a:endParaRPr sz="1300">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US" sz="1300">
                          <a:latin typeface="Arial"/>
                          <a:ea typeface="Arial"/>
                          <a:cs typeface="Arial"/>
                          <a:sym typeface="Arial"/>
                        </a:rPr>
                        <a:t>19-Nov-2021</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20-Nov-2021</a:t>
                      </a:r>
                      <a:endParaRPr sz="1300">
                        <a:latin typeface="Arial"/>
                        <a:ea typeface="Arial"/>
                        <a:cs typeface="Arial"/>
                        <a:sym typeface="Arial"/>
                      </a:endParaRPr>
                    </a:p>
                  </a:txBody>
                  <a:tcPr marT="45725" marB="45725" marR="91450" marL="91450" anchor="ctr"/>
                </a:tc>
                <a:tc>
                  <a:txBody>
                    <a:bodyPr/>
                    <a:lstStyle/>
                    <a:p>
                      <a:pPr indent="0" lvl="0" marL="0" rtl="0" algn="l">
                        <a:spcBef>
                          <a:spcPts val="0"/>
                        </a:spcBef>
                        <a:spcAft>
                          <a:spcPts val="0"/>
                        </a:spcAft>
                        <a:buNone/>
                      </a:pPr>
                      <a:r>
                        <a:rPr lang="en-US" sz="1300">
                          <a:latin typeface="Arial"/>
                          <a:ea typeface="Arial"/>
                          <a:cs typeface="Arial"/>
                          <a:sym typeface="Arial"/>
                        </a:rPr>
                        <a:t>19</a:t>
                      </a:r>
                      <a:endParaRPr sz="1300">
                        <a:latin typeface="Arial"/>
                        <a:ea typeface="Arial"/>
                        <a:cs typeface="Arial"/>
                        <a:sym typeface="Arial"/>
                      </a:endParaRPr>
                    </a:p>
                  </a:txBody>
                  <a:tcPr marT="45725" marB="45725" marR="91450" marL="91450" anchor="ctr"/>
                </a:tc>
                <a:tc>
                  <a:txBody>
                    <a:bodyPr/>
                    <a:lstStyle/>
                    <a:p>
                      <a:pPr indent="0" lvl="0" marL="0" marR="0" rtl="0" algn="r">
                        <a:spcBef>
                          <a:spcPts val="0"/>
                        </a:spcBef>
                        <a:spcAft>
                          <a:spcPts val="0"/>
                        </a:spcAft>
                        <a:buNone/>
                      </a:pPr>
                      <a:r>
                        <a:t/>
                      </a:r>
                      <a:endParaRPr sz="1300">
                        <a:latin typeface="Arial"/>
                        <a:ea typeface="Arial"/>
                        <a:cs typeface="Arial"/>
                        <a:sym typeface="Arial"/>
                      </a:endParaRPr>
                    </a:p>
                  </a:txBody>
                  <a:tcPr marT="45725" marB="45725" marR="91450" marL="91450" anchor="ctr"/>
                </a:tc>
              </a:tr>
            </a:tbl>
          </a:graphicData>
        </a:graphic>
      </p:graphicFrame>
      <p:sp>
        <p:nvSpPr>
          <p:cNvPr id="144" name="Google Shape;144;p19"/>
          <p:cNvSpPr txBox="1"/>
          <p:nvPr/>
        </p:nvSpPr>
        <p:spPr>
          <a:xfrm>
            <a:off x="5461000" y="6311900"/>
            <a:ext cx="12699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9"/>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146" name="Google Shape;146;p19"/>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381000" y="2159000"/>
            <a:ext cx="11430000" cy="89255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200">
                <a:solidFill>
                  <a:srgbClr val="1E90FF"/>
                </a:solidFill>
              </a:rPr>
              <a:t>What We Found At A High Level</a:t>
            </a:r>
            <a:endParaRPr sz="5200">
              <a:solidFill>
                <a:srgbClr val="1E90FF"/>
              </a:solidFill>
            </a:endParaRPr>
          </a:p>
        </p:txBody>
      </p:sp>
      <p:sp>
        <p:nvSpPr>
          <p:cNvPr id="152" name="Google Shape;152;p20"/>
          <p:cNvSpPr txBox="1"/>
          <p:nvPr/>
        </p:nvSpPr>
        <p:spPr>
          <a:xfrm>
            <a:off x="381000" y="3178552"/>
            <a:ext cx="114300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153" name="Google Shape;153;p20"/>
          <p:cNvSpPr txBox="1"/>
          <p:nvPr/>
        </p:nvSpPr>
        <p:spPr>
          <a:xfrm>
            <a:off x="5461000" y="63119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20"/>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155" name="Google Shape;155;p20"/>
          <p:cNvPicPr preferRelativeResize="0"/>
          <p:nvPr/>
        </p:nvPicPr>
        <p:blipFill>
          <a:blip r:embed="rId3">
            <a:alphaModFix/>
          </a:blip>
          <a:stretch>
            <a:fillRect/>
          </a:stretch>
        </p:blipFill>
        <p:spPr>
          <a:xfrm>
            <a:off x="512064" y="6355080"/>
            <a:ext cx="1863872" cy="365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nvSpPr>
        <p:spPr>
          <a:xfrm>
            <a:off x="381000" y="152400"/>
            <a:ext cx="114300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E90FF"/>
                </a:solidFill>
              </a:rPr>
              <a:t>High Level Findings</a:t>
            </a:r>
            <a:endParaRPr sz="3200">
              <a:solidFill>
                <a:srgbClr val="1E90FF"/>
              </a:solidFill>
            </a:endParaRPr>
          </a:p>
        </p:txBody>
      </p:sp>
      <p:sp>
        <p:nvSpPr>
          <p:cNvPr id="161" name="Google Shape;161;p21"/>
          <p:cNvSpPr txBox="1"/>
          <p:nvPr/>
        </p:nvSpPr>
        <p:spPr>
          <a:xfrm>
            <a:off x="381000" y="829508"/>
            <a:ext cx="11430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This section represents the high-level findings we summarized from across your in-scope environments. You may access additional information and analytics by logging into your StratoZone</a:t>
            </a:r>
            <a:r>
              <a:rPr baseline="30000"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portal account.</a:t>
            </a:r>
            <a:endParaRPr sz="1400">
              <a:solidFill>
                <a:srgbClr val="000000"/>
              </a:solidFill>
              <a:latin typeface="Arial"/>
              <a:ea typeface="Arial"/>
              <a:cs typeface="Arial"/>
              <a:sym typeface="Arial"/>
            </a:endParaRPr>
          </a:p>
        </p:txBody>
      </p:sp>
      <p:graphicFrame>
        <p:nvGraphicFramePr>
          <p:cNvPr id="162" name="Google Shape;162;p21"/>
          <p:cNvGraphicFramePr/>
          <p:nvPr/>
        </p:nvGraphicFramePr>
        <p:xfrm>
          <a:off x="444500" y="1479728"/>
          <a:ext cx="3000000" cy="3000000"/>
        </p:xfrm>
        <a:graphic>
          <a:graphicData uri="http://schemas.openxmlformats.org/drawingml/2006/table">
            <a:tbl>
              <a:tblPr bandRow="1" firstRow="1">
                <a:noFill/>
                <a:tableStyleId>{E01D3D4A-D1EF-409E-9360-E1236F93C99B}</a:tableStyleId>
              </a:tblPr>
              <a:tblGrid>
                <a:gridCol w="1270000"/>
                <a:gridCol w="1270000"/>
                <a:gridCol w="1270000"/>
              </a:tblGrid>
              <a:tr h="152400">
                <a:tc>
                  <a:txBody>
                    <a:bodyPr/>
                    <a:lstStyle/>
                    <a:p>
                      <a:pPr indent="0" lvl="0" marL="0" marR="0" rtl="0" algn="l">
                        <a:spcBef>
                          <a:spcPts val="0"/>
                        </a:spcBef>
                        <a:spcAft>
                          <a:spcPts val="0"/>
                        </a:spcAft>
                        <a:buNone/>
                      </a:pPr>
                      <a:r>
                        <a:rPr b="0" lang="en-US" sz="1200">
                          <a:solidFill>
                            <a:srgbClr val="FFFFFF"/>
                          </a:solidFill>
                          <a:latin typeface="Arial"/>
                          <a:ea typeface="Arial"/>
                          <a:cs typeface="Arial"/>
                          <a:sym typeface="Arial"/>
                        </a:rPr>
                        <a:t>Assets</a:t>
                      </a:r>
                      <a:endParaRPr b="0" sz="12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b="0" lang="en-US" sz="1200">
                          <a:solidFill>
                            <a:srgbClr val="000000"/>
                          </a:solidFill>
                          <a:latin typeface="Arial"/>
                          <a:ea typeface="Arial"/>
                          <a:cs typeface="Arial"/>
                          <a:sym typeface="Arial"/>
                        </a:rPr>
                        <a:t>Total</a:t>
                      </a:r>
                      <a:endParaRPr b="0" sz="1200">
                        <a:solidFill>
                          <a:srgbClr val="000000"/>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en-US" sz="1200">
                          <a:solidFill>
                            <a:srgbClr val="000000"/>
                          </a:solidFill>
                          <a:latin typeface="Arial"/>
                          <a:ea typeface="Arial"/>
                          <a:cs typeface="Arial"/>
                          <a:sym typeface="Arial"/>
                        </a:rPr>
                        <a:t>Windows</a:t>
                      </a:r>
                      <a:endParaRPr b="0" sz="1200">
                        <a:solidFill>
                          <a:srgbClr val="000000"/>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en-US" sz="1200">
                          <a:solidFill>
                            <a:srgbClr val="000000"/>
                          </a:solidFill>
                          <a:latin typeface="Arial"/>
                          <a:ea typeface="Arial"/>
                          <a:cs typeface="Arial"/>
                          <a:sym typeface="Arial"/>
                        </a:rPr>
                        <a:t>Linux</a:t>
                      </a:r>
                      <a:endParaRPr b="0"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47</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29</a:t>
                      </a:r>
                      <a:endParaRPr sz="1200">
                        <a:solidFill>
                          <a:srgbClr val="000000"/>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18</a:t>
                      </a:r>
                      <a:endParaRPr b="0"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163" name="Google Shape;163;p21"/>
          <p:cNvGraphicFramePr/>
          <p:nvPr/>
        </p:nvGraphicFramePr>
        <p:xfrm>
          <a:off x="4508500" y="1479728"/>
          <a:ext cx="3000000" cy="3000000"/>
        </p:xfrm>
        <a:graphic>
          <a:graphicData uri="http://schemas.openxmlformats.org/drawingml/2006/table">
            <a:tbl>
              <a:tblPr bandRow="1" firstRow="1">
                <a:noFill/>
                <a:tableStyleId>{E01D3D4A-D1EF-409E-9360-E1236F93C99B}</a:tableStyleId>
              </a:tblPr>
              <a:tblGrid>
                <a:gridCol w="1270000"/>
                <a:gridCol w="1270000"/>
                <a:gridCol w="1270000"/>
              </a:tblGrid>
              <a:tr h="152400">
                <a:tc>
                  <a:txBody>
                    <a:bodyPr/>
                    <a:lstStyle/>
                    <a:p>
                      <a:pPr indent="0" lvl="0" marL="0" marR="0" rtl="0" algn="l">
                        <a:spcBef>
                          <a:spcPts val="0"/>
                        </a:spcBef>
                        <a:spcAft>
                          <a:spcPts val="0"/>
                        </a:spcAft>
                        <a:buNone/>
                      </a:pPr>
                      <a:r>
                        <a:rPr b="0" lang="en-US" sz="1200">
                          <a:solidFill>
                            <a:srgbClr val="FFFFFF"/>
                          </a:solidFill>
                          <a:latin typeface="Arial"/>
                          <a:ea typeface="Arial"/>
                          <a:cs typeface="Arial"/>
                          <a:sym typeface="Arial"/>
                        </a:rPr>
                        <a:t>StratoFit Score</a:t>
                      </a:r>
                      <a:endParaRPr b="0" sz="1200">
                        <a:solidFill>
                          <a:srgbClr val="FFFFFF"/>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52400">
                <a:tc>
                  <a:txBody>
                    <a:bodyPr/>
                    <a:lstStyle/>
                    <a:p>
                      <a:pPr indent="0" lvl="0" marL="0" marR="0" rtl="0" algn="l">
                        <a:spcBef>
                          <a:spcPts val="0"/>
                        </a:spcBef>
                        <a:spcAft>
                          <a:spcPts val="0"/>
                        </a:spcAft>
                        <a:buNone/>
                      </a:pPr>
                      <a:r>
                        <a:rPr b="0" lang="en-US" sz="1200">
                          <a:solidFill>
                            <a:srgbClr val="000000"/>
                          </a:solidFill>
                          <a:latin typeface="Arial"/>
                          <a:ea typeface="Arial"/>
                          <a:cs typeface="Arial"/>
                          <a:sym typeface="Arial"/>
                        </a:rPr>
                        <a:t>High</a:t>
                      </a:r>
                      <a:endParaRPr b="0" sz="1200">
                        <a:solidFill>
                          <a:srgbClr val="000000"/>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en-US" sz="1200">
                          <a:solidFill>
                            <a:srgbClr val="000000"/>
                          </a:solidFill>
                          <a:latin typeface="Arial"/>
                          <a:ea typeface="Arial"/>
                          <a:cs typeface="Arial"/>
                          <a:sym typeface="Arial"/>
                        </a:rPr>
                        <a:t>Medium</a:t>
                      </a:r>
                      <a:endParaRPr b="0" sz="1200">
                        <a:solidFill>
                          <a:srgbClr val="000000"/>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en-US" sz="1200">
                          <a:solidFill>
                            <a:srgbClr val="000000"/>
                          </a:solidFill>
                          <a:latin typeface="Arial"/>
                          <a:ea typeface="Arial"/>
                          <a:cs typeface="Arial"/>
                          <a:sym typeface="Arial"/>
                        </a:rPr>
                        <a:t>Low</a:t>
                      </a:r>
                      <a:endParaRPr b="0" sz="1200">
                        <a:solidFill>
                          <a:srgbClr val="000000"/>
                        </a:solidFill>
                        <a:latin typeface="Arial"/>
                        <a:ea typeface="Arial"/>
                        <a:cs typeface="Arial"/>
                        <a:sym typeface="Arial"/>
                      </a:endParaRPr>
                    </a:p>
                  </a:txBody>
                  <a:tcPr marT="45725" marB="45725" marR="91450" marL="91450"/>
                </a:tc>
              </a:tr>
              <a:tr h="152400">
                <a:tc>
                  <a:txBody>
                    <a:bodyPr/>
                    <a:lstStyle/>
                    <a:p>
                      <a:pPr indent="0" lvl="0" marL="0" rtl="0" algn="l">
                        <a:spcBef>
                          <a:spcPts val="0"/>
                        </a:spcBef>
                        <a:spcAft>
                          <a:spcPts val="0"/>
                        </a:spcAft>
                        <a:buNone/>
                      </a:pPr>
                      <a:r>
                        <a:rPr lang="en-US" sz="1300">
                          <a:latin typeface="Arial"/>
                          <a:ea typeface="Arial"/>
                          <a:cs typeface="Arial"/>
                          <a:sym typeface="Arial"/>
                        </a:rPr>
                        <a:t>47</a:t>
                      </a:r>
                      <a:endParaRPr sz="13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0</a:t>
                      </a:r>
                      <a:endParaRPr b="0" sz="1200">
                        <a:solidFill>
                          <a:srgbClr val="000000"/>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0</a:t>
                      </a:r>
                      <a:endParaRPr sz="1200">
                        <a:solidFill>
                          <a:srgbClr val="000000"/>
                        </a:solidFill>
                        <a:latin typeface="Arial"/>
                        <a:ea typeface="Arial"/>
                        <a:cs typeface="Arial"/>
                        <a:sym typeface="Arial"/>
                      </a:endParaRPr>
                    </a:p>
                  </a:txBody>
                  <a:tcPr marT="45725" marB="45725" marR="91450" marL="91450"/>
                </a:tc>
              </a:tr>
            </a:tbl>
          </a:graphicData>
        </a:graphic>
      </p:graphicFrame>
      <p:graphicFrame>
        <p:nvGraphicFramePr>
          <p:cNvPr id="164" name="Google Shape;164;p21"/>
          <p:cNvGraphicFramePr/>
          <p:nvPr/>
        </p:nvGraphicFramePr>
        <p:xfrm>
          <a:off x="444500" y="2648128"/>
          <a:ext cx="3000000" cy="3000000"/>
        </p:xfrm>
        <a:graphic>
          <a:graphicData uri="http://schemas.openxmlformats.org/drawingml/2006/table">
            <a:tbl>
              <a:tblPr bandRow="1" firstRow="1">
                <a:noFill/>
                <a:tableStyleId>{E01D3D4A-D1EF-409E-9360-E1236F93C99B}</a:tableStyleId>
              </a:tblPr>
              <a:tblGrid>
                <a:gridCol w="3810000"/>
              </a:tblGrid>
              <a:tr h="127000">
                <a:tc>
                  <a:txBody>
                    <a:bodyPr/>
                    <a:lstStyle/>
                    <a:p>
                      <a:pPr indent="0" lvl="0" marL="0" marR="0" rtl="0" algn="l">
                        <a:spcBef>
                          <a:spcPts val="0"/>
                        </a:spcBef>
                        <a:spcAft>
                          <a:spcPts val="0"/>
                        </a:spcAft>
                        <a:buNone/>
                      </a:pPr>
                      <a:r>
                        <a:rPr b="0" lang="en-US" sz="1200">
                          <a:solidFill>
                            <a:srgbClr val="FFFFFF"/>
                          </a:solidFill>
                          <a:latin typeface="Arial"/>
                          <a:ea typeface="Arial"/>
                          <a:cs typeface="Arial"/>
                          <a:sym typeface="Arial"/>
                        </a:rPr>
                        <a:t>CPU Cores</a:t>
                      </a:r>
                      <a:endParaRPr b="0" sz="1200">
                        <a:solidFill>
                          <a:srgbClr val="FFFFFF"/>
                        </a:solidFill>
                        <a:latin typeface="Arial"/>
                        <a:ea typeface="Arial"/>
                        <a:cs typeface="Arial"/>
                        <a:sym typeface="Arial"/>
                      </a:endParaRPr>
                    </a:p>
                  </a:txBody>
                  <a:tcPr marT="45725" marB="45725" marR="91450" marL="91450" anchor="ctr"/>
                </a:tc>
              </a:tr>
              <a:tr h="127000">
                <a:tc>
                  <a:txBody>
                    <a:bodyPr/>
                    <a:lstStyle/>
                    <a:p>
                      <a:pPr indent="0" lvl="0" marL="0" rtl="0" algn="l">
                        <a:spcBef>
                          <a:spcPts val="0"/>
                        </a:spcBef>
                        <a:spcAft>
                          <a:spcPts val="0"/>
                        </a:spcAft>
                        <a:buNone/>
                      </a:pPr>
                      <a:r>
                        <a:rPr lang="en-US" sz="1300">
                          <a:latin typeface="Arial"/>
                          <a:ea typeface="Arial"/>
                          <a:cs typeface="Arial"/>
                          <a:sym typeface="Arial"/>
                        </a:rPr>
                        <a:t>185 Cores</a:t>
                      </a:r>
                      <a:endParaRPr sz="1300">
                        <a:latin typeface="Arial"/>
                        <a:ea typeface="Arial"/>
                        <a:cs typeface="Arial"/>
                        <a:sym typeface="Arial"/>
                      </a:endParaRPr>
                    </a:p>
                  </a:txBody>
                  <a:tcPr marT="45725" marB="45725" marR="91450" marL="91450"/>
                </a:tc>
              </a:tr>
            </a:tbl>
          </a:graphicData>
        </a:graphic>
      </p:graphicFrame>
      <p:graphicFrame>
        <p:nvGraphicFramePr>
          <p:cNvPr id="165" name="Google Shape;165;p21"/>
          <p:cNvGraphicFramePr/>
          <p:nvPr/>
        </p:nvGraphicFramePr>
        <p:xfrm>
          <a:off x="4508500" y="2648128"/>
          <a:ext cx="3000000" cy="3000000"/>
        </p:xfrm>
        <a:graphic>
          <a:graphicData uri="http://schemas.openxmlformats.org/drawingml/2006/table">
            <a:tbl>
              <a:tblPr bandRow="1" firstRow="1">
                <a:noFill/>
                <a:tableStyleId>{E01D3D4A-D1EF-409E-9360-E1236F93C99B}</a:tableStyleId>
              </a:tblPr>
              <a:tblGrid>
                <a:gridCol w="3810000"/>
              </a:tblGrid>
              <a:tr h="127000">
                <a:tc>
                  <a:txBody>
                    <a:bodyPr/>
                    <a:lstStyle/>
                    <a:p>
                      <a:pPr indent="0" lvl="0" marL="0" marR="0" rtl="0" algn="l">
                        <a:spcBef>
                          <a:spcPts val="0"/>
                        </a:spcBef>
                        <a:spcAft>
                          <a:spcPts val="0"/>
                        </a:spcAft>
                        <a:buNone/>
                      </a:pPr>
                      <a:r>
                        <a:rPr b="0" lang="en-US" sz="1200">
                          <a:solidFill>
                            <a:srgbClr val="FFFFFF"/>
                          </a:solidFill>
                          <a:latin typeface="Arial"/>
                          <a:ea typeface="Arial"/>
                          <a:cs typeface="Arial"/>
                          <a:sym typeface="Arial"/>
                        </a:rPr>
                        <a:t>Installed Software</a:t>
                      </a:r>
                      <a:endParaRPr b="0" sz="1200">
                        <a:solidFill>
                          <a:srgbClr val="FFFFFF"/>
                        </a:solidFill>
                        <a:latin typeface="Arial"/>
                        <a:ea typeface="Arial"/>
                        <a:cs typeface="Arial"/>
                        <a:sym typeface="Arial"/>
                      </a:endParaRPr>
                    </a:p>
                  </a:txBody>
                  <a:tcPr marT="45725" marB="45725" marR="91450" marL="91450" anchor="ctr"/>
                </a:tc>
              </a:tr>
              <a:tr h="127000">
                <a:tc>
                  <a:txBody>
                    <a:bodyPr/>
                    <a:lstStyle/>
                    <a:p>
                      <a:pPr indent="0" lvl="0" marL="0" rtl="0" algn="l">
                        <a:spcBef>
                          <a:spcPts val="0"/>
                        </a:spcBef>
                        <a:spcAft>
                          <a:spcPts val="0"/>
                        </a:spcAft>
                        <a:buNone/>
                      </a:pPr>
                      <a:r>
                        <a:rPr lang="en-US" sz="1300">
                          <a:latin typeface="Arial"/>
                          <a:ea typeface="Arial"/>
                          <a:cs typeface="Arial"/>
                          <a:sym typeface="Arial"/>
                        </a:rPr>
                        <a:t>551 Apps</a:t>
                      </a:r>
                      <a:endParaRPr sz="1300">
                        <a:latin typeface="Arial"/>
                        <a:ea typeface="Arial"/>
                        <a:cs typeface="Arial"/>
                        <a:sym typeface="Arial"/>
                      </a:endParaRPr>
                    </a:p>
                  </a:txBody>
                  <a:tcPr marT="45725" marB="45725" marR="91450" marL="91450"/>
                </a:tc>
              </a:tr>
            </a:tbl>
          </a:graphicData>
        </a:graphic>
      </p:graphicFrame>
      <p:graphicFrame>
        <p:nvGraphicFramePr>
          <p:cNvPr id="166" name="Google Shape;166;p21"/>
          <p:cNvGraphicFramePr/>
          <p:nvPr/>
        </p:nvGraphicFramePr>
        <p:xfrm>
          <a:off x="444500" y="3450768"/>
          <a:ext cx="3000000" cy="3000000"/>
        </p:xfrm>
        <a:graphic>
          <a:graphicData uri="http://schemas.openxmlformats.org/drawingml/2006/table">
            <a:tbl>
              <a:tblPr bandRow="1" firstRow="1">
                <a:noFill/>
                <a:tableStyleId>{E01D3D4A-D1EF-409E-9360-E1236F93C99B}</a:tableStyleId>
              </a:tblPr>
              <a:tblGrid>
                <a:gridCol w="3810000"/>
              </a:tblGrid>
              <a:tr h="127000">
                <a:tc>
                  <a:txBody>
                    <a:bodyPr/>
                    <a:lstStyle/>
                    <a:p>
                      <a:pPr indent="0" lvl="0" marL="0" marR="0" rtl="0" algn="l">
                        <a:spcBef>
                          <a:spcPts val="0"/>
                        </a:spcBef>
                        <a:spcAft>
                          <a:spcPts val="0"/>
                        </a:spcAft>
                        <a:buNone/>
                      </a:pPr>
                      <a:r>
                        <a:rPr b="0" lang="en-US" sz="1200">
                          <a:solidFill>
                            <a:srgbClr val="FFFFFF"/>
                          </a:solidFill>
                          <a:latin typeface="Arial"/>
                          <a:ea typeface="Arial"/>
                          <a:cs typeface="Arial"/>
                          <a:sym typeface="Arial"/>
                        </a:rPr>
                        <a:t>Total Memory</a:t>
                      </a:r>
                      <a:endParaRPr b="0" sz="1200">
                        <a:solidFill>
                          <a:srgbClr val="FFFFFF"/>
                        </a:solidFill>
                        <a:latin typeface="Arial"/>
                        <a:ea typeface="Arial"/>
                        <a:cs typeface="Arial"/>
                        <a:sym typeface="Arial"/>
                      </a:endParaRPr>
                    </a:p>
                  </a:txBody>
                  <a:tcPr marT="45725" marB="45725" marR="91450" marL="91450" anchor="ctr"/>
                </a:tc>
              </a:tr>
              <a:tr h="127000">
                <a:tc>
                  <a:txBody>
                    <a:bodyPr/>
                    <a:lstStyle/>
                    <a:p>
                      <a:pPr indent="0" lvl="0" marL="0" rtl="0" algn="l">
                        <a:spcBef>
                          <a:spcPts val="0"/>
                        </a:spcBef>
                        <a:spcAft>
                          <a:spcPts val="0"/>
                        </a:spcAft>
                        <a:buNone/>
                      </a:pPr>
                      <a:r>
                        <a:rPr lang="en-US" sz="1300">
                          <a:latin typeface="Arial"/>
                          <a:ea typeface="Arial"/>
                          <a:cs typeface="Arial"/>
                          <a:sym typeface="Arial"/>
                        </a:rPr>
                        <a:t>636 TBs</a:t>
                      </a:r>
                      <a:endParaRPr sz="1300">
                        <a:latin typeface="Arial"/>
                        <a:ea typeface="Arial"/>
                        <a:cs typeface="Arial"/>
                        <a:sym typeface="Arial"/>
                      </a:endParaRPr>
                    </a:p>
                  </a:txBody>
                  <a:tcPr marT="45725" marB="45725" marR="91450" marL="91450"/>
                </a:tc>
              </a:tr>
            </a:tbl>
          </a:graphicData>
        </a:graphic>
      </p:graphicFrame>
      <p:graphicFrame>
        <p:nvGraphicFramePr>
          <p:cNvPr id="167" name="Google Shape;167;p21"/>
          <p:cNvGraphicFramePr/>
          <p:nvPr/>
        </p:nvGraphicFramePr>
        <p:xfrm>
          <a:off x="4508500" y="3450768"/>
          <a:ext cx="3000000" cy="3000000"/>
        </p:xfrm>
        <a:graphic>
          <a:graphicData uri="http://schemas.openxmlformats.org/drawingml/2006/table">
            <a:tbl>
              <a:tblPr bandRow="1" firstRow="1">
                <a:noFill/>
                <a:tableStyleId>{E01D3D4A-D1EF-409E-9360-E1236F93C99B}</a:tableStyleId>
              </a:tblPr>
              <a:tblGrid>
                <a:gridCol w="3810000"/>
              </a:tblGrid>
              <a:tr h="127000">
                <a:tc>
                  <a:txBody>
                    <a:bodyPr/>
                    <a:lstStyle/>
                    <a:p>
                      <a:pPr indent="0" lvl="0" marL="0" marR="0" rtl="0" algn="l">
                        <a:spcBef>
                          <a:spcPts val="0"/>
                        </a:spcBef>
                        <a:spcAft>
                          <a:spcPts val="0"/>
                        </a:spcAft>
                        <a:buNone/>
                      </a:pPr>
                      <a:r>
                        <a:rPr b="0" lang="en-US" sz="1200">
                          <a:solidFill>
                            <a:srgbClr val="FFFFFF"/>
                          </a:solidFill>
                          <a:latin typeface="Arial"/>
                          <a:ea typeface="Arial"/>
                          <a:cs typeface="Arial"/>
                          <a:sym typeface="Arial"/>
                        </a:rPr>
                        <a:t>Total Storage</a:t>
                      </a:r>
                      <a:endParaRPr b="0" sz="1200">
                        <a:solidFill>
                          <a:srgbClr val="FFFFFF"/>
                        </a:solidFill>
                        <a:latin typeface="Arial"/>
                        <a:ea typeface="Arial"/>
                        <a:cs typeface="Arial"/>
                        <a:sym typeface="Arial"/>
                      </a:endParaRPr>
                    </a:p>
                  </a:txBody>
                  <a:tcPr marT="45725" marB="45725" marR="91450" marL="91450" anchor="ctr"/>
                </a:tc>
              </a:tr>
              <a:tr h="127000">
                <a:tc>
                  <a:txBody>
                    <a:bodyPr/>
                    <a:lstStyle/>
                    <a:p>
                      <a:pPr indent="0" lvl="0" marL="0" rtl="0" algn="l">
                        <a:spcBef>
                          <a:spcPts val="0"/>
                        </a:spcBef>
                        <a:spcAft>
                          <a:spcPts val="0"/>
                        </a:spcAft>
                        <a:buNone/>
                      </a:pPr>
                      <a:r>
                        <a:rPr lang="en-US" sz="1300">
                          <a:latin typeface="Arial"/>
                          <a:ea typeface="Arial"/>
                          <a:cs typeface="Arial"/>
                          <a:sym typeface="Arial"/>
                        </a:rPr>
                        <a:t>9.9 TBs</a:t>
                      </a:r>
                      <a:endParaRPr sz="1300">
                        <a:latin typeface="Arial"/>
                        <a:ea typeface="Arial"/>
                        <a:cs typeface="Arial"/>
                        <a:sym typeface="Arial"/>
                      </a:endParaRPr>
                    </a:p>
                  </a:txBody>
                  <a:tcPr marT="45725" marB="45725" marR="91450" marL="91450"/>
                </a:tc>
              </a:tr>
            </a:tbl>
          </a:graphicData>
        </a:graphic>
      </p:graphicFrame>
      <p:sp>
        <p:nvSpPr>
          <p:cNvPr id="168" name="Google Shape;168;p21"/>
          <p:cNvSpPr txBox="1"/>
          <p:nvPr/>
        </p:nvSpPr>
        <p:spPr>
          <a:xfrm>
            <a:off x="5461000" y="6464300"/>
            <a:ext cx="1270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1"/>
          <p:cNvSpPr txBox="1"/>
          <p:nvPr/>
        </p:nvSpPr>
        <p:spPr>
          <a:xfrm>
            <a:off x="9753600" y="6355080"/>
            <a:ext cx="20319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808080"/>
                </a:solidFill>
                <a:latin typeface="Arial"/>
                <a:ea typeface="Arial"/>
                <a:cs typeface="Arial"/>
                <a:sym typeface="Arial"/>
              </a:rPr>
              <a:t>CONFIDENTIAL</a:t>
            </a:r>
            <a:endParaRPr sz="1400">
              <a:solidFill>
                <a:srgbClr val="808080"/>
              </a:solidFill>
              <a:latin typeface="Arial"/>
              <a:ea typeface="Arial"/>
              <a:cs typeface="Arial"/>
              <a:sym typeface="Arial"/>
            </a:endParaRPr>
          </a:p>
        </p:txBody>
      </p:sp>
      <p:pic>
        <p:nvPicPr>
          <p:cNvPr id="170" name="Google Shape;170;p21"/>
          <p:cNvPicPr preferRelativeResize="0"/>
          <p:nvPr/>
        </p:nvPicPr>
        <p:blipFill>
          <a:blip r:embed="rId3">
            <a:alphaModFix/>
          </a:blip>
          <a:stretch>
            <a:fillRect/>
          </a:stretch>
        </p:blipFill>
        <p:spPr>
          <a:xfrm>
            <a:off x="512064" y="6355080"/>
            <a:ext cx="1863872" cy="365760"/>
          </a:xfrm>
          <a:prstGeom prst="rect">
            <a:avLst/>
          </a:prstGeom>
          <a:noFill/>
          <a:ln>
            <a:noFill/>
          </a:ln>
        </p:spPr>
      </p:pic>
      <p:pic>
        <p:nvPicPr>
          <p:cNvPr id="171" name="Google Shape;171;p21" title="Storage Utilization"/>
          <p:cNvPicPr preferRelativeResize="0"/>
          <p:nvPr/>
        </p:nvPicPr>
        <p:blipFill>
          <a:blip r:embed="rId4">
            <a:alphaModFix/>
          </a:blip>
          <a:stretch>
            <a:fillRect/>
          </a:stretch>
        </p:blipFill>
        <p:spPr>
          <a:xfrm>
            <a:off x="4509502" y="4087368"/>
            <a:ext cx="3499196" cy="2011800"/>
          </a:xfrm>
          <a:prstGeom prst="rect">
            <a:avLst/>
          </a:prstGeom>
          <a:noFill/>
          <a:ln>
            <a:noFill/>
          </a:ln>
        </p:spPr>
      </p:pic>
      <p:pic>
        <p:nvPicPr>
          <p:cNvPr id="172" name="Google Shape;172;p21"/>
          <p:cNvPicPr preferRelativeResize="0"/>
          <p:nvPr/>
        </p:nvPicPr>
        <p:blipFill>
          <a:blip r:embed="rId5">
            <a:alphaModFix/>
          </a:blip>
          <a:stretch>
            <a:fillRect/>
          </a:stretch>
        </p:blipFill>
        <p:spPr>
          <a:xfrm>
            <a:off x="8449056" y="1355077"/>
            <a:ext cx="3630299" cy="4897569"/>
          </a:xfrm>
          <a:prstGeom prst="rect">
            <a:avLst/>
          </a:prstGeom>
          <a:noFill/>
          <a:ln>
            <a:noFill/>
          </a:ln>
        </p:spPr>
      </p:pic>
      <p:pic>
        <p:nvPicPr>
          <p:cNvPr id="173" name="Google Shape;173;p21" title="Memory Utilization"/>
          <p:cNvPicPr preferRelativeResize="0"/>
          <p:nvPr/>
        </p:nvPicPr>
        <p:blipFill>
          <a:blip r:embed="rId6">
            <a:alphaModFix/>
          </a:blip>
          <a:stretch>
            <a:fillRect/>
          </a:stretch>
        </p:blipFill>
        <p:spPr>
          <a:xfrm>
            <a:off x="385549" y="4087368"/>
            <a:ext cx="3499196" cy="201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